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89" r:id="rId5"/>
    <p:sldId id="267" r:id="rId6"/>
    <p:sldId id="287" r:id="rId7"/>
    <p:sldId id="288" r:id="rId8"/>
    <p:sldId id="290" r:id="rId9"/>
    <p:sldId id="291" r:id="rId10"/>
    <p:sldId id="292" r:id="rId11"/>
    <p:sldId id="293" r:id="rId12"/>
    <p:sldId id="294" r:id="rId13"/>
    <p:sldId id="296" r:id="rId14"/>
    <p:sldId id="297" r:id="rId15"/>
    <p:sldId id="298" r:id="rId16"/>
    <p:sldId id="306" r:id="rId17"/>
    <p:sldId id="305" r:id="rId18"/>
    <p:sldId id="304" r:id="rId19"/>
    <p:sldId id="303"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u="sng" dirty="0" smtClean="0"/>
              <a:t>المحاضرة الثالثة: (المقطع الثاني):</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المشهد الأول من قصة أصحاب الكهف</a:t>
            </a:r>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 أَمْ حَسِبْتَ أَنَّ أَصْحَابَ الْكَهْفِ وَالرَّقِيمِ كَانُوا مِنْ آيَاتِنَا عَجَباً{9} إِذْ أَوَى الْفِتْيَةُ إِلَى الْكَهْفِ فَقَالُوا رَبَّنَا آتِنَا مِن لَّدُنكَ رَحْمَةً وَهَيِّئْ لَنَا مِنْ أَمْرِنَا رَشَداً{10} فَضَرَبْنَا عَلَى آذَانِهِمْ فِي الْكَهْفِ سِنِينَ عَدَداً{11} ثُمَّ بَعَثْنَاهُمْ لِنَعْلَمَ أَيُّ الْحِزْبَيْنِ أَحْصَى لِمَا لَبِثُوا أَمَداً{12} نَحْنُ نَقُصُّ عَلَيْكَ نَبَأَهُم بِالْحَقِّ إِنَّهُمْ فِتْيَةٌ آمَنُوا بِرَبِّهِمْ وَزِدْنَاهُمْ هُدًى{13} وَرَبَطْنَا عَلَى قُلُوبِهِمْ إِذْ قَامُوا فَقَالُوا رَبُّنَا رَبُّ السَّمَاوَاتِ وَالْأَرْضِ لَن نَّدْعُوَ مِن دُونِهِ إِلَهاً لَقَدْ قُلْنَا إِذاً شَطَطاً{14} هَؤُلَاء قَوْمُنَا اتَّخَذُوا مِن دُونِهِ آلِهَةً لَّوْلَا يَأْتُونَ عَلَيْهِم بِسُلْطَانٍ بَيِّنٍ فَمَنْ أَظْلَمُ مِمَّنِ افْتَرَى عَلَى اللَّهِ كَذِباً{15}}.</a:t>
            </a:r>
            <a:endParaRPr lang="en-US"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p>
          <a:p>
            <a:pPr rtl="1"/>
            <a:r>
              <a:rPr lang="en-US" b="1" dirty="0" smtClean="0"/>
              <a:t> </a:t>
            </a:r>
            <a:r>
              <a:rPr lang="ar-SA" b="1" dirty="0" smtClean="0"/>
              <a:t>{أَمْ حَسِبْتَ أَنَّ أَصْحَابَ الْكَهْفِ وَالرَّقِيمِ كَانُوا مِنْ آيَاتِنَا عَجَباً }الكهف9</a:t>
            </a:r>
            <a:endParaRPr lang="en-US" dirty="0" smtClean="0"/>
          </a:p>
          <a:p>
            <a:r>
              <a:rPr lang="ar-SA" b="1" dirty="0" smtClean="0"/>
              <a:t>{أَمْ حَسِبْتَ}   </a:t>
            </a:r>
            <a:r>
              <a:rPr lang="ar-SA" b="1" u="sng" dirty="0" smtClean="0"/>
              <a:t>الخطابُ لرسول الله صلى الله عليه وسلم، والمرادُ إنكارُ حُسبانِ أمّته</a:t>
            </a:r>
            <a:r>
              <a:rPr lang="ar-SA" b="1" dirty="0" smtClean="0"/>
              <a:t>، </a:t>
            </a:r>
            <a:r>
              <a:rPr lang="ar-SA" b="1" u="sng" dirty="0" smtClean="0"/>
              <a:t>وأم منقطعةٌ مقدّرة ببل التي هي للانتقال من حديث إلى حديث لا للإبطال</a:t>
            </a:r>
            <a:r>
              <a:rPr lang="ar-SA" b="1" dirty="0" smtClean="0"/>
              <a:t>، وبهمزة الاستئنافِ عند الجمهور وببل وحدها عند غيرِهم أي: بل أحسبت {أَنَّ أَصْحَابَ الْكَهْفِ وَالرَّقِيمِ كَانُو} في بقائهم على الحياة مدةً طويلةً من الدهر {مِنْ آيَاتِنَا} من بين آياتِنا التي من جملتها ما ذكرناه مِنْ جعْل ما على الأرض زينةً لها للحكمة المشارِ إليها ثم جعلِ ذلك كلِّه صعيداً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جرُزاً كأن لم تغْنَ بالأمس {عَجَباً} أي: آيةً ذاتَ عجَبٍ وضْعاً له موضعَ المضاف أو وصفاً لذلك بالمصدر مبالغةً، وهو خبرٌ لكانوا ومن آياتنا حالٌ منه، </a:t>
            </a:r>
            <a:r>
              <a:rPr lang="ar-SA" b="1" u="sng" dirty="0" smtClean="0"/>
              <a:t>والمعنى أن قصّتَهم وإن كانت خارقةً للعادات ليست بعجيبة بالنسبة إلى سائر الآياتِ التي من جملتها ما ذكر من تعاجيب خلق الله تعالى بل هي عندها كالنزْر الضئيل</a:t>
            </a:r>
            <a:r>
              <a:rPr lang="ar-SA" b="1" dirty="0" smtClean="0"/>
              <a:t>، والكهفُ الغارُ الواسعُ في الجبل، </a:t>
            </a:r>
            <a:r>
              <a:rPr lang="ar-SA" b="1" u="sng" dirty="0" smtClean="0"/>
              <a:t>والرقيمُ هو لوحٌ رُقمت فيه أسماؤُهم وجُعل على باب الكهفِ، </a:t>
            </a:r>
            <a:r>
              <a:rPr lang="ar-SA" b="1" dirty="0" smtClean="0"/>
              <a:t>وقيل: هو الوادي الذي فيه الكهفُ فهو من رَقْمة الوادي أي: جانبِه، وقيل: الجبلُ، وقيل: قريتُهم، وقيل: </a:t>
            </a:r>
            <a:r>
              <a:rPr lang="ar-SA" b="1" u="sng" dirty="0" smtClean="0"/>
              <a:t>أصحابُ الرقيم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u="sng" dirty="0" smtClean="0"/>
              <a:t>آخرون وكانوا ثلاثةً انطبق عليهم الغارُ فنجَوْا بذكر كلَ منهم أحسنَ عمله على ما فُضِّل في الصحيحين.</a:t>
            </a:r>
            <a:endParaRPr lang="en-US" sz="2800" dirty="0" smtClean="0"/>
          </a:p>
          <a:p>
            <a:r>
              <a:rPr lang="ar-SA" sz="2800" dirty="0" smtClean="0"/>
              <a:t> </a:t>
            </a:r>
            <a:r>
              <a:rPr lang="ar-SA" sz="2800" b="1" u="sng" dirty="0" smtClean="0"/>
              <a:t>{إِذْ أَوَى الْفِتْيَةُ} </a:t>
            </a:r>
            <a:r>
              <a:rPr lang="ar-SA" sz="2800" b="1" dirty="0" smtClean="0"/>
              <a:t>هم أصحابُ الكهف،  </a:t>
            </a:r>
            <a:r>
              <a:rPr lang="ar-SA" sz="2800" b="1" u="sng" dirty="0" smtClean="0"/>
              <a:t>أوثر الإظهارُ على الإضمار لتحقيق ما كانوا عليه في أنفسهم من حال الفتوة</a:t>
            </a:r>
            <a:r>
              <a:rPr lang="ar-SA" sz="2800" b="1" dirty="0" smtClean="0"/>
              <a:t>ِ فإنهم كانوا فتيةً من أشراف الرومِ أرادهم </a:t>
            </a:r>
            <a:r>
              <a:rPr lang="ar-SA" sz="2800" b="1" dirty="0" err="1" smtClean="0"/>
              <a:t>دقيانوسُ</a:t>
            </a:r>
            <a:r>
              <a:rPr lang="ar-SA" sz="2800" b="1" dirty="0" smtClean="0"/>
              <a:t> على الشرك فهربوا منه بدينهم ولأن </a:t>
            </a:r>
            <a:r>
              <a:rPr lang="ar-SA" sz="2800" b="1" dirty="0" err="1" smtClean="0"/>
              <a:t>صاحبيّةَ</a:t>
            </a:r>
            <a:r>
              <a:rPr lang="ar-SA" sz="2800" b="1" dirty="0" smtClean="0"/>
              <a:t> الكهف من فروع التجائِهم إلى الكهف فلا يناسب اعتبارُها معهم قبل بيانه </a:t>
            </a:r>
            <a:r>
              <a:rPr lang="ar-SA" sz="2800" dirty="0" smtClean="0"/>
              <a:t> </a:t>
            </a:r>
            <a:r>
              <a:rPr lang="ar-SA" sz="2800" b="1" u="sng" dirty="0" smtClean="0"/>
              <a:t>{إِلَى الْكَهْفِ}</a:t>
            </a:r>
            <a:r>
              <a:rPr lang="ar-SA" sz="2800" b="1" dirty="0" smtClean="0"/>
              <a:t> بجلبهم للجلوس واتخذوه مأوى  {إفَقَالُوا رَبَّنَا آتِنَا مِن لَّدُنكَ} من خزائن رحمتِك الخاصةِ المكنونةِ عن عيون أهلِ العادات، فمن ابتدائيةٌ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eaLnBrk="1" hangingPunct="1">
              <a:buNone/>
            </a:pPr>
            <a:r>
              <a:rPr lang="ar-SA" sz="2800" b="1" dirty="0" smtClean="0"/>
              <a:t>متعلقةٌ </a:t>
            </a:r>
            <a:r>
              <a:rPr lang="ar-SA" sz="2800" b="1" dirty="0" err="1" smtClean="0"/>
              <a:t>بآتنا</a:t>
            </a:r>
            <a:r>
              <a:rPr lang="ar-SA" sz="2800" b="1" dirty="0" smtClean="0"/>
              <a:t> {رَحْمَةً} خاصةً تستوجب المغفرةَ والرزقَ والأمنَ من الأعداء { وَهَيِّئْ لَنَا مِنْ أَمْرِنَا} الذي نحن عليه من مهاجَرة الكفارِ والمثابرة على طاعتك، وأصلُ التهيئةِ إحداثُ هيئةِ الشيء، أي: </a:t>
            </a:r>
            <a:r>
              <a:rPr lang="ar-SA" sz="2800" b="1" u="sng" dirty="0" smtClean="0"/>
              <a:t>أصلحْ ورتِّب وأتممْ لنا من أمرنا</a:t>
            </a:r>
            <a:r>
              <a:rPr lang="ar-SA" sz="2800" b="1" dirty="0" smtClean="0"/>
              <a:t> {رَشَداً} إصابةً للطريق الموصلِ إلى المطلوب واهتداءً إليه،{فَضَرَبْنَا عَلَى آذَانِهِمْ}   ثم أنَمناهم على طريقة التمثيل المبنيِّ على تشبيه الإنامةِ الثقيلةِ المانعةِ عن وصول الأصواتِ إلى الآذان بضرب الحجابِ عليها، وتخصيصُ الآذان بالذكر مع اشتراك سائرِ المشاعرِ لها في الحجْب عن الشعور عند النومِ لما أنها المحتاجُ إلى الحجب عادة، إذ هي الطريقةُ للتيقظ غالباً لا سيما عند انفرادِ النائم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واعتزالِه عن الخلق، {فِي الْكَهْفِ} </a:t>
            </a:r>
            <a:r>
              <a:rPr lang="ar-SA" sz="2800" b="1" u="sng" dirty="0" smtClean="0"/>
              <a:t>ظرف مكان لضربنا</a:t>
            </a:r>
            <a:r>
              <a:rPr lang="ar-SA" sz="2800" b="1" dirty="0" smtClean="0"/>
              <a:t> {سِنِينَ} </a:t>
            </a:r>
            <a:r>
              <a:rPr lang="ar-SA" sz="2800" b="1" u="sng" dirty="0" smtClean="0"/>
              <a:t>ظرفُ زمان</a:t>
            </a:r>
            <a:r>
              <a:rPr lang="ar-SA" sz="2800" b="1" dirty="0" smtClean="0"/>
              <a:t> له باعتبار بقائِه لا ابتدائِه {عَدَداً} أي: ذواتَ عدد أو تُعدّ عدداً </a:t>
            </a:r>
            <a:r>
              <a:rPr lang="ar-SA" sz="2800" b="1" u="sng" dirty="0" smtClean="0"/>
              <a:t>على أنه مصدرٌ أو معدودةً على أنه بمعنى المفعول</a:t>
            </a:r>
            <a:r>
              <a:rPr lang="ar-SA" sz="2800" b="1" dirty="0" smtClean="0"/>
              <a:t>، </a:t>
            </a:r>
            <a:r>
              <a:rPr lang="ar-SA" sz="2800" b="1" u="sng" dirty="0" smtClean="0"/>
              <a:t>ووصفُ السنين بذلك إما للتكثير وهو الأنسبُ بإظهار كمالِ القدرةِ أو للتقليل وهو الأليقُ بمقام إنكارِ كون القصةِ عجباً من بين سائر الآياتِ العجيبة فإن مدة لُبثهم كبعض يومٍ عنده عز وجل. </a:t>
            </a:r>
            <a:endParaRPr lang="en-US" sz="2800" dirty="0" smtClean="0"/>
          </a:p>
          <a:p>
            <a:r>
              <a:rPr lang="ar-SA" sz="2800" b="1" dirty="0" smtClean="0"/>
              <a:t>{ثُمَّ بَعَثْنَاهُمْ} </a:t>
            </a:r>
            <a:r>
              <a:rPr lang="ar-SA" sz="2800" b="1" u="sng" dirty="0" smtClean="0"/>
              <a:t>ثم أيقظناهم من تلك </a:t>
            </a:r>
            <a:r>
              <a:rPr lang="ar-SA" sz="2800" b="1" u="sng" dirty="0" err="1" smtClean="0"/>
              <a:t>النومةِ</a:t>
            </a:r>
            <a:r>
              <a:rPr lang="ar-SA" sz="2800" b="1" u="sng" dirty="0" smtClean="0"/>
              <a:t> الثقيلة الشبيهة بالموت  </a:t>
            </a:r>
            <a:r>
              <a:rPr lang="ar-SA" sz="2800" b="1" dirty="0" smtClean="0"/>
              <a:t>{لِنَعْلَمَ}   بنون العظمة، فهو غايةٌ للبعث لكن لا بجعل العلمِ مجازاً من الإظهار والتمييز، أو بحمله على ما يصِح </a:t>
            </a:r>
            <a:r>
              <a:rPr lang="ar-SA" sz="2600" b="1" dirty="0" smtClean="0">
                <a:cs typeface="Arial" pitchFamily="34" charset="0"/>
              </a:rPr>
              <a:t>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rtl="1"/>
            <a:r>
              <a:rPr lang="ar-SA" sz="2800" b="1" dirty="0" smtClean="0"/>
              <a:t>وقوعُه غايةً للبعث الحادثِ من العلم الحالي الذي يتعلق </a:t>
            </a:r>
            <a:r>
              <a:rPr lang="ar-SA" sz="2800" b="1" dirty="0" err="1" smtClean="0"/>
              <a:t>به</a:t>
            </a:r>
            <a:r>
              <a:rPr lang="ar-SA" sz="2800" b="1" dirty="0" smtClean="0"/>
              <a:t> الجزاءُ كما في قوله تعالى:</a:t>
            </a:r>
            <a:r>
              <a:rPr lang="ar-SA" sz="2800" dirty="0" smtClean="0"/>
              <a:t> </a:t>
            </a:r>
            <a:r>
              <a:rPr lang="ar-SA" sz="2800" b="1" dirty="0" smtClean="0"/>
              <a:t>{وَمَا جَعَلْنَا الْقِبْلَةَ الَّتِي كُنتَ عَلَيْهَا إِلاَّ لِنَعْلَمَ مَن يَتَّبِعُ الرَّسُولَ مِمَّن يَنقَلِبُ عَلَى عَقِبَيْهِ}البقرة143 ونظائِره التي يتحقق فيها العلمُ بتحقق متعلقِه قطعاً، فإن تحويلَ القِبلة قد ترتب عليه تحزّبُ الناس إلى متّبعٍ ومنقلب، وتعلق بكل من الفريقين العلمُ الحالي والإظهارُ والتمييزُ، وهو المرادُ هاهنا فالمعنى بعثناهم لنعاملهم معاملةَ من يختبرهم.</a:t>
            </a:r>
            <a:endParaRPr lang="en-US" sz="2800" dirty="0" smtClean="0"/>
          </a:p>
          <a:p>
            <a:r>
              <a:rPr lang="ar-SA" sz="2800" b="1" dirty="0" smtClean="0"/>
              <a:t> {أَيُّ الْحِزْبَيْنِ} أي: الفريقين المختلفَين في مدة لُبثهم بالتقدير والتفويض    {أَحْصَى} أي: أضبط {لِمَا لَبِثُوا} أي: للبثهم {أَمَداً } أي: غايةً فيظهر لهم عجزُهم ويفوضوا ذلك إلى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العليم الخبير ويتعرفوا حالَهم وما صنع الله تعالى بهم من حفظ أبدانِهم وأديانِهم فيزدادوا يقيناً بكمال قدرتِه وعلمِه </a:t>
            </a:r>
            <a:r>
              <a:rPr lang="ar-SA" sz="2800" b="1" dirty="0" err="1" smtClean="0"/>
              <a:t>ويستبصروا</a:t>
            </a:r>
            <a:r>
              <a:rPr lang="ar-SA" sz="2800" b="1" dirty="0" smtClean="0"/>
              <a:t> </a:t>
            </a:r>
            <a:r>
              <a:rPr lang="ar-SA" sz="2800" b="1" dirty="0" err="1" smtClean="0"/>
              <a:t>به</a:t>
            </a:r>
            <a:r>
              <a:rPr lang="ar-SA" sz="2800" b="1" dirty="0" smtClean="0"/>
              <a:t> أمرَ البعث ويكون ذلك لطفاً لمؤمني زمانِهم وآيةً بينة لكفارهم، وقد اقتُصر هاهنا من تلك الغايات الجليلةِ على ذكر مبدئِها الصادرِ عنه عز وجل وفيما سيأتي على ما صدر عنهم من التساؤل المؤدّي إليها. {نَحْنُ نَقُصُّ عَلَيْكَ}   شروعٌ في تفصيل ما أُجمل فيما سلف من قوله تعالى: {إِذْ أَوَى الْفِتْيَةُ إِلَى الْكَهْفِ} ثم نحن نخبرك بتفاصيل أخبارِهم، {نَبَأَهُم} </a:t>
            </a:r>
            <a:r>
              <a:rPr lang="ar-SA" sz="2800" b="1" u="sng" dirty="0" smtClean="0"/>
              <a:t>  النبأُ الخبرُ الذي له شأنٌ وخطرٌ </a:t>
            </a:r>
            <a:r>
              <a:rPr lang="ar-SA" sz="2800" b="1" dirty="0" smtClean="0"/>
              <a:t> { بِالْحَقِّ} إما صفةٌ لمصدر محذوف أو حالٌ من صمير نقصّ أو من ( نبأَهم) أو صفةٌ له على رأي: من يرى</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حذفَ الموصولِ مع بعض صلتِه، أي: نقصّ قَصصاً ملتبساً بالحق أو نقصّه ملتبسين </a:t>
            </a:r>
            <a:r>
              <a:rPr lang="ar-SA" b="1" dirty="0" err="1" smtClean="0"/>
              <a:t>به</a:t>
            </a:r>
            <a:r>
              <a:rPr lang="ar-SA" b="1" dirty="0" smtClean="0"/>
              <a:t> أو نقص نبأهم ملتبساً </a:t>
            </a:r>
            <a:r>
              <a:rPr lang="ar-SA" b="1" dirty="0" err="1" smtClean="0"/>
              <a:t>به</a:t>
            </a:r>
            <a:r>
              <a:rPr lang="ar-SA" b="1" dirty="0" smtClean="0"/>
              <a:t> أو نبأهم الملتبسَ </a:t>
            </a:r>
            <a:r>
              <a:rPr lang="ar-SA" b="1" dirty="0" err="1" smtClean="0"/>
              <a:t>به</a:t>
            </a:r>
            <a:r>
              <a:rPr lang="ar-SA" b="1" dirty="0" smtClean="0"/>
              <a:t>، ونبأهم حسبما ذكره محمدُ بن إسحاقَ بنِ يسارَ أنه مرَج أهلُ الإنجيل وعظُمت فيهم الخطايا وطغت ملوكُهم فعبدوا الأصنامَ وذبحوا للطواغيت، وكان ممن بالغ في ذلك وعتا عتوًّا كبيراً </a:t>
            </a:r>
            <a:r>
              <a:rPr lang="ar-SA" b="1" dirty="0" err="1" smtClean="0"/>
              <a:t>دقيانوس</a:t>
            </a:r>
            <a:r>
              <a:rPr lang="ar-SA" b="1" dirty="0" smtClean="0"/>
              <a:t> فإنه غلا فيه غلوًّا شديداً فجاس خلالَ الديار والبلاد بالعبث والفسادِ وقتل مَنْ خالفه من المتمسكين بدين المسيحِ عليه السلام، وكان يتبع الناسَ فيخيّرهم بين القتل وعبادةِ الأوثانِ فمن رغِب في الحياة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الدنيا الدنية يصنع ما يصنع ومن آثر عليها الحياةَ الأبديةَ قتله وقطعه إربا وعلقها في سور المدينةِ وأبوابِها، فلما رأى الفتيةُ ذلك وكانوا عظماءَ أهلِ مدينتهم، وقيل: كانوا من خواصّ الملك، قاموا فتضرعوا إلى الله عز وجل </a:t>
            </a:r>
            <a:r>
              <a:rPr lang="ar-SA" b="1" dirty="0" err="1" smtClean="0"/>
              <a:t>واشتغلوا</a:t>
            </a:r>
            <a:r>
              <a:rPr lang="ar-SA" b="1" dirty="0" smtClean="0"/>
              <a:t> بالصلاة والدعاء.</a:t>
            </a:r>
            <a:endParaRPr lang="en-US" dirty="0" smtClean="0"/>
          </a:p>
          <a:p>
            <a:r>
              <a:rPr lang="ar-SA" b="1" dirty="0" smtClean="0"/>
              <a:t>فبينما هم كذلك إذ دخل عليهم أعوانُ الجبار فأحضروهم بين يديه فقال لهم ما قال وخيّرهم بين القتل وبين عبادةِ الأوثان، فقالوا: إن لنا إلها ملأ السمواتِ والأرضَ عظمتُه وجبروتُه لن ندعوَ من دونه أحداً، ولن نُقِرّ بما تدعونا إليه </a:t>
            </a:r>
            <a:r>
              <a:rPr lang="ar-SA" b="1" dirty="0" err="1" smtClean="0"/>
              <a:t>إبداً</a:t>
            </a:r>
            <a:r>
              <a:rPr lang="ar-SA" b="1" dirty="0" smtClean="0"/>
              <a:t> فاقضِ ما أنت قاضٍ، فأمر </a:t>
            </a:r>
            <a:r>
              <a:rPr lang="ar-SA" b="1" u="sng" dirty="0" err="1" smtClean="0"/>
              <a:t>ُ</a:t>
            </a:r>
            <a:r>
              <a:rPr lang="ar-SA" b="1" u="sng"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بنزع ما عليهم من الثياب الفاخرةِ وأخرجهم من عنده وخرج هو إلى مدينة نينوى لبعض شأنِه وأمهلهم إلى رجوعه ليتأملوا في أمرهم فإن تبِعوه وإلا فعل بهم ما فعل بسائر المسلمين، فأزمعت الفتيةُ على الفرار بالدين والالتجاء إلى الكهف الحصين، فأخذ كل منهم من بيت أبيه شيئاً فتصدّقوا </a:t>
            </a:r>
            <a:r>
              <a:rPr lang="ar-SA" b="1" dirty="0" err="1" smtClean="0"/>
              <a:t>ببعضه</a:t>
            </a:r>
            <a:r>
              <a:rPr lang="ar-SA" b="1" dirty="0" smtClean="0"/>
              <a:t> وتزوّدوا بالباقي فأوَوا إلى الكهف فجعلوا يصلّون فيه آناءَ الليل وأطرافَ النهار ويبتهلون إلى الله سبحانه بالأنين </a:t>
            </a:r>
            <a:r>
              <a:rPr lang="ar-SA" b="1" dirty="0" err="1" smtClean="0"/>
              <a:t>والجُؤار</a:t>
            </a:r>
            <a:r>
              <a:rPr lang="ar-SA" b="1" dirty="0" smtClean="0"/>
              <a:t> وفوّضوا أمرَ نفقتِهم إلى </a:t>
            </a:r>
            <a:r>
              <a:rPr lang="ar-SA" b="1" dirty="0" err="1" smtClean="0"/>
              <a:t>يمليخا</a:t>
            </a:r>
            <a:r>
              <a:rPr lang="ar-SA" b="1" dirty="0" smtClean="0"/>
              <a:t>، فكان إذا أصبح يضع عنه ثيابَه الحِسانَ ويلبس لباس المساكين ويدخُل المدينة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ويشتري ما يُهمّهم ويتحسس ما فيها من الأخبار ويعود إلى أصحابه، فلبِثوا على ذلك إلى أن قدم الجبارُ المدينةَ فطلبهم وأحضر آباءَهم فاعتذروا بأنهم عصَوْهم ونبهوا أموالَهم وبذروها في الأسواق وفرّوا إلى الجبل، فلما رأى </a:t>
            </a:r>
            <a:r>
              <a:rPr lang="ar-SA" b="1" dirty="0" err="1" smtClean="0"/>
              <a:t>يمليخا</a:t>
            </a:r>
            <a:r>
              <a:rPr lang="ar-SA" b="1" dirty="0" smtClean="0"/>
              <a:t> ما رأى من الشر رجع إلى أصحابه وهو يبكي ومعه قليلٌ من الزاد فأخبرهم بما شهده من الهول ففزِعوا إلى الله عز وجل وخرّوا له سُجّداً ثم رفعوا رؤوسهم وجلسوا يتحدثون في أمرهم، فبينما هم كذلك إذ ضرب الله تعالى على آذانهم </a:t>
            </a:r>
            <a:r>
              <a:rPr lang="ar-SA" b="1" dirty="0" err="1" smtClean="0"/>
              <a:t>فناموا</a:t>
            </a:r>
            <a:r>
              <a:rPr lang="ar-SA" b="1" dirty="0" smtClean="0"/>
              <a:t> ونفقتُهم عند رؤوسهم، فخرج </a:t>
            </a:r>
            <a:r>
              <a:rPr lang="ar-SA" b="1" dirty="0" err="1" smtClean="0"/>
              <a:t>دقيانوس</a:t>
            </a:r>
            <a:r>
              <a:rPr lang="ar-SA" b="1" dirty="0" smtClean="0"/>
              <a:t> في طلبهم بخيله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ورَجِلِه فوجدوهم قد دخلوا الكهفَ فأمر بإخراجهم فلم يُطِق أحدٌ أن يدخله فلما ضاق بهم ذرعاً قال قائل منهم: أليس لو كنتَ قدَرتَ عليهم قتلتَهم؟ قال: بلى، قال: فابْنِ عليهم باب الكهف ودعهم يموتوا جوعاً وعطشاً وليكن كهفُهم قبراً لهم، ففعل ثم كان من شأنهم ما قص الله عز وجل عنهم، {إِنَّهُمْ فِتْيَةٌ} </a:t>
            </a:r>
            <a:r>
              <a:rPr lang="ar-SA" b="1" u="sng" dirty="0" smtClean="0"/>
              <a:t>استئنافٌ تحقيقيٌّ مبني على تقدير السؤالِ من قبل المخاطَب، والفتيةُ جمعُ قلة للفتى كالصبية للصبى</a:t>
            </a:r>
            <a:r>
              <a:rPr lang="ar-SA" b="1" dirty="0" smtClean="0"/>
              <a:t>{آمَنُوا بِرَبِّهِمْ} </a:t>
            </a:r>
            <a:r>
              <a:rPr lang="ar-SA" b="1" u="sng" dirty="0" smtClean="0"/>
              <a:t>أوثر الالتفاتُ للإشعار بعلّية وصفِ الربوبية لإيمانهم ولمراعاة ما صدر عنهم من المقالة حسبما سيُحكى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عنهم</a:t>
            </a:r>
            <a:r>
              <a:rPr lang="ar-SA" b="1" dirty="0" smtClean="0"/>
              <a:t> {وَزِدْنَاهُمْ هُدًى} بأن ثبتناهم على ما كانوا عليه من الدين وأظهرنا لهم مكنوناتِ محاسنِه، </a:t>
            </a:r>
            <a:r>
              <a:rPr lang="ar-SA" b="1" u="sng" dirty="0" smtClean="0"/>
              <a:t>وفيه التفاتٌ من الغيبة إلى ما عليه سبكُ النظمِ سباقاً وسياقاً من التكلم،{وَرَبَطْنَا عَلَى قُلُوبِهِمْ}     ثم قويناها حتى اقتحموا مضايقَ الصبر على هجر الأهلِ والأوطانِ والنعيم والإخوانِ، واجترأوا على الصدْع بالحق من غير خوف، وحذِروا الردَّ على دقيانوسَ الجبار</a:t>
            </a:r>
            <a:r>
              <a:rPr lang="ar-SA" b="1" dirty="0" smtClean="0"/>
              <a:t> {إِذْ قَامُوا}   منصوبٌ بربطنا والمرادُ بقيامهم انتصابُهم لإظهار شعارِ الدين {فَقَالُوا رَبُّنَا رَبُّ السَّمَاوَاتِ وَالْأَرْضِ}  ضمّنوا دعواهم ما يحقق فحواها ويقضي بمقتضاها فإن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ربوبيتَه عز وجل لهما تقتضي ربوبيتَه لما فيهما أي: اقتضاءٍ، {لَن نَّدْعُوَ}   لن نعبدَ أبداً </a:t>
            </a:r>
            <a:endParaRPr lang="en-US" dirty="0" smtClean="0"/>
          </a:p>
          <a:p>
            <a:r>
              <a:rPr lang="ar-SA" b="1" dirty="0" smtClean="0"/>
              <a:t>{لمِن دُونِهِ}   معبوداً آخرَ لا استقلالاً ولا اشتراكاً، والعدولُ عن أن يقال: ربًّا للتنصيص على رد المخالفين حيث كانوا يسمون أصنامَهم آلهةً وللإشعار بأن مدارَ العبادة وصفُ </a:t>
            </a:r>
            <a:r>
              <a:rPr lang="ar-SA" b="1" dirty="0" err="1" smtClean="0"/>
              <a:t>الألوهية</a:t>
            </a:r>
            <a:r>
              <a:rPr lang="ar-SA" b="1" dirty="0" smtClean="0"/>
              <a:t> وللإيذان بأن ربوبيتَه تعالى بطريق </a:t>
            </a:r>
            <a:r>
              <a:rPr lang="ar-SA" b="1" dirty="0" err="1" smtClean="0"/>
              <a:t>الألوهيةِ</a:t>
            </a:r>
            <a:r>
              <a:rPr lang="ar-SA" b="1" dirty="0" smtClean="0"/>
              <a:t> لا بطريق المالكية المجازية {لَقَدْ قُلْنَا إِذاً شَطَطاً}   </a:t>
            </a:r>
            <a:r>
              <a:rPr lang="ar-SA" b="1" u="sng" dirty="0" smtClean="0"/>
              <a:t>أي: قولاً ذا شططٍ أي: تجاوزَ عن الحد أو قولاً هو عينُ الشطط، على أنه وُصفَ بالمصدر مبالغةً ثم</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وحيث كانت العبادةُ </a:t>
            </a:r>
            <a:r>
              <a:rPr lang="ar-SA" b="1" u="sng" dirty="0" err="1" smtClean="0"/>
              <a:t>مستلزِمةً</a:t>
            </a:r>
            <a:r>
              <a:rPr lang="ar-SA" b="1" u="sng" dirty="0" smtClean="0"/>
              <a:t> للقول لما أنها لا تَعرَى عن الاعتراف </a:t>
            </a:r>
            <a:r>
              <a:rPr lang="ar-SA" b="1" u="sng" dirty="0" err="1" smtClean="0"/>
              <a:t>بألوهية</a:t>
            </a:r>
            <a:r>
              <a:rPr lang="ar-SA" b="1" u="sng" dirty="0" smtClean="0"/>
              <a:t> المعبودِ والتضرّعِ إليه قيل: لقد قلنا، وإذاً جوابٌ وجزاءٌ أي: لو دعَونا من دونه إلها والله لقد قلنا قولاً خارجاً عن حد العقولِ مُفْرِطاً في الظلم،</a:t>
            </a:r>
            <a:r>
              <a:rPr lang="ar-SA" b="1" dirty="0" smtClean="0"/>
              <a:t> {هَؤُلَاء} </a:t>
            </a:r>
            <a:r>
              <a:rPr lang="ar-SA" b="1" u="sng" dirty="0" smtClean="0"/>
              <a:t>هو مبتدأ وفي اسم الإشارةِ تحقيرٌ لهم </a:t>
            </a:r>
            <a:r>
              <a:rPr lang="ar-SA" b="1" dirty="0" smtClean="0"/>
              <a:t>{قَوْمُنَا} عطفُ بيانٍ له {اتَّخَذُوا مِن دُونِهِ آلِهَةً} خبرُه وفيه معنى الإنكار {لَّوْلَا يَأْتُونًَ}  </a:t>
            </a:r>
            <a:r>
              <a:rPr lang="ar-SA" b="1" u="sng" dirty="0" smtClean="0"/>
              <a:t>تخصيصٌ فيه معنى الإنكارِ والتعجيزِ</a:t>
            </a:r>
            <a:r>
              <a:rPr lang="ar-SA" b="1" dirty="0" smtClean="0"/>
              <a:t> أي: هلا يأتون {عَلَيْهِم}     على ألوهيتهم أو على صحة اتخاذِهم لها آلهةً { بِسُلْطَانٍ بَيِّنٍ} بحجة ظاهرةِ الدلالةِ على مُدّعاهم وهو تبكيتٌ لهم</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وإلقامُ حجرٍ {فَمَنْ أَظْلَمُ مِمَّنِ افْتَرَى عَلَى اللَّهِ كَذِباً} بنسبة الشريكِ إليه تعالى عن ذلك علواً كبيراً، والمعنى أنه أظلمُ من كل ظالمٍ، وإن كان سبكُ النظمِ على إنكار الأظلميةِ من غير تعرضٍ لإنكار المساواة.</a:t>
            </a:r>
            <a:endParaRPr lang="en-US" dirty="0" smtClean="0"/>
          </a:p>
          <a:p>
            <a:pPr rtl="1"/>
            <a:r>
              <a:rPr lang="ar-SA" b="1" dirty="0" smtClean="0"/>
              <a:t> </a:t>
            </a:r>
            <a:endParaRPr lang="en-US" dirty="0" smtClean="0"/>
          </a:p>
          <a:p>
            <a:pPr rtl="1"/>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1709</TotalTime>
  <Words>1592</Words>
  <Application>Microsoft Office PowerPoint</Application>
  <PresentationFormat>A4 Paper (210x297 mm)‎</PresentationFormat>
  <Paragraphs>60</Paragraphs>
  <Slides>20</Slides>
  <Notes>2</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5</vt:lpstr>
      <vt:lpstr>المحاضرة الثالثة: (المقطع الثاني):</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159</cp:revision>
  <dcterms:created xsi:type="dcterms:W3CDTF">2009-10-14T19:14:34Z</dcterms:created>
  <dcterms:modified xsi:type="dcterms:W3CDTF">2012-02-21T16:07:29Z</dcterms:modified>
</cp:coreProperties>
</file>