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89" r:id="rId5"/>
    <p:sldId id="267" r:id="rId6"/>
    <p:sldId id="287" r:id="rId7"/>
    <p:sldId id="288" r:id="rId8"/>
    <p:sldId id="290" r:id="rId9"/>
    <p:sldId id="293" r:id="rId10"/>
    <p:sldId id="292" r:id="rId11"/>
    <p:sldId id="291" r:id="rId12"/>
    <p:sldId id="296" r:id="rId13"/>
    <p:sldId id="295" r:id="rId14"/>
    <p:sldId id="294" r:id="rId15"/>
    <p:sldId id="300" r:id="rId16"/>
    <p:sldId id="29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الحادية عشرة: (المقطع العاشر):</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 المشهد الثاني من قصة سيدنا موسى عليه الصلاة والسلام</a:t>
            </a:r>
            <a:endParaRPr lang="en-US" sz="4000" dirty="0" smtClean="0"/>
          </a:p>
          <a:p>
            <a:pPr rtl="1"/>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 فَلَمَّا جَاوَزَا قَالَ لِفَتَاهُ آتِنَا غَدَاءنَا لَقَدْ لَقِينَا مِن سَفَرِنَا هَذَا نَصَباً{62} قَالَ أَرَأَيْتَ إِذْ أَوَيْنَا إِلَى الصَّخْرَةِ فَإِنِّي نَسِيتُ الْحُوتَ وَمَا أَنسَانِيهُ إِلَّا الشَّيْطَانُ أَنْ أَذْكُرَهُ وَاتَّخَذَ سَبِيلَهُ فِي الْبَحْرِ عَجَباً{63} قَالَ ذَلِكَ مَا كُنَّا نَبْغِ فَارْتَدَّا عَلَى آثَارِهِمَا قَصَصاً{64} فَوَجَدَا عَبْداً مِّنْ عِبَادِنَا آتَيْنَاهُ رَحْمَةً مِنْ عِندِنَا وَعَلَّمْنَاهُ مِن لَّدُنَّا عِلْماً{65} قَالَ لَهُ مُوسَى هَلْ أَتَّبِعُكَ عَلَى أَن تُعَلِّمَنِ مِمَّا عُلِّمْتَ رُشْداً{66} قَالَ إِنَّكَ لَن تَسْتَطِيعَ مَعِيَ صَبْراً{67} وَكَيْفَ تَصْبِرُ عَلَى مَا لَمْ تُحِطْ بِهِ خُبْراً{68} قَالَ سَتَجِدُنِي إِن شَاء اللَّهُ صَابِراً وَلَا أَعْصِي لَكَ أَمْراً{69}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endParaRPr lang="en-US" dirty="0" smtClean="0"/>
          </a:p>
          <a:p>
            <a:pPr rtl="1"/>
            <a:r>
              <a:rPr lang="ar-SA" b="1" dirty="0" smtClean="0"/>
              <a:t> قَالَ فَإِنِ اتَّبَعْتَنِي فَلَا تَسْأَلْنِي عَن شَيْءٍ حَتَّى أُحْدِثَ لَكَ مِنْهُ ذِكْراً{70} فَانطَلَقَا حَتَّى إِذَا رَكِبَا فِي السَّفِينَةِ خَرَقَهَا قَالَ أَخَرَقْتَهَا لِتُغْرِقَ أَهْلَهَا لَقَدْ جِئْتَ شَيْئاً إِمْراً{71} قَالَ أَلَمْ أَقُلْ إِنَّكَ لَن تَسْتَطِيعَ مَعِيَ صَبْراً{72} قَالَ لَا تُؤَاخِذْنِي بِمَا نَسِيتُ وَلَا تُرْهِقْنِي مِنْ أَمْرِي عُسْراً{73} فَانطَلَقَا حَتَّى إِذَا لَقِيَا غُلَاماً فَقَتَلَهُ قَالَ أَقَتَلْتَ نَفْساً زَكِيَّةً بِغَيْرِ نَفْسٍ لَّقَدْ جِئْتَ شَيْئاً نُّكْراً{74}}.</a:t>
            </a:r>
            <a:endParaRPr lang="en-US" dirty="0" smtClean="0"/>
          </a:p>
          <a:p>
            <a:r>
              <a:rPr lang="ar-SA" b="1" dirty="0" smtClean="0"/>
              <a:t> {فَلَمَّا جَاوَزَا} أي: مجمعَ البحرين الذي جُعل موعداً للملاقاة، {قَالَ لِفَتَاهُ آتِنَا غَدَاءنَا} أي: </a:t>
            </a:r>
            <a:r>
              <a:rPr lang="ar-SA" b="1" u="sng" dirty="0" smtClean="0"/>
              <a:t>ما نتغدى به وهو الحوتُ كما ينبىء عنه الجواب</a:t>
            </a:r>
            <a:r>
              <a:rPr lang="ar-SA" b="1" dirty="0" smtClean="0"/>
              <a:t> {لَقَدْ لَقِينَا مِن سَفَرِنَا هَذَا} إشارةٌ إلى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 ما سارا بعد مجاوزةِ الموعد {نَصَباً} تعباً وإعياءً، </a:t>
            </a:r>
            <a:r>
              <a:rPr lang="ar-SA" b="1" u="sng" dirty="0" smtClean="0"/>
              <a:t>والجملةُ في محل التعليل للأمر بإيتاء الغداء إما باعتبار أن النصَبَ إنما يعتري بسبب الضعفِ الناشىء عن الجوع وإما باعتبار ما في أثناء التغدي من استراحة ما</a:t>
            </a:r>
            <a:r>
              <a:rPr lang="ar-SA" b="1" dirty="0" smtClean="0"/>
              <a:t>،{قَالَ}</a:t>
            </a:r>
            <a:r>
              <a:rPr lang="ar-SA" b="1" u="sng" dirty="0" smtClean="0"/>
              <a:t> </a:t>
            </a:r>
            <a:r>
              <a:rPr lang="ar-SA" b="1" dirty="0" smtClean="0"/>
              <a:t> أي: فتاه عليه السلام: {أَرَأَيْتَ إِذْ أَوَيْنَا إِلَى الصَّخْرَةِ} أي: التجأنا إليها وأقمنا عندها، والرؤيةُ مستعارةٌ للمعرفة التامة والمشاهدة الكاملةِ، </a:t>
            </a:r>
            <a:r>
              <a:rPr lang="ar-SA" b="1" u="sng" dirty="0" smtClean="0"/>
              <a:t>ومرادُه بالاستفهام تعجيبُ موسى عليه السلام مما اعتراه هناك من النسيان مع كون ما شاهده من العظائم التي لا تكاد تنسى</a:t>
            </a:r>
            <a:r>
              <a:rPr lang="ar-SA" b="1" dirty="0" smtClean="0"/>
              <a:t>، وقد جُعل فقدانُه علامةً لوجدان المطلوب، </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والمفعولُ محذوفٌ اعتماداً على ما يدل عليه من قوله عز وجل: {فَإِنِّي نَسِيتُ الْحُوتَ} </a:t>
            </a:r>
            <a:r>
              <a:rPr lang="ar-SA" sz="2800" b="1" u="sng" dirty="0" smtClean="0"/>
              <a:t>وفيه تأكيدٌ للتعجيب وتربيةٌ لاستعظام المنسيِّ</a:t>
            </a:r>
            <a:r>
              <a:rPr lang="ar-SA" sz="2800" b="1" dirty="0" smtClean="0"/>
              <a:t>، </a:t>
            </a:r>
            <a:r>
              <a:rPr lang="ar-SA" sz="2800" b="1" u="sng" dirty="0" smtClean="0"/>
              <a:t>وإيقاعُ النسيان على اسم الحوتِ دون ضمير الغَداءِ مع أنه المأمورُ بإتيانه للتنبيه من أول الأمر على أنه ليس من قبيل نِسيان المسافرِ زادَه في المنزل وأن ما شاهده ليس من قبيل الأحوالِ المتعلقة بالغداء من حيث هو غَداءٌ وطعامٌ، بل من حيث هو حوتٌ كسائر الحِيتان مع زيادة أي: نسِيتُ أن أذكر لك أمرَه وما شاهدتُ منه من الأمور العجيبة،</a:t>
            </a:r>
            <a:r>
              <a:rPr lang="ar-SA" sz="2800" b="1" dirty="0" smtClean="0"/>
              <a:t>{وَمَا أَنسَانِيهُ إِلَّا الشَّيْطَانُ} بوسوسته الشاغلةِ عن ذلك وقوله تعالى:</a:t>
            </a:r>
            <a:r>
              <a:rPr lang="ar-SA" sz="2800" b="1" u="sng" dirty="0" smtClean="0"/>
              <a:t> </a:t>
            </a:r>
            <a:r>
              <a:rPr lang="ar-SA" sz="2800" b="1" dirty="0" smtClean="0"/>
              <a:t>{أَنْ أَذْكُرَهُ} </a:t>
            </a:r>
            <a:r>
              <a:rPr lang="ar-SA" sz="2800" b="1" u="sng" dirty="0" smtClean="0"/>
              <a:t>بدلُ اشتمال من الضمير أي: ما أنساني أن أذكرَه لك</a:t>
            </a:r>
            <a:r>
              <a:rPr lang="ar-SA" sz="2800" b="1" dirty="0" smtClean="0"/>
              <a:t>، وفي تعليق الإنساء بضمير الحوتِ أولاً وبذكره له ثانياً على طريق الإبدالِ المنبىء عن تنحية المبدَل منه إشارةٌ إلى أن متعلَّقَ النسيان أيضاً ليس نفسَ الحوتِ بل ذكرُ أمره، {وَاتَّخَذَ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سَبِيلَهُ فِي الْبَحْرِ عَجَباً} بيانٌ لطرف من أمر الحوتِ </a:t>
            </a:r>
            <a:r>
              <a:rPr lang="ar-SA" sz="2800" b="1" dirty="0" err="1" smtClean="0"/>
              <a:t>منبىءٌ</a:t>
            </a:r>
            <a:r>
              <a:rPr lang="ar-SA" sz="2800" b="1" dirty="0" smtClean="0"/>
              <a:t> عن طرف آخرَ منه، وما بينهما اعتراضٌ قُدم عليه للاعتناء بالاعتذار، </a:t>
            </a:r>
            <a:r>
              <a:rPr lang="ar-SA" sz="2800" b="1" u="sng" dirty="0" smtClean="0"/>
              <a:t>كأنه قيل: حَيِيَ واضطرب ووقع في البحر، واتخذ سبيله فيه سبيلاً عجباً، فعجباً ثاني مفعولَي اتخَذ.</a:t>
            </a:r>
            <a:r>
              <a:rPr lang="ar-SA" sz="2800" b="1" dirty="0" smtClean="0"/>
              <a:t> </a:t>
            </a:r>
            <a:endParaRPr lang="en-US" sz="2800" dirty="0" smtClean="0"/>
          </a:p>
          <a:p>
            <a:r>
              <a:rPr lang="ar-SA" sz="2800" b="1" dirty="0" smtClean="0"/>
              <a:t>{قَالَ} أي: موسى عليه السلام {ذَلِكَ} الذي ذكرتَ من أمر الحوت  {مَا كُنَّا نَبْغِ}، </a:t>
            </a:r>
            <a:r>
              <a:rPr lang="ar-SA" sz="2800" b="1" u="sng" dirty="0" smtClean="0"/>
              <a:t>أصلُه نبغيه أي: نطلبه لكونه أَمارةً للفوز بالمرام </a:t>
            </a:r>
            <a:r>
              <a:rPr lang="ar-SA" sz="2800" b="1" dirty="0" smtClean="0"/>
              <a:t> {فَارْتَدَّا عَلَى آثَارِهِمَا} أي: رجعا على طريقِهما الذي جاءا منه {قَصَصاً} يقُصان قَصصاً أي: يتّبعان آثارَهما اتباعاً أو مقتصّين حتى أتيا الصخرة،{فَوَجَدَا عَبْداً مِّنْ عِبَادِنَا} </a:t>
            </a:r>
            <a:r>
              <a:rPr lang="ar-SA" sz="2800" b="1" u="sng" dirty="0" smtClean="0"/>
              <a:t>التنكيرُ للتفخيم والإضافةُ للتشريف والجمهور</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u="sng" dirty="0" smtClean="0"/>
              <a:t>على أنه الخِضْرُ واسُمه بَلْيَا بنُ مَلْكَان</a:t>
            </a:r>
            <a:r>
              <a:rPr lang="ar-SA" sz="2800" b="1" dirty="0" smtClean="0"/>
              <a:t>،{آتَيْنَاهُ رَحْمَةً مِنْ عِندِنَا} </a:t>
            </a:r>
            <a:r>
              <a:rPr lang="ar-SA" sz="2800" b="1" u="sng" dirty="0" smtClean="0"/>
              <a:t>هي الوحيُ والنبوةُ كما يُشعِرُ به تنكيرُ الرحمة واختصاصُها بجناب الكبرياء</a:t>
            </a:r>
            <a:r>
              <a:rPr lang="ar-SA" sz="2800" b="1" dirty="0" smtClean="0"/>
              <a:t> {وَعَلَّمْنَاهُ مِن لَّدُنَّا عِلْماً} خاصاً لا يُكتنه كُنهُه ولا يقادر قدرُه</a:t>
            </a:r>
            <a:r>
              <a:rPr lang="ar-SA" sz="2800" b="1" u="sng" dirty="0" smtClean="0"/>
              <a:t> وهو علمُ الغيوب</a:t>
            </a:r>
            <a:r>
              <a:rPr lang="ar-SA" sz="2800" b="1" dirty="0" smtClean="0"/>
              <a:t>.</a:t>
            </a:r>
            <a:endParaRPr lang="en-US" sz="2800" dirty="0" smtClean="0"/>
          </a:p>
          <a:p>
            <a:r>
              <a:rPr lang="ar-SA" sz="2800" dirty="0" smtClean="0"/>
              <a:t> </a:t>
            </a:r>
            <a:r>
              <a:rPr lang="ar-SA" sz="2800" b="1" dirty="0" smtClean="0"/>
              <a:t>{قَالَ لَهُ مُوسَى} </a:t>
            </a:r>
            <a:r>
              <a:rPr lang="ar-SA" sz="2800" b="1" u="sng" dirty="0" smtClean="0"/>
              <a:t>استئنافٌ مبنيٌّ على سؤال نشأ من السباق، كأنه قيل: فماذا جرى بينهما من الكلام؟ فقيل: قال له موسى</a:t>
            </a:r>
            <a:r>
              <a:rPr lang="ar-SA" sz="2800" b="1" dirty="0" smtClean="0"/>
              <a:t>:</a:t>
            </a:r>
            <a:r>
              <a:rPr lang="ar-SA" sz="2800" dirty="0" smtClean="0"/>
              <a:t> </a:t>
            </a:r>
            <a:r>
              <a:rPr lang="ar-SA" sz="2800" b="1" dirty="0" smtClean="0"/>
              <a:t>{هَلْ أَتَّبِعُكَ عَلَى أَن تُعَلِّمَنِ}  استئذاناً منه في اتّباعه له على وجه التعلم  {مِمَّا عُلِّمْتَ رُشْداً } أي: علماً ذا رُشدٍ أرشُد به في ديني، والرشدُ إصابةُ الخير، ولا ينافي نبوتَه وكونَه صاحبَ شريعةٍ أن يتعلم من نبي آخرَ ما لا تعلقَ له بأحكام شريعتِه من أسرار العلومِ الخفية، </a:t>
            </a:r>
            <a:r>
              <a:rPr lang="ar-SA" sz="2800" b="1" u="sng" dirty="0" smtClean="0"/>
              <a:t>ولقد راعى في سَوق الكلام غايةَ التواضع معه عليهما الصلاة والسلام</a:t>
            </a:r>
            <a:r>
              <a:rPr lang="ar-SA" sz="2800" b="1" dirty="0" smtClean="0"/>
              <a:t>،</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{قَالَ} أي: الخِضْر: {إِنَّكَ لَن تَسْتَطِيعَ مَعِيَ صَبْراً} نفى عنه استطاعةَ الصبر معه على وجه التأكيد كأنه مما لا يصِحّ ولا يستقيم وعلله بقوله:</a:t>
            </a:r>
            <a:r>
              <a:rPr lang="ar-SA" dirty="0" smtClean="0"/>
              <a:t> </a:t>
            </a:r>
            <a:r>
              <a:rPr lang="ar-SA" b="1" dirty="0" smtClean="0"/>
              <a:t>{وَكَيْفَ تَصْبِرُ عَلَى مَا لَمْ تُحِطْ بِهِ خُبْراً } </a:t>
            </a:r>
            <a:r>
              <a:rPr lang="ar-SA" b="1" u="sng" dirty="0" smtClean="0"/>
              <a:t>إيذاناً بأنه يتولى أموراً خفيةَ المدارِ مُنْكَرةَ الظواهرِ، والرجلُ الصالح لا سيما صاحبِ الشريعة لا يتمالك أن يشمئز عند مشاهدتها</a:t>
            </a:r>
            <a:r>
              <a:rPr lang="ar-SA" b="1" dirty="0" smtClean="0"/>
              <a:t>. وفي صحيح البخاري قال: (</a:t>
            </a:r>
            <a:r>
              <a:rPr lang="ar-SA" b="1" u="sng" dirty="0" smtClean="0"/>
              <a:t>يا موسى إنى على علمٍ من علم الله تعالى علَّمنيه لا تعلَمُه</a:t>
            </a:r>
            <a:r>
              <a:rPr lang="ar-SA" b="1" dirty="0" smtClean="0"/>
              <a:t>، وأنت على علمٍ من علم الله علّمكه الله لا أعلمه) </a:t>
            </a:r>
            <a:r>
              <a:rPr lang="ar-SA" b="1" u="sng" dirty="0" smtClean="0"/>
              <a:t>وخبراً تمييز أي: لم يحط به خبرك</a:t>
            </a:r>
            <a:r>
              <a:rPr lang="ar-SA" b="1" dirty="0" smtClean="0"/>
              <a:t>،{قَالَ} موسى عليه الصلاة والسلام:</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371600"/>
            <a:ext cx="8915400" cy="4525963"/>
          </a:xfrm>
        </p:spPr>
        <p:txBody>
          <a:bodyPr/>
          <a:lstStyle/>
          <a:p>
            <a:r>
              <a:rPr lang="ar-SA" b="1" dirty="0" smtClean="0"/>
              <a:t>{سَتَجِدُنِي إِن شَاء اللَّهُ} معك غيرَ معترضٍ عليك، </a:t>
            </a:r>
            <a:r>
              <a:rPr lang="ar-SA" b="1" u="sng" dirty="0" smtClean="0"/>
              <a:t>وتوسيطُ الاستثناء بين مفعولَي الوُجدان لكمال الاعتناءِ بالتيمّن ولئلا يُتوهّم بالصبر، </a:t>
            </a:r>
            <a:r>
              <a:rPr lang="ar-SA" b="1" dirty="0" smtClean="0"/>
              <a:t>وفيه دليلٌ على أن أفعالَ العبادِ بمشيئة الله سبحانه وتعالى. {وَلَا أَعْصِي لَكَ أَمْراً} عطف على صابراً أي: ستجدني صابراً وغيرَ عاصٍ، </a:t>
            </a:r>
            <a:r>
              <a:rPr lang="ar-SA" b="1" u="sng" dirty="0" smtClean="0"/>
              <a:t>وفي وعد هذا الوُجدان من المبالغة ما ليس في الوعد بنفس الصبرِ وتركِ العصيان</a:t>
            </a:r>
            <a:r>
              <a:rPr lang="ar-SA" b="1" dirty="0" smtClean="0"/>
              <a:t>، {قَالَ فَإِنِ اتَّبَعْتَنِي} أذِن له في الاتّباع بعد اللتيا والتي، </a:t>
            </a:r>
            <a:r>
              <a:rPr lang="ar-SA" b="1" u="sng" dirty="0" smtClean="0"/>
              <a:t>والفاءُ لتفريع الشرطيةِ على ما مر من التزام موسى عليه الصلاة والسلام للصبر والطاعة </a:t>
            </a:r>
            <a:r>
              <a:rPr lang="ar-SA" b="1" dirty="0" smtClean="0"/>
              <a:t>{فَلَا تَسْأَلْنِي عَن شَيْءٍ} تشاهده من أفعالي أي: </a:t>
            </a:r>
            <a:r>
              <a:rPr lang="ar-SA" b="1" u="sng" dirty="0" smtClean="0"/>
              <a:t>لا تفاتحْني بالسؤال عن حكمته فضلاً عن المناقشة والاعتراض</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{حَتَّى أُحْدِثَ لَكَ مِنْهُ ذِكْراً} أي: حتى </a:t>
            </a:r>
            <a:r>
              <a:rPr lang="ar-SA" b="1" dirty="0" err="1" smtClean="0"/>
              <a:t>أبتدىء</a:t>
            </a:r>
            <a:r>
              <a:rPr lang="ar-SA" b="1" dirty="0" smtClean="0"/>
              <a:t> ببيانه، </a:t>
            </a:r>
            <a:r>
              <a:rPr lang="ar-SA" b="1" u="sng" dirty="0" smtClean="0"/>
              <a:t>وفيه إيذانٌ بأن كلَّ ما صدر عنه فله حكمةٌ وغايةٌ حميدةٌ البتةَ، وهذا من أدب المتعلم مع العالم والتابعِ مع المتبوع</a:t>
            </a:r>
            <a:r>
              <a:rPr lang="ar-SA" b="1" dirty="0" smtClean="0"/>
              <a:t>، {فَانطَلَقَا} أي: موسى والخضِرُ عليهما الصلاة والسلام على الساحل يطلبان السفينةَ، </a:t>
            </a:r>
            <a:r>
              <a:rPr lang="ar-SA" b="1" u="sng" dirty="0" smtClean="0"/>
              <a:t>وأما يوشعُ فقد صرفه موسى عليه الصلاة والسلام إلى بني إسرائيلَ، فمرا بسفينة فكلّما أهلها فعرفوا الخضِرَ فحملوهما بغير نَول</a:t>
            </a:r>
            <a:r>
              <a:rPr lang="ar-SA" b="1" dirty="0" smtClean="0"/>
              <a:t>, {حَتَّى إِذَا رَكِبَا فِي السَّفِينَةِ} </a:t>
            </a:r>
            <a:r>
              <a:rPr lang="ar-SA" b="1" u="sng" dirty="0" smtClean="0"/>
              <a:t>استعمالُ الركوب في أمثال هذه المواقع بكلمة في مع تجريده </a:t>
            </a:r>
            <a:r>
              <a:rPr lang="ar-SA" b="1" dirty="0" smtClean="0"/>
              <a:t>عنها في مثل قوله عز وجل: {{وَالْخَيْلَ وَالْبِغَالَ وَالْحَمِيرَ لِتَرْكَبُوهَا وَزِينَةً وَيَخْلُقُ مَا لاَ تَعْلَمُونَ}</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النحل8على ما يقتضيه تعديتُه بنفسه لِما أشرنا إليه في قوله تعالى: {وَقَالَ ارْكَبُواْ فِيهَا بِسْمِ اللّهِ مَجْرَاهَا وَمُرْسَاهَا إِنَّ رَبِّي لَغَفُورٌ رَّحِيمٌ }هود41 {خَرَقَهَا} فقلع من ألواحها لوحين مما يلي الماء، فعند ذلك {قَالَ} موسى عليه السلام {أَخَرَقْتَهَا لِتُغْرِقَ أَهْلَهَا} من الإغراق، {لَقَدْ جِئْتَ} أتيت وفعلت {شَيْئاً إِمْراً} أي: عظيماً هائلاً من أمرِ الأمرُ إذا عظُم،{قَالَ} أي: الخضِرُ عليه السلام: {أَلَمْ أَقُل لَّكَ إِنَّكَ لَن تَسْتَطِيعَ مَعِي صَبْراً} </a:t>
            </a:r>
            <a:r>
              <a:rPr lang="ar-SA" b="1" u="sng" dirty="0" smtClean="0"/>
              <a:t>تذكيرٌ لما قاله من قبلُ وتحقيقٌ لمضمونه متضمنٌ للإنكار على عدم الوفاء بوعده</a:t>
            </a:r>
            <a:r>
              <a:rPr lang="ar-SA" b="1" dirty="0" smtClean="0"/>
              <a:t> {قَالَ لَا تُؤَاخِذْنِي بِمَا نَسِيتُ} بنيساني أو بالذي نسِيتُه أي: بشيء نسيتُه وهو</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وصيتُه بأن لا يسألَه عن حكمة ما صدر عنه من الأفعال الخفيةِ الأسبابِ قبلَ بيانه، </a:t>
            </a:r>
            <a:r>
              <a:rPr lang="ar-SA" b="1" u="sng" dirty="0" smtClean="0"/>
              <a:t>أراد أنه نسِيَ وصيته ولا مؤاخذةَ على الناسي كما ورد في صحيح البخاريّ من أن الأولَ كان من موسى نسياناً</a:t>
            </a:r>
            <a:r>
              <a:rPr lang="ar-SA" b="1" dirty="0" smtClean="0"/>
              <a:t>، أو </a:t>
            </a:r>
            <a:r>
              <a:rPr lang="ar-SA" b="1" u="sng" dirty="0" smtClean="0"/>
              <a:t>أَخْرج الكلامَ في معرِض النهي عن المؤاخذة بالنسيان يوهمه أنه قد نسِيَ ليبسُطَ عذرَه في الإنكار</a:t>
            </a:r>
            <a:r>
              <a:rPr lang="ar-SA" b="1" dirty="0" smtClean="0"/>
              <a:t>، وهو من </a:t>
            </a:r>
            <a:r>
              <a:rPr lang="ar-SA" b="1" dirty="0" err="1" smtClean="0"/>
              <a:t>معاريض</a:t>
            </a:r>
            <a:r>
              <a:rPr lang="ar-SA" b="1" dirty="0" smtClean="0"/>
              <a:t> الكلام التي يتقى </a:t>
            </a:r>
            <a:r>
              <a:rPr lang="ar-SA" b="1" dirty="0" err="1" smtClean="0"/>
              <a:t>بها</a:t>
            </a:r>
            <a:r>
              <a:rPr lang="ar-SA" b="1" dirty="0" smtClean="0"/>
              <a:t> الكذبُ مع التوصل إلى الغرض، </a:t>
            </a:r>
            <a:r>
              <a:rPr lang="ar-SA" b="1" u="sng" dirty="0" smtClean="0"/>
              <a:t>أو أراد بالنسيان التركَ أي: لا تؤاخذني بما تركت من وصيتك أول مرة</a:t>
            </a:r>
            <a:r>
              <a:rPr lang="ar-SA" b="1" dirty="0" smtClean="0"/>
              <a:t>  {وَلَا تُرْهِقْنِي} أي: ولا تحمّلني{مِنْ أَمْرِي} وهو اتباعه إياه {عُسْراً} أي: لا تعسِّرْ عليّ متابعتك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ويسِّرها عليّ بالإغضاء وتركِ المناقشة. {فَانطَلَقَا} الفاءُ فصيحةٌ أي: فقِبل عذرَه فخرجا من السفينة فانطلقا{حَتَّى إِذَا لَقِيَا غُلَاماً فَقَتَلَهُ} قيل: كان الغلامُ يلعب مع الغلمان ففتل عُنقَه، {قَالَ} أي: موسى عليه الصلاة والسلام: {أَقَتَلْتَ نَفْساً زَكِيَّةً} طاهرةً من الذنوب، {بِغَيْرِ نَفْسٍ} أي: بغير قتلِ نفسٍ محرمة؟ وتخصيصُ نفْي هذا المبيحِ بالذكر من بين سائرِ المبيحات من الكفر بعد الإيمان </a:t>
            </a:r>
            <a:r>
              <a:rPr lang="ar-SA" b="1" dirty="0" err="1" smtClean="0"/>
              <a:t>والزنا</a:t>
            </a:r>
            <a:r>
              <a:rPr lang="ar-SA" b="1" dirty="0" smtClean="0"/>
              <a:t> بعد الإحصانِ لأنه الأقربُ إلى الوقوع نظراً إلى حال الغلام، </a:t>
            </a:r>
            <a:r>
              <a:rPr lang="ar-SA" b="1" u="sng" dirty="0" smtClean="0"/>
              <a:t>ولعل تغييرَ النظمِ الكريم بجعل ما صدر عن الخضِر عليه الصلاة والسلام هاهنا من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جملة الشرطِ، وإبرازِ ما صدر عن موسى عليه الصلاة والسلام في معرض الجزاءِ المقصودِ إفادتُه مع أن الحقيقَ بذلك إنما هو ما صدر عن الخضر عليه الصلاة والسلام من الخوارق البديعة</a:t>
            </a:r>
            <a:r>
              <a:rPr lang="ar-SA" b="1" dirty="0" smtClean="0"/>
              <a:t> لاستشراف النفسِ إلى ورود خبرِها لقلة وقوعِها في نفس الأمر ونُدرة وصولِ خبرها إلى الأذهان، ولذلك روعيت تلك النكتةُ في الشرطية الأولى لما أن صدورَ الخوارقِ</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منه عليه الصلاة والسلام </a:t>
            </a:r>
            <a:r>
              <a:rPr lang="ar-SA" b="1" u="sng" dirty="0" smtClean="0"/>
              <a:t>خرج بوقوعه مرة مَخرجَ العادة، فانصرفت النفسُ عن ترقبّه إلى ترقب أحوالِ موسى عليه الصلاة والسلام هل يحافظ على مراعاة شرطِه بموجب وعدِه الأكيدِ عند مشاهدةِ خارقٍ آخرَ، أو يسارع إلى المناقشة كما مر في المرة الأولى</a:t>
            </a:r>
            <a:r>
              <a:rPr lang="ar-SA" b="1" dirty="0" smtClean="0"/>
              <a:t>؟ فكان المقصودُ إفادةَ ما صدر عنه عليه الصلاة والسلام ففعل ما فعل </a:t>
            </a:r>
            <a:r>
              <a:rPr lang="ar-SA" b="1" u="sng" dirty="0" smtClean="0"/>
              <a:t>ولله درُّ شأنِ التنزيل</a:t>
            </a:r>
            <a:r>
              <a:rPr lang="ar-SA" b="1" dirty="0" smtClean="0"/>
              <a:t>. </a:t>
            </a:r>
            <a:endParaRPr lang="en-US" dirty="0" smtClean="0"/>
          </a:p>
          <a:p>
            <a:pPr rtl="1"/>
            <a:r>
              <a:rPr lang="ar-SA" b="1" dirty="0" smtClean="0"/>
              <a:t>{لَّقَدْ جِئْتَ شَيْئاً نُّكْراً} قيل: معناه أنكرُ من الأول إذا لا يمكن تدارُكه كما يمكن تداركُ الأول بالسدّ ونحوِه. </a:t>
            </a:r>
            <a:endParaRPr lang="en-US" dirty="0" smtClean="0"/>
          </a:p>
          <a:p>
            <a:pPr rtl="1"/>
            <a:r>
              <a:rPr lang="ar-SA" b="1" dirty="0" smtClean="0"/>
              <a:t> </a:t>
            </a:r>
            <a:endParaRPr lang="en-US" smtClean="0"/>
          </a:p>
          <a:p>
            <a:endParaRPr lang="en-US"/>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1876</TotalTime>
  <Words>1364</Words>
  <Application>Microsoft Office PowerPoint</Application>
  <PresentationFormat>A4 Paper (210x297 mm)‎</PresentationFormat>
  <Paragraphs>50</Paragraphs>
  <Slides>17</Slides>
  <Notes>2</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5</vt:lpstr>
      <vt:lpstr>المحاضرة الحادية عشرة: (المقطع العاشر):</vt:lpstr>
      <vt:lpstr>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198</cp:revision>
  <dcterms:created xsi:type="dcterms:W3CDTF">2009-10-14T19:14:34Z</dcterms:created>
  <dcterms:modified xsi:type="dcterms:W3CDTF">2012-02-21T16:17:19Z</dcterms:modified>
</cp:coreProperties>
</file>