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9" r:id="rId4"/>
    <p:sldId id="267" r:id="rId5"/>
    <p:sldId id="287" r:id="rId6"/>
    <p:sldId id="288" r:id="rId7"/>
    <p:sldId id="290" r:id="rId8"/>
    <p:sldId id="293" r:id="rId9"/>
    <p:sldId id="292" r:id="rId10"/>
    <p:sldId id="291" r:id="rId11"/>
    <p:sldId id="296" r:id="rId12"/>
    <p:sldId id="295" r:id="rId13"/>
    <p:sldId id="294"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430" autoAdjust="0"/>
  </p:normalViewPr>
  <p:slideViewPr>
    <p:cSldViewPr>
      <p:cViewPr>
        <p:scale>
          <a:sx n="49" d="100"/>
          <a:sy n="49" d="100"/>
        </p:scale>
        <p:origin x="-438"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r>
              <a:rPr lang="en-US" smtClean="0">
                <a:solidFill>
                  <a:srgbClr val="376092"/>
                </a:solidFill>
                <a:cs typeface="Arial" pitchFamily="34" charset="0"/>
              </a:rPr>
              <a:t>5</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6002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SA" sz="2400" b="1" dirty="0" smtClean="0">
                <a:solidFill>
                  <a:srgbClr val="898989"/>
                </a:solidFill>
                <a:latin typeface="Calibri" pitchFamily="34" charset="0"/>
              </a:rPr>
              <a:t>كلية الآداب – قسم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5130" name="Title 1"/>
          <p:cNvSpPr txBox="1">
            <a:spLocks/>
          </p:cNvSpPr>
          <p:nvPr/>
        </p:nvSpPr>
        <p:spPr bwMode="auto">
          <a:xfrm>
            <a:off x="457200" y="2743200"/>
            <a:ext cx="5099050" cy="1981200"/>
          </a:xfrm>
          <a:prstGeom prst="rect">
            <a:avLst/>
          </a:prstGeom>
          <a:noFill/>
          <a:ln w="9525">
            <a:noFill/>
            <a:miter lim="800000"/>
            <a:headEnd/>
            <a:tailEnd/>
          </a:ln>
        </p:spPr>
        <p:txBody>
          <a:bodyPr anchor="ctr"/>
          <a:lstStyle/>
          <a:p>
            <a:pPr algn="l">
              <a:lnSpc>
                <a:spcPct val="80000"/>
              </a:lnSpc>
            </a:pPr>
            <a:r>
              <a:rPr lang="ar-EG" sz="3700" b="1" dirty="0">
                <a:solidFill>
                  <a:srgbClr val="376092"/>
                </a:solidFill>
                <a:latin typeface="AYM Wadiy S_U normal."/>
                <a:cs typeface="Times New Roman" pitchFamily="18" charset="0"/>
              </a:rPr>
              <a:t>اسم المقرر </a:t>
            </a:r>
            <a:r>
              <a:rPr lang="ar-EG" sz="3700" b="1" dirty="0" smtClean="0">
                <a:solidFill>
                  <a:srgbClr val="376092"/>
                </a:solidFill>
                <a:latin typeface="AYM Wadiy S_U normal."/>
                <a:cs typeface="Times New Roman" pitchFamily="18" charset="0"/>
              </a:rPr>
              <a:t>ورقم</a:t>
            </a:r>
            <a:r>
              <a:rPr lang="ar-SA" sz="3700" b="1" dirty="0" smtClean="0">
                <a:solidFill>
                  <a:srgbClr val="376092"/>
                </a:solidFill>
                <a:latin typeface="AYM Wadiy S_U normal."/>
                <a:cs typeface="Times New Roman" pitchFamily="18" charset="0"/>
              </a:rPr>
              <a:t>ه  </a:t>
            </a:r>
          </a:p>
          <a:p>
            <a:pPr algn="l">
              <a:lnSpc>
                <a:spcPct val="80000"/>
              </a:lnSpc>
            </a:pPr>
            <a:r>
              <a:rPr lang="ar-SA" sz="2800" b="1" dirty="0" smtClean="0">
                <a:solidFill>
                  <a:srgbClr val="7F7F7F"/>
                </a:solidFill>
                <a:latin typeface="Calibri" pitchFamily="34" charset="0"/>
                <a:cs typeface="Times New Roman" pitchFamily="18" charset="0"/>
              </a:rPr>
              <a:t>تفسير (2)              </a:t>
            </a:r>
            <a:endParaRPr lang="en-US" sz="2800" b="1" dirty="0">
              <a:solidFill>
                <a:srgbClr val="7F7F7F"/>
              </a:solidFill>
              <a:latin typeface="Calibri" pitchFamily="34" charset="0"/>
            </a:endParaRPr>
          </a:p>
          <a:p>
            <a:pPr algn="l">
              <a:lnSpc>
                <a:spcPct val="80000"/>
              </a:lnSpc>
            </a:pPr>
            <a:r>
              <a:rPr lang="ar-SA" sz="2800" b="1" dirty="0">
                <a:solidFill>
                  <a:srgbClr val="7F7F7F"/>
                </a:solidFill>
                <a:latin typeface="Calibri" pitchFamily="34" charset="0"/>
                <a:cs typeface="Times New Roman" pitchFamily="18" charset="0"/>
              </a:rPr>
              <a:t>د. </a:t>
            </a:r>
            <a:r>
              <a:rPr lang="ar-SA" sz="2800" b="1" dirty="0" smtClean="0">
                <a:solidFill>
                  <a:srgbClr val="7F7F7F"/>
                </a:solidFill>
                <a:latin typeface="Calibri" pitchFamily="34" charset="0"/>
                <a:cs typeface="Times New Roman" pitchFamily="18" charset="0"/>
              </a:rPr>
              <a:t>محمد عبد الرحمن العودات</a:t>
            </a:r>
            <a:endParaRPr lang="en-US" sz="2800" b="1" dirty="0">
              <a:solidFill>
                <a:srgbClr val="7F7F7F"/>
              </a:solidFill>
              <a:latin typeface="Calibri" pitchFamily="34" charset="0"/>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990600" y="2514600"/>
            <a:ext cx="8420100" cy="1470025"/>
          </a:xfrm>
        </p:spPr>
        <p:txBody>
          <a:bodyPr/>
          <a:lstStyle/>
          <a:p>
            <a:pPr eaLnBrk="1" hangingPunct="1"/>
            <a:r>
              <a:rPr lang="ar-SA" b="1" u="sng" dirty="0" smtClean="0"/>
              <a:t>المحاضرة الثانية عشرة: (المقطع الحادي عشر): </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a:r>
              <a:rPr lang="ar-SA" sz="4000" b="1" u="sng" dirty="0" smtClean="0"/>
              <a:t>المشهد الثالث من قصة سيدنا موسى مع الخضر عليهما الصلاة والسلام</a:t>
            </a:r>
            <a:endParaRPr lang="en-US" sz="4000" dirty="0"/>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 </a:t>
            </a:r>
            <a:r>
              <a:rPr lang="en-US" dirty="0" smtClean="0"/>
              <a:t/>
            </a:r>
            <a:br>
              <a:rPr lang="en-US" dirty="0" smtClean="0"/>
            </a:br>
            <a:r>
              <a:rPr lang="ar-SA" dirty="0" smtClean="0">
                <a:solidFill>
                  <a:srgbClr val="376092"/>
                </a:solidFill>
                <a:cs typeface="Arial" pitchFamily="34" charset="0"/>
              </a:rPr>
              <a:t>:</a:t>
            </a:r>
          </a:p>
        </p:txBody>
      </p:sp>
      <p:sp>
        <p:nvSpPr>
          <p:cNvPr id="8195" name="Content Placeholder 2"/>
          <p:cNvSpPr>
            <a:spLocks noGrp="1"/>
          </p:cNvSpPr>
          <p:nvPr>
            <p:ph idx="1"/>
          </p:nvPr>
        </p:nvSpPr>
        <p:spPr>
          <a:xfrm>
            <a:off x="228600" y="1295400"/>
            <a:ext cx="9144000" cy="4953000"/>
          </a:xfrm>
        </p:spPr>
        <p:txBody>
          <a:bodyPr/>
          <a:lstStyle/>
          <a:p>
            <a:pPr eaLnBrk="1" hangingPunct="1"/>
            <a:r>
              <a:rPr lang="ar-SA" b="1" dirty="0" smtClean="0"/>
              <a:t>قوله تعالى: {قَالَ أَلَمْ أَقُل لَّكَ إِنَّكَ لَن تَسْتَطِيعَ مَعِي صَبْراً{75} قَالَ إِن سَأَلْتُكَ عَن شَيْءٍ بَعْدَهَا فَلَا تُصَاحِبْنِي قَدْ بَلَغْتَ مِن لَّدُنِّي عُذْراً{76} فَانطَلَقَا حَتَّى إِذَا أَتَيَا أَهْلَ قَرْيَةٍ اسْتَطْعَمَا أَهْلَهَا فَأَبَوْا أَن يُضَيِّفُوهُمَا فَوَجَدَا فِيهَا جِدَاراً يُرِيدُ أَنْ يَنقَضَّ فَأَقَامَهُ قَالَ لَوْ شِئْتَ لَاتَّخَذْتَ عَلَيْهِ أَجْراً{77} قَالَ هَذَا فِرَاقُ بَيْنِي وَبَيْنِكَ سَأُنَبِّئُكَ بِتَأْوِيلِ مَا لَمْ تَسْتَطِع عَّلَيْهِ صَبْراً{78} أَمَّا السَّفِينَةُ فَكَانَتْ لِمَسَاكِينَ يَعْمَلُونَ فِي الْبَحْرِ فَأَرَدتُّ أَنْ أَعِيبَهَا وَكَانَ وَرَاءهُم مَّلِكٌ يَأْخُذُ كُلَّ سَفِينَةٍ غَصْباً{79} وَأَمَّا الْغُلَامُ فَكَانَ أَبَوَاهُ مُؤْمِنَيْنِ فَخَشِينَا أَن يُرْهِقَهُمَا طُغْيَاناً وَكُفْراً{80} فَأَرَدْنَا أَن يُبْدِلَهُمَا رَبُّهُمَا خَيْراً مِّنْهُ زَكَاةً وَأَقْرَبَ رُحْماً{81}</a:t>
            </a:r>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endParaRPr lang="en-US" dirty="0"/>
          </a:p>
        </p:txBody>
      </p:sp>
      <p:sp>
        <p:nvSpPr>
          <p:cNvPr id="7171" name="Text Placeholder 5"/>
          <p:cNvSpPr>
            <a:spLocks noGrp="1"/>
          </p:cNvSpPr>
          <p:nvPr>
            <p:ph idx="1"/>
          </p:nvPr>
        </p:nvSpPr>
        <p:spPr/>
        <p:txBody>
          <a:bodyPr/>
          <a:lstStyle/>
          <a:p>
            <a:pPr rtl="1"/>
            <a:r>
              <a:rPr lang="ar-SA" b="1" dirty="0" smtClean="0"/>
              <a:t> وَأَمَّا الْجِدَارُ فَكَانَ لِغُلَامَيْنِ يَتِيمَيْنِ فِي الْمَدِينَةِ وَكَانَ تَحْتَهُ كَنزٌ لَّهُمَا وَكَانَ أَبُوهُمَا صَالِحاً فَأَرَادَ رَبُّكَ أَنْ يَبْلُغَا أَشُدَّهُمَا وَيَسْتَخْرِجَا كَنزَهُمَا رَحْمَةً مِّن رَّبِّكَ وَمَا فَعَلْتُهُ عَنْ أَمْرِي ذَلِكَ تَأْوِيلُ مَا لَمْ تَسْطِع عَّلَيْهِ صَبْراً{82}}.</a:t>
            </a:r>
            <a:endParaRPr lang="en-US" dirty="0" smtClean="0"/>
          </a:p>
          <a:p>
            <a:pPr rtl="1"/>
            <a:r>
              <a:rPr lang="en-US" b="1" dirty="0" smtClean="0"/>
              <a:t> </a:t>
            </a:r>
            <a:r>
              <a:rPr lang="ar-SA" b="1" dirty="0" smtClean="0"/>
              <a:t>زيد {لَّكَ} في قوله تعالى: {قَالَ أَلَمْ أَقُل لَّكَ إِنَّكَ لَن تَسْتَطِيعَ مَعِي صَبْراً} لزيادة المكافحةِ بالعتاب على رفض الوصيةِ وقلة التثبّتِ والصبرِ لمّا تكرر منه الاشمئزازُ والاستنكار </a:t>
            </a:r>
            <a:r>
              <a:rPr lang="ar-SA" b="1" u="sng" dirty="0" smtClean="0"/>
              <a:t>ولم يَرعَوِ بالتذكير حتى زاد النكير في المرة الثانية</a:t>
            </a:r>
            <a:r>
              <a:rPr lang="ar-SA" b="1" dirty="0" smtClean="0"/>
              <a:t>  {قَالَ} أي: موسى عليه الصلاة والسلام: {إِن سَأَلْتُكَ عَن شَيْءٍ بَعْدَهَا} أي: بعد هذه المرة </a:t>
            </a:r>
            <a:endParaRPr lang="en-US" dirty="0" smtClean="0"/>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4</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r>
              <a:rPr lang="ar-SA" sz="2800" b="1" dirty="0" smtClean="0"/>
              <a:t>{فَلَا تُصَاحِبْنِي} أي: لا تجعلني صاحبك </a:t>
            </a:r>
            <a:endParaRPr lang="en-US" sz="2800" dirty="0" smtClean="0"/>
          </a:p>
          <a:p>
            <a:r>
              <a:rPr lang="ar-SA" sz="2800" b="1" dirty="0" smtClean="0"/>
              <a:t>{قَدْ بَلَغْتَ مِن لَّدُنِّي عُذْراً} أي: قد أعذ </a:t>
            </a:r>
            <a:r>
              <a:rPr lang="ar-SA" sz="2800" b="1" dirty="0" err="1" smtClean="0"/>
              <a:t>رتَ</a:t>
            </a:r>
            <a:r>
              <a:rPr lang="ar-SA" sz="2800" b="1" dirty="0" smtClean="0"/>
              <a:t> ووجدتَ من قِبلي عُذراً حيث خالفتُك ثلاثَ مرات، {فَانطَلَقَا حَتَّى إِذَا أَتَيَا أَهْلَ قَرْيَةٍ}    هي أنطاكيةُ، كانوا أهلَ قرية لئاما، وقيل: وشرُّ القرى التي لا يضاف فيها الضيفُ ولا يُعرف لابن السبيل حقُّه، وقوله تعالى: {اسْتَطْعَمَا أَهْلَهَا} </a:t>
            </a:r>
            <a:r>
              <a:rPr lang="ar-SA" sz="2800" b="1" u="sng" dirty="0" smtClean="0"/>
              <a:t>في محل الجرِّ على أنه صفةٌ لقرية، ولعل العدولَ عن استطعامهم على أن يكون صفةً للأهل لزيادة تشنيعهم على سوء صنيعِهم فإن الإباءَ من الضيافة وهم أهلُها قاطنون بها أقبحُ وأشنع.</a:t>
            </a:r>
            <a:r>
              <a:rPr lang="ar-SA" sz="2800" b="1" dirty="0" smtClean="0"/>
              <a:t> {فَأَبَوْا أَن يُضَيِّفُوهُمَا} بالتشديد، يقال: </a:t>
            </a:r>
            <a:r>
              <a:rPr lang="ar-SA" sz="2800" b="1" dirty="0" err="1" smtClean="0"/>
              <a:t>ضافه</a:t>
            </a:r>
            <a:r>
              <a:rPr lang="ar-SA" sz="2800" b="1" dirty="0" smtClean="0"/>
              <a:t> إذا كان له ضيفاً وأضافه وضيّفه أنزله وجعله ضيفاً له، </a:t>
            </a:r>
            <a:r>
              <a:rPr lang="ar-SA" sz="2800" b="1" u="sng" dirty="0" smtClean="0"/>
              <a:t>وحقيقةُ ضاف مال إليه من ضاف السهمُ عن الغرَض ونظيرُه زاره من الازورار، </a:t>
            </a:r>
            <a:r>
              <a:rPr lang="ar-SA" sz="2800" b="1" dirty="0" smtClean="0"/>
              <a:t>{فَوَجَدَا فِيهَا جِدَاراً يُرِيدُ أَنْ يَنقَضَّ}  أي: يداني أن </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buNone/>
            </a:pPr>
            <a:r>
              <a:rPr lang="ar-SA" sz="2800" b="1" dirty="0" smtClean="0"/>
              <a:t>يسقُط فاستعيرت الإرادةُ للمشارفة </a:t>
            </a:r>
            <a:r>
              <a:rPr lang="ar-SA" sz="2800" b="1" u="sng" dirty="0" smtClean="0"/>
              <a:t>للدِلالة على المبالغة في ذلك، والانقضاضُ الإسراعُ في السقوط وهو انفعالٌ من القضّ،</a:t>
            </a:r>
            <a:r>
              <a:rPr lang="ar-SA" sz="2800" b="1" dirty="0" smtClean="0"/>
              <a:t> {فَأَقَامَهُ} قيل: مسحه بيده فقام، وقيل: نقضه وبناه {قَالَ لَوْ شِئْتَ لَاتَّخَذْتَ عَلَيْهِ أَجْراً} تحريضاً له على أخذ الجُعْل لينتعشا به أو تعريضاً بأنه فضولٌ لما في لو من النفي، كأنه لما رأى الحِرمانَ ومِساسَ الحاجة واشتغالَه بما لا يعنيه لم يتمالك الصبرَ، {قَالَ}  أي: الخَضِر عليه الصلاة والسلام:</a:t>
            </a:r>
            <a:r>
              <a:rPr lang="ar-SA" sz="2800" dirty="0" smtClean="0"/>
              <a:t> </a:t>
            </a:r>
            <a:r>
              <a:rPr lang="ar-SA" sz="2800" b="1" dirty="0" smtClean="0"/>
              <a:t>{هَذَا فِرَاقُ بَيْنِي وَبَيْنِكَ} على إضافة المصدرِ إلى الظرف اتساعاً، ُ أي: هذا الوقتُ وقتُ فراق بيني وبينِك، {سَأُنَبِّئُكَ} </a:t>
            </a:r>
            <a:r>
              <a:rPr lang="ar-SA" sz="2800" b="1" u="sng" dirty="0" smtClean="0"/>
              <a:t>السين للتأكيد لعدم تراخي التنبئة</a:t>
            </a:r>
            <a:r>
              <a:rPr lang="ar-SA" sz="2800" b="1" dirty="0" smtClean="0"/>
              <a:t>  {بِتَأْوِيلِ مَا لَمْ تَسْتَطِع عَّلَيْهِ صَبْراً} التأويلُ رجْعُ الشيءِ إلى مآله </a:t>
            </a:r>
            <a:r>
              <a:rPr lang="ar-SA" sz="2800" b="1" u="sng" dirty="0" smtClean="0"/>
              <a:t>والمرادُ به هاهنا المآلُ والعاقبةُ إذ هو المنبَّأُ به دون التأويل</a:t>
            </a:r>
            <a:r>
              <a:rPr lang="ar-SA" sz="2800" b="1" dirty="0" smtClean="0"/>
              <a:t> وهو خلاصُ السفينة من اليد العادِيَة،</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buNone/>
            </a:pPr>
            <a:r>
              <a:rPr lang="ar-SA" sz="2800" b="1" dirty="0" smtClean="0"/>
              <a:t>وخلاصُ أبوَي الغلام من شره مع الفوز بالبدل الأحسنِ واستخراجُ اليتيمين للكنز، </a:t>
            </a:r>
            <a:r>
              <a:rPr lang="ar-SA" sz="2800" b="1" u="sng" dirty="0" smtClean="0"/>
              <a:t>وفي جعل صلةِ الموصول عدمَ استطاعةِ موسى عليه الصلاة والسلام للصبر دون أن يقال: بتأويل ما فعلتُ أو بتأويل ما رأيتَ ونحوِهما نوعُ تعريضٍ </a:t>
            </a:r>
            <a:r>
              <a:rPr lang="ar-SA" sz="2800" b="1" u="sng" dirty="0" err="1" smtClean="0"/>
              <a:t>به</a:t>
            </a:r>
            <a:r>
              <a:rPr lang="ar-SA" sz="2800" b="1" u="sng" dirty="0" smtClean="0"/>
              <a:t> عليه الصلاة والسلام وعتاب</a:t>
            </a:r>
            <a:r>
              <a:rPr lang="ar-SA" sz="2800" b="1" dirty="0" smtClean="0"/>
              <a:t>، {أَمَّا السَّفِينَةُ فَكَانَتْ لِمَسَاكِينَ} التي خرقتُها فَكَانَتْ لضعفاءَ لا يقدرون على مدافعة الظَّلَمة، {يَعْمَلُونَ فِي الْبَحْرِ} وإسنادُ العمل إلى الكل حينئذ إنما هو بطريق التغليب أو لأن عملَ الوكلاءِ عمل الموكِّلين {فَأَرَدتُّ أَنْ أَعِيبَهَا}  أي: أجعلها ذاتَ عيب الموكِّلين {وَكَانَ وَرَاءهُم مَّلِكٌ} أي: </a:t>
            </a:r>
            <a:r>
              <a:rPr lang="ar-SA" sz="2800" b="1" u="sng" dirty="0" smtClean="0"/>
              <a:t>أمام</a:t>
            </a:r>
            <a:r>
              <a:rPr lang="ar-SA" sz="2800" b="1" dirty="0" smtClean="0"/>
              <a:t>َهم الموكِّلين {يَأْخُذُ كُلَّ سَفِينَةٍ}أي: صالحةٍ الموكِّلين {غَصْباً} من أصحابها </a:t>
            </a:r>
            <a:r>
              <a:rPr lang="ar-SA" sz="2800" b="1" u="sng" dirty="0" smtClean="0"/>
              <a:t>وانتصابُه على أنه مصدرٌ مبينٌ لنوع الأخذ</a:t>
            </a:r>
            <a:r>
              <a:rPr lang="ar-SA" sz="2800" b="1" dirty="0" smtClean="0"/>
              <a:t>، </a:t>
            </a:r>
            <a:r>
              <a:rPr lang="ar-SA" sz="2800" b="1" u="sng" dirty="0" smtClean="0"/>
              <a:t>ولعل تفريعَ إرادةِ تعييب </a:t>
            </a:r>
            <a:endParaRPr lang="en-US" sz="28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u="sng" dirty="0" smtClean="0"/>
              <a:t>السفينةِ على مسكنة أصحابِها قبل بيان خوفِ الغصْب مع أن مدارَها كلا الأمرين، للاعتناء بشأنها إذ هي المحتاجةُ إلى التأويل، وللإيذان بأن الأقوى في المدارية هو الأمرُ الأولُ ولذلك لا يبالي بتخليص سفنِ سائرِ الناس مع تحقق خوفِ الغصبِ في حقهم أيضاً، ولأن في التأخير فصلاً بين السفينة وضميرِها مع توهم رجوعِه إلى الأقرب. </a:t>
            </a:r>
            <a:endParaRPr lang="en-US" dirty="0" smtClean="0"/>
          </a:p>
          <a:p>
            <a:r>
              <a:rPr lang="ar-SA" b="1" dirty="0" smtClean="0"/>
              <a:t>{وَأَمَّا الْغُلَامُ} الذي قتلتُه {فَكَانَ أَبَوَاهُ مُؤْمِنَيْنِ} </a:t>
            </a:r>
            <a:r>
              <a:rPr lang="ar-SA" b="1" u="sng" dirty="0" smtClean="0"/>
              <a:t>لم يصرح بكفره إشعاراً بعدم الحاجة إلى الذكر لظهوره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a:xfrm>
            <a:off x="533400" y="1371600"/>
            <a:ext cx="8915400" cy="4525963"/>
          </a:xfrm>
        </p:spPr>
        <p:txBody>
          <a:bodyPr/>
          <a:lstStyle/>
          <a:p>
            <a:r>
              <a:rPr lang="ar-SA" b="1" dirty="0" smtClean="0"/>
              <a:t>{فَخَشِينَا أَن يُرْهِقَهُمَا}  فخِفنا أن يغْشَى الوالدَين المؤمنَين {طُغْيَانا} عليهما {وَكُفْراً} لنعمتهما بعقوقه وسوء صنيعِه ويُلحق بهما شراً وبلاءً، أو يُقرَنَ بإيمانهما طغيانُه وكفره فيجتمَع في بيت واحد مؤمنان وطاغٍ كافرٌ، أو يُعدِيَهما بدائه ويُضلّهما بضلاله فيرتدّا بسببه، </a:t>
            </a:r>
            <a:r>
              <a:rPr lang="ar-SA" b="1" u="sng" dirty="0" smtClean="0"/>
              <a:t>وإنما خشِيَ الخَضِر عليه الصلاة والسلام منه ذلك لأن الله سبحانه أعلمه بحاله وأطلعه على سر أمرِه</a:t>
            </a:r>
            <a:r>
              <a:rPr lang="ar-SA" b="1" dirty="0" smtClean="0"/>
              <a:t>، {فَأَرَدْنَا أَن يُبْدِلَهُمَا رَبُّهُمَا خَيْراً مِّنْهُ} منه بأن يرزُقهما بدلَه ولداً خيراً مِنْهُ وفي التعرض لعنوان الربوبيةِ والإضافةِ إليهما ما لا يخفى من الدِلالة على إرادة وصولِ الخير إليهما {زَكَاةً} طهارةً من الذنوب والأخلاق الرديئة {وَأَقْرَبَ رُحْماً}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dirty="0" smtClean="0"/>
              <a:t>أي: رحمةً وعطفاً، </a:t>
            </a:r>
            <a:r>
              <a:rPr lang="ar-SA" b="1" u="sng" dirty="0" smtClean="0"/>
              <a:t>وانتصابُه على التمييز مثلُ </a:t>
            </a:r>
            <a:r>
              <a:rPr lang="ar-SA" b="1" u="sng" dirty="0" err="1" smtClean="0"/>
              <a:t>زكوة</a:t>
            </a:r>
            <a:r>
              <a:rPr lang="ar-SA" b="1" u="sng" dirty="0" smtClean="0"/>
              <a:t>. {</a:t>
            </a:r>
            <a:r>
              <a:rPr lang="ar-SA" b="1" dirty="0" smtClean="0"/>
              <a:t>وَأَمَّا الْجِدَارُ} </a:t>
            </a:r>
            <a:r>
              <a:rPr lang="ar-SA" b="1" u="sng" dirty="0" smtClean="0"/>
              <a:t>المعهودُ</a:t>
            </a:r>
            <a:r>
              <a:rPr lang="ar-SA" b="1" dirty="0" smtClean="0"/>
              <a:t>  {فَكَانَ لِغُلَامَيْنِ يَتِيمَيْنِ فِي الْمَدِينَةِ} هي القريةُ المذكورة فيما سبق، </a:t>
            </a:r>
            <a:r>
              <a:rPr lang="ar-SA" b="1" u="sng" dirty="0" smtClean="0"/>
              <a:t>ولعل التعبيرَ عنها بالمدينة لإظهار نوعِ اعتدادٍ بها باعتداد ما فيها من اليتيمين وأبيهما الصالحِ</a:t>
            </a:r>
            <a:r>
              <a:rPr lang="ar-SA" b="1" dirty="0" smtClean="0"/>
              <a:t>، {وَكَانَ تَحْتَهُ كَنزٌ لَّهُمَا} من فضة وذهب كما رُوي مرفوعاً. {وَكَانَ أَبُوهُمَا صَالِحاً} تنبيهٌ على أن سعيَه في ذلك كان لصلاحه، {فَأَرَادَ رَبُّكَ} أي: مالكُك ومدبرُ أمورك، ففي إضافة الربِّ إلى ضمير</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موسى عليه الصلاة والسلام دون ضميرهما تنبيهٌ له عليه الصلاة والسلام على تحتم كمالِ الانقيادِ والاستسلامِ لإرادته سبحانه ووجوبِ الاحترازِ عن المناقشة فيما وقع بحسبها من الأمور المذكورة {أَنْ يَبْلُغَا أَشُدَّهُمَا} أي: حُلُمَهما وكمالَ رأيهما أَنْ يَبْلُغَا أَشُدَّهُمَا {وَيَسْتَخْرِجَا}  بالكلية {كَنزَهُمَا} من تحت الجدار </a:t>
            </a:r>
            <a:r>
              <a:rPr lang="ar-SA" b="1" u="sng" dirty="0" smtClean="0"/>
              <a:t>ولولا أني أقمتُه لانقضّ وخرج الكنزُ من تحته قبل اقتدارهما على حفظ المال وتنميتِه وضاع</a:t>
            </a:r>
            <a:r>
              <a:rPr lang="ar-SA" b="1" dirty="0" smtClean="0"/>
              <a:t>  {رَحْمَةً مِّن رَّبِّكَ} </a:t>
            </a:r>
            <a:r>
              <a:rPr lang="ar-SA" b="1" u="sng" dirty="0" smtClean="0"/>
              <a:t>مصدرٌ في موقع الحال أي: مرحومَين منه عز وجل، أو مفعولٌ له أو مصدرٌ مؤكدٌ لأراد فإن إرادةَ الخير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u="sng" dirty="0" smtClean="0"/>
              <a:t>رحمةٌ، </a:t>
            </a:r>
            <a:r>
              <a:rPr lang="ar-SA" b="1" dirty="0" smtClean="0"/>
              <a:t>وقيل: </a:t>
            </a:r>
            <a:r>
              <a:rPr lang="ar-SA" b="1" u="sng" dirty="0" smtClean="0"/>
              <a:t>متعلقٌ بمضمر أي: فعلتُ ما فعلتُ من الأمور التي شاهدتَها رحمةً من ربك، ويعضُده إضافةُ الرب إلى ضمير المخاطبِ دون ضميرهما فيكون </a:t>
            </a:r>
            <a:r>
              <a:rPr lang="ar-SA" b="1" dirty="0" smtClean="0"/>
              <a:t>قوله عز وعلا: {وَمَا فَعَلْتُهُ عَنْ أَمْرِي} أي: عن </a:t>
            </a:r>
            <a:r>
              <a:rPr lang="ar-SA" b="1" u="sng" dirty="0" smtClean="0"/>
              <a:t>رأيي واجتهادي تأكيداً لذلك</a:t>
            </a:r>
            <a:r>
              <a:rPr lang="ar-SA" b="1" dirty="0" smtClean="0"/>
              <a:t> {ذَلِكَ} إشارة إلى العواقب المنظومةِ في سلك البيان، </a:t>
            </a:r>
            <a:r>
              <a:rPr lang="ar-SA" b="1" u="sng" dirty="0" smtClean="0"/>
              <a:t>وما فيه معنى البُعد للإيذان ببُعد درجتِها في الفخامة </a:t>
            </a:r>
            <a:r>
              <a:rPr lang="ar-SA" b="1" dirty="0" smtClean="0"/>
              <a:t>{تَأْوِيلُ مَا لَمْ تَسْطِع}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dirty="0" smtClean="0"/>
              <a:t>أي: لم تستطع فحُذف التاء للتخفيف {عَّلَيْهِ صَبْراً} من الأمور التي رابتْه أي: مآلُه وعاقبتُه فيكون إنجازاً للتنبئة الموعودةِ، أو إلى البيان نفسه فيكون التأويلُ بمعناه، </a:t>
            </a:r>
            <a:r>
              <a:rPr lang="ar-SA" b="1" u="sng" dirty="0" smtClean="0"/>
              <a:t>وعلى كل حالٍ فهو فذلكةٌ لما تقدم، وفي جعل الصلة عينَ ما مر تكريرٌ للنكير وتشديدٌ للعتاب</a:t>
            </a:r>
            <a:r>
              <a:rPr lang="ar-SA" b="1" dirty="0" smtClean="0"/>
              <a:t>.</a:t>
            </a:r>
            <a:endParaRPr lang="en-US" dirty="0" smtClean="0"/>
          </a:p>
          <a:p>
            <a:pPr rtl="1"/>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14</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1894</TotalTime>
  <Words>1072</Words>
  <Application>Microsoft Office PowerPoint</Application>
  <PresentationFormat>A4 Paper (210x297 mm)‎</PresentationFormat>
  <Paragraphs>41</Paragraphs>
  <Slides>14</Slides>
  <Notes>2</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5</vt:lpstr>
      <vt:lpstr>المحاضرة الثانية عشرة: (المقطع الحادي عشر): </vt:lpstr>
      <vt:lpstr>  :</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200</cp:revision>
  <dcterms:created xsi:type="dcterms:W3CDTF">2009-10-14T19:14:34Z</dcterms:created>
  <dcterms:modified xsi:type="dcterms:W3CDTF">2012-02-21T16:18:09Z</dcterms:modified>
</cp:coreProperties>
</file>