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59" r:id="rId4"/>
    <p:sldId id="288" r:id="rId5"/>
    <p:sldId id="290" r:id="rId6"/>
    <p:sldId id="293" r:id="rId7"/>
    <p:sldId id="292" r:id="rId8"/>
    <p:sldId id="291" r:id="rId9"/>
    <p:sldId id="296" r:id="rId10"/>
    <p:sldId id="295" r:id="rId11"/>
    <p:sldId id="294" r:id="rId12"/>
    <p:sldId id="300" r:id="rId13"/>
    <p:sldId id="299" r:id="rId14"/>
    <p:sldId id="298" r:id="rId15"/>
    <p:sldId id="297" r:id="rId16"/>
    <p:sldId id="303" r:id="rId17"/>
    <p:sldId id="302" r:id="rId18"/>
    <p:sldId id="301" r:id="rId19"/>
    <p:sldId id="305" r:id="rId20"/>
    <p:sldId id="304" r:id="rId21"/>
    <p:sldId id="309" r:id="rId22"/>
    <p:sldId id="308" r:id="rId23"/>
    <p:sldId id="307" r:id="rId24"/>
    <p:sldId id="306" r:id="rId25"/>
    <p:sldId id="266" r:id="rId2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430" autoAdjust="0"/>
  </p:normalViewPr>
  <p:slideViewPr>
    <p:cSldViewPr>
      <p:cViewPr>
        <p:scale>
          <a:sx n="49" d="100"/>
          <a:sy n="49" d="100"/>
        </p:scale>
        <p:origin x="-438" y="-7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2/21/2012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r>
              <a:rPr lang="en-US" smtClean="0">
                <a:solidFill>
                  <a:srgbClr val="376092"/>
                </a:solidFill>
                <a:cs typeface="Arial" pitchFamily="34" charset="0"/>
              </a:rPr>
              <a:t>5</a:t>
            </a:r>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562600" y="4648200"/>
            <a:ext cx="4006850" cy="16002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للانتساب</a:t>
            </a:r>
            <a:endParaRPr lang="en-US" sz="2800" b="1" dirty="0">
              <a:solidFill>
                <a:srgbClr val="898989"/>
              </a:solidFill>
              <a:latin typeface="Calibri" pitchFamily="34" charset="0"/>
            </a:endParaRPr>
          </a:p>
          <a:p>
            <a:pPr algn="ctr" rtl="0">
              <a:spcBef>
                <a:spcPct val="20000"/>
              </a:spcBef>
              <a:buFont typeface="Arial" pitchFamily="34" charset="0"/>
              <a:buNone/>
            </a:pPr>
            <a:r>
              <a:rPr lang="ar-SA" sz="2400" b="1" dirty="0" smtClean="0">
                <a:solidFill>
                  <a:srgbClr val="898989"/>
                </a:solidFill>
                <a:latin typeface="Calibri" pitchFamily="34" charset="0"/>
              </a:rPr>
              <a:t>كلية الآداب – قسم الدراسات الإسلامية</a:t>
            </a:r>
            <a:endParaRPr lang="en-US" sz="2400" b="1"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5130" name="Title 1"/>
          <p:cNvSpPr txBox="1">
            <a:spLocks/>
          </p:cNvSpPr>
          <p:nvPr/>
        </p:nvSpPr>
        <p:spPr bwMode="auto">
          <a:xfrm>
            <a:off x="457200" y="2743200"/>
            <a:ext cx="5099050" cy="1981200"/>
          </a:xfrm>
          <a:prstGeom prst="rect">
            <a:avLst/>
          </a:prstGeom>
          <a:noFill/>
          <a:ln w="9525">
            <a:noFill/>
            <a:miter lim="800000"/>
            <a:headEnd/>
            <a:tailEnd/>
          </a:ln>
        </p:spPr>
        <p:txBody>
          <a:bodyPr anchor="ctr"/>
          <a:lstStyle/>
          <a:p>
            <a:pPr algn="l">
              <a:lnSpc>
                <a:spcPct val="80000"/>
              </a:lnSpc>
            </a:pPr>
            <a:r>
              <a:rPr lang="ar-EG" sz="3700" b="1" dirty="0">
                <a:solidFill>
                  <a:srgbClr val="376092"/>
                </a:solidFill>
                <a:latin typeface="AYM Wadiy S_U normal."/>
                <a:cs typeface="Times New Roman" pitchFamily="18" charset="0"/>
              </a:rPr>
              <a:t>اسم المقرر </a:t>
            </a:r>
            <a:r>
              <a:rPr lang="ar-EG" sz="3700" b="1" dirty="0" smtClean="0">
                <a:solidFill>
                  <a:srgbClr val="376092"/>
                </a:solidFill>
                <a:latin typeface="AYM Wadiy S_U normal."/>
                <a:cs typeface="Times New Roman" pitchFamily="18" charset="0"/>
              </a:rPr>
              <a:t>ورقم</a:t>
            </a:r>
            <a:r>
              <a:rPr lang="ar-SA" sz="3700" b="1" dirty="0" smtClean="0">
                <a:solidFill>
                  <a:srgbClr val="376092"/>
                </a:solidFill>
                <a:latin typeface="AYM Wadiy S_U normal."/>
                <a:cs typeface="Times New Roman" pitchFamily="18" charset="0"/>
              </a:rPr>
              <a:t>ه  </a:t>
            </a:r>
          </a:p>
          <a:p>
            <a:pPr algn="l">
              <a:lnSpc>
                <a:spcPct val="80000"/>
              </a:lnSpc>
            </a:pPr>
            <a:r>
              <a:rPr lang="ar-SA" sz="2800" b="1" dirty="0" smtClean="0">
                <a:solidFill>
                  <a:srgbClr val="7F7F7F"/>
                </a:solidFill>
                <a:latin typeface="Calibri" pitchFamily="34" charset="0"/>
                <a:cs typeface="Times New Roman" pitchFamily="18" charset="0"/>
              </a:rPr>
              <a:t>تفسير (2)              </a:t>
            </a:r>
            <a:endParaRPr lang="en-US" sz="2800" b="1" dirty="0">
              <a:solidFill>
                <a:srgbClr val="7F7F7F"/>
              </a:solidFill>
              <a:latin typeface="Calibri" pitchFamily="34" charset="0"/>
            </a:endParaRPr>
          </a:p>
          <a:p>
            <a:pPr algn="l">
              <a:lnSpc>
                <a:spcPct val="80000"/>
              </a:lnSpc>
            </a:pPr>
            <a:r>
              <a:rPr lang="ar-SA" sz="2800" b="1" dirty="0">
                <a:solidFill>
                  <a:srgbClr val="7F7F7F"/>
                </a:solidFill>
                <a:latin typeface="Calibri" pitchFamily="34" charset="0"/>
                <a:cs typeface="Times New Roman" pitchFamily="18" charset="0"/>
              </a:rPr>
              <a:t>د. </a:t>
            </a:r>
            <a:r>
              <a:rPr lang="ar-SA" sz="2800" b="1" dirty="0" smtClean="0">
                <a:solidFill>
                  <a:srgbClr val="7F7F7F"/>
                </a:solidFill>
                <a:latin typeface="Calibri" pitchFamily="34" charset="0"/>
                <a:cs typeface="Times New Roman" pitchFamily="18" charset="0"/>
              </a:rPr>
              <a:t>محمد عبد الرحمن العودات</a:t>
            </a:r>
            <a:endParaRPr lang="en-US" sz="2800" b="1" dirty="0">
              <a:solidFill>
                <a:srgbClr val="7F7F7F"/>
              </a:solidFill>
              <a:latin typeface="Calibri" pitchFamily="34" charset="0"/>
            </a:endParaRPr>
          </a:p>
        </p:txBody>
      </p:sp>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990600" y="2514600"/>
            <a:ext cx="8420100" cy="1470025"/>
          </a:xfrm>
        </p:spPr>
        <p:txBody>
          <a:bodyPr/>
          <a:lstStyle/>
          <a:p>
            <a:pPr eaLnBrk="1" hangingPunct="1"/>
            <a:r>
              <a:rPr lang="ar-SA" b="1" u="sng" dirty="0" smtClean="0"/>
              <a:t>المحاضرة الثالثة عشرة: (المقطع الثاني عشر): </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rtl="1"/>
            <a:r>
              <a:rPr lang="ar-SA" sz="4000" b="1" u="sng" dirty="0" smtClean="0"/>
              <a:t>قصة ذي القرنين</a:t>
            </a:r>
            <a:endParaRPr lang="en-US" sz="4000" dirty="0" smtClean="0"/>
          </a:p>
          <a:p>
            <a:pPr rtl="1"/>
            <a:endParaRPr lang="en-US" sz="4000" dirty="0"/>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dirty="0" smtClean="0">
                <a:solidFill>
                  <a:srgbClr val="376092"/>
                </a:solidFill>
                <a:cs typeface="Arial" pitchFamily="34" charset="0"/>
              </a:rPr>
              <a:t> </a:t>
            </a:r>
            <a:r>
              <a:rPr lang="en-US" dirty="0" smtClean="0"/>
              <a:t/>
            </a:r>
            <a:br>
              <a:rPr lang="en-US" dirty="0" smtClean="0"/>
            </a:br>
            <a:r>
              <a:rPr lang="ar-SA" dirty="0" smtClean="0">
                <a:solidFill>
                  <a:srgbClr val="376092"/>
                </a:solidFill>
                <a:cs typeface="Arial" pitchFamily="34" charset="0"/>
              </a:rPr>
              <a:t>:</a:t>
            </a:r>
          </a:p>
        </p:txBody>
      </p:sp>
      <p:sp>
        <p:nvSpPr>
          <p:cNvPr id="8195" name="Content Placeholder 2"/>
          <p:cNvSpPr>
            <a:spLocks noGrp="1"/>
          </p:cNvSpPr>
          <p:nvPr>
            <p:ph idx="1"/>
          </p:nvPr>
        </p:nvSpPr>
        <p:spPr>
          <a:xfrm>
            <a:off x="228600" y="1295400"/>
            <a:ext cx="9144000" cy="4953000"/>
          </a:xfrm>
        </p:spPr>
        <p:txBody>
          <a:bodyPr/>
          <a:lstStyle/>
          <a:p>
            <a:pPr eaLnBrk="1" hangingPunct="1"/>
            <a:r>
              <a:rPr lang="ar-SA" b="1" dirty="0" smtClean="0"/>
              <a:t>قوله تعالى: { وَيَسْأَلُونَكَ عَن ذِي الْقَرْنَيْنِ قُلْ سَأَتْلُو عَلَيْكُم مِّنْهُ ذِكْراً{83} إِنَّا مَكَّنَّا لَهُ فِي الْأَرْضِ وَآتَيْنَاهُ مِن كُلِّ شَيْءٍ سَبَباً{84} فَأَتْبَعَ سَبَباً{85} حَتَّى إِذَا بَلَغَ مَغْرِبَ الشَّمْسِ وَجَدَهَا تَغْرُبُ فِي عَيْنٍ حَمِئَةٍ وَوَجَدَ عِندَهَا قَوْماً قُلْنَا يَا ذَا الْقَرْنَيْنِ إِمَّا أَن تُعَذِّبَ وَإِمَّا أَن تَتَّخِذَ فِيهِمْ حُسْناً{86} قَالَ أَمَّا مَن ظَلَمَ فَسَوْفَ نُعَذِّبُهُ ثُمَّ يُرَدُّ إِلَى رَبِّهِ فَيُعَذِّبُهُ عَذَاباً نُّكْراً{87} وَأَمَّا مَنْ آمَنَ وَعَمِلَ صَالِحاً فَلَهُ جَزَاء الْحُسْنَى وَسَنَقُولُ لَهُ مِنْ أَمْرِنَا يُسْراً{88} ثُمَّ أَتْبَعَ سَبَباً{89} حَتَّى إِذَا بَلَغَ مَطْلِعَ الشَّمْسِ وَجَدَهَا تَطْلُعُ عَلَى قَوْمٍ لَّمْ نَجْعَل لَّهُم مِّن دُونِهَا سِتْراً{90}</a:t>
            </a:r>
            <a:endParaRPr lang="ar-SA" b="1" dirty="0" smtClean="0">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rtl="1">
              <a:buNone/>
            </a:pPr>
            <a:r>
              <a:rPr lang="ar-SA" sz="2800" b="1" dirty="0" smtClean="0"/>
              <a:t>كَذَلِكَ وَقَدْ أَحَطْنَا بِمَا لَدَيْهِ خُبْراً{91} ثُمَّ أَتْبَعَ سَبَباً{92} حَتَّى إِذَا بَلَغَ بَيْنَ السَّدَّيْنِ وَجَدَ مِن دُونِهِمَا قَوْماً لَّا يَكَادُونَ يَفْقَهُونَ قَوْلاً{93} قَالُوا يَا ذَا الْقَرْنَيْنِ إِنَّ يَأْجُوجَ وَمَأْجُوجَ مُفْسِدُونَ فِي الْأَرْضِ فَهَلْ نَجْعَلُ لَكَ خَرْجاً عَلَى أَن تَجْعَلَ بَيْنَنَا وَبَيْنَهُمْ سَدّاً{94} قَالَ مَا مَكَّنِّي فِيهِ رَبِّي خَيْرٌ فَأَعِينُونِي بِقُوَّةٍ أَجْعَلْ بَيْنَكُمْ وَبَيْنَهُمْ رَدْماً{95} آتُونِي زُبَرَ الْحَدِيدِ حَتَّى إِذَا سَاوَى بَيْنَ الصَّدَفَيْنِ قَالَ انفُخُوا حَتَّى إِذَا جَعَلَهُ نَاراً قَالَ آتُونِي أُفْرِغْ عَلَيْهِ قِطْراً{96} فَمَا اسْطَاعُوا أَن يَظْهَرُوهُ وَمَا اسْتَطَاعُوا لَهُ نَقْباً{97} قَالَ هَذَا رَحْمَةٌ مِّن رَّبِّي فَإِذَا جَاء وَعْدُ رَبِّي جَعَلَهُ دَكَّاء وَكَانَ وَعْدُ رَبِّي حَقّاً{98}}. </a:t>
            </a:r>
            <a:endParaRPr lang="en-US" sz="2800" dirty="0" smtClean="0"/>
          </a:p>
          <a:p>
            <a:pPr rtl="1">
              <a:buNone/>
            </a:pP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4</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rtl="1">
              <a:buNone/>
            </a:pPr>
            <a:r>
              <a:rPr lang="ar-SA" sz="2800" b="1" dirty="0" smtClean="0"/>
              <a:t>{وَيَسْأَلُونَكَ عَن ذِي الْقَرْنَيْنِ} </a:t>
            </a:r>
            <a:r>
              <a:rPr lang="ar-SA" sz="2800" b="1" u="sng" dirty="0" smtClean="0"/>
              <a:t>هم اليهودُ سألوه على وجه الامتحانِ، أو سألتْه قريشٌ بتلقينهم، وصيغةُ الاستقبال للدِلالة على استمرارهم على ذلك إلى ورود الجوابِ،</a:t>
            </a:r>
            <a:r>
              <a:rPr lang="ar-SA" sz="2800" b="1" dirty="0" smtClean="0"/>
              <a:t> </a:t>
            </a:r>
            <a:r>
              <a:rPr lang="ar-SA" sz="2800" b="1" u="sng" dirty="0" smtClean="0"/>
              <a:t>واختُلف في نبوته بعد الاتفاق على إسلامه وولايتِه</a:t>
            </a:r>
            <a:r>
              <a:rPr lang="ar-SA" sz="2800" b="1" dirty="0" smtClean="0"/>
              <a:t>، فقيل: كان نبياً لقوله تعالى: {إِنَّا مَكَّنَّا لَهُ فِي الْأَرْضِ وَآتَيْنَاهُ مِن كُلِّ شَيْءٍ سَبَباً }الكهف84   </a:t>
            </a:r>
            <a:r>
              <a:rPr lang="ar-SA" sz="2800" b="1" u="sng" dirty="0" smtClean="0"/>
              <a:t>وظاهر أنه متناولٌ للتمكين في الدين وكمالُه بالنبوة، </a:t>
            </a:r>
            <a:r>
              <a:rPr lang="ar-SA" sz="2800" b="1" dirty="0" smtClean="0"/>
              <a:t>ولقوله تعالى:</a:t>
            </a:r>
            <a:r>
              <a:rPr lang="ar-SA" sz="2800" dirty="0" smtClean="0"/>
              <a:t> </a:t>
            </a:r>
            <a:r>
              <a:rPr lang="ar-SA" sz="2800" b="1" dirty="0" smtClean="0"/>
              <a:t>{حَتَّى إِذَا بَلَغَ مَغْرِبَ الشَّمْسِ وَجَدَهَا تَغْرُبُ فِي عَيْنٍ حَمِئَةٍ وَوَجَدَ عِندَهَا قَوْماً قُلْنَا يَا ذَا الْقَرْنَيْنِ إِمَّا أَن تُعَذِّبَ وَإِمَّا أَن تَتَّخِذَ فِيهِمْ حُسْناً}الكهف86 ونحوِ ذلك، قال ابن كثير: </a:t>
            </a:r>
            <a:r>
              <a:rPr lang="ar-SA" sz="2800" b="1" u="sng" dirty="0" smtClean="0"/>
              <a:t>والصحيحُ أنه ما كان نبياً ولا ملكاً وإنما كان ملكاً صالحاً عادلاً </a:t>
            </a:r>
            <a:endParaRPr lang="en-US" sz="2800" dirty="0" smtClean="0"/>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5</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pPr rtl="1"/>
            <a:r>
              <a:rPr lang="ar-SA" b="1" u="sng" dirty="0" smtClean="0"/>
              <a:t>ملَك الأقاليَم وقهر أهَلها من الملوك وغيرَهم ودانتْ له البلادُ، وأنه كان داعياً إلى الله تعالى سائراً في الخلق بالمَعْدلة التامة والسلطانِ المؤيَّدِ المنصورِ، وكان الخضر على مقدمة جيشِه بمنزلة المستشار الذي هو من الملك بمنزلة الوزير</a:t>
            </a:r>
            <a:r>
              <a:rPr lang="ar-SA" b="1" dirty="0" smtClean="0"/>
              <a:t>، {قُلْ}  لهم في الجواب {سَأَتْلُو عَلَيْكُم} أي: سأذكر لكم {مِّنْهُ}أي: من ذي القرنين {ذِكْراً} أي: نبأ مذكوراً ً أي: قرآناً، وحيث كان ذلك بطريق الوحي المتلوِّ حكايةً عن الله عز وجل،، </a:t>
            </a:r>
            <a:r>
              <a:rPr lang="ar-SA" b="1" u="sng" dirty="0" smtClean="0"/>
              <a:t>والسينُ للتأكيد والدِلالة على التحقيق المناسبِ لمقام تأييدِه عليه الصلاة والسلام وتصديقِه بإنجاز وعدِه، أي: لا أترك التلاوةَ البتةَ</a:t>
            </a:r>
            <a:r>
              <a:rPr lang="ar-SA" b="1" dirty="0" smtClean="0"/>
              <a:t> </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a:xfrm>
            <a:off x="533400" y="1371600"/>
            <a:ext cx="8915400" cy="4525963"/>
          </a:xfrm>
        </p:spPr>
        <p:txBody>
          <a:bodyPr/>
          <a:lstStyle/>
          <a:p>
            <a:pPr rtl="1"/>
            <a:r>
              <a:rPr lang="en-US" b="1" dirty="0" smtClean="0"/>
              <a:t> </a:t>
            </a:r>
            <a:r>
              <a:rPr lang="ar-SA" b="1" dirty="0" smtClean="0"/>
              <a:t>كما في قوله من قال:</a:t>
            </a:r>
            <a:endParaRPr lang="en-US" dirty="0" smtClean="0"/>
          </a:p>
          <a:p>
            <a:pPr rtl="1"/>
            <a:r>
              <a:rPr lang="ar-SA" b="1" dirty="0" smtClean="0"/>
              <a:t>         </a:t>
            </a:r>
            <a:r>
              <a:rPr lang="ar-SA" b="1" u="sng" dirty="0" smtClean="0"/>
              <a:t>سأشكر عَمْراً إن تراخت منيّتي           أياديَ لك تُمنَنْ وإن هي جلَّتِ</a:t>
            </a:r>
            <a:endParaRPr lang="en-US" dirty="0" smtClean="0"/>
          </a:p>
          <a:p>
            <a:pPr rtl="1"/>
            <a:r>
              <a:rPr lang="ar-SA" b="1" dirty="0" smtClean="0"/>
              <a:t>لا للدلالة على أن التلاوة ستقع فيما يستقبل كما قيل، لأن هذه الآيةَ ما نزلت بإنفرادها قبل الوحي بتمام القصة، بل موصولةٌ بما بعدها ريثما سألوه عليه الصلاة والسلام عنه وعن الروح وعن أصحاب الكهفِ، فقال لهم عليه الصلاة والسلام: (ائتوني غداً أخبرْكم) فأبطأ عليه الوحيُ خمسة عشر يوماً أو أربعين كما ذكر فيما سلف.</a:t>
            </a:r>
            <a:endParaRPr lang="en-US" dirty="0" smtClean="0"/>
          </a:p>
          <a:p>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pPr rtl="1"/>
            <a:r>
              <a:rPr lang="ar-SA" b="1" dirty="0" smtClean="0"/>
              <a:t>وقوله عز وجل: {إِنَّا مَكَّنَّا لَهُ فِي الْأَرْضِ} شروعٌ في تلاوة الذكر المعهودِ حسبما هو الموعودُ، والتمكينُ هاهنا الإقدارُ وتمهيدُ الأسباب، يقال: </a:t>
            </a:r>
            <a:r>
              <a:rPr lang="ar-SA" b="1" u="sng" dirty="0" smtClean="0"/>
              <a:t>مكّنه ومكّن له ومعنى الأولِ جعله قادراً وقوياً، ومعنى الثاني جعل له قدرةً وقوةً، ولتلازمهما في الوجود وتقاربهما في المعنى يُستعمل كلٌّ منهما في محل الآخر</a:t>
            </a:r>
            <a:r>
              <a:rPr lang="ar-SA" b="1" dirty="0" smtClean="0"/>
              <a:t> كما في قوله عز وعلا: {أَلَمْ يَرَوْاْ كَمْ أَهْلَكْنَا مِن قَبْلِهِم مِّن قَرْنٍ مَّكَّنَّاهُمْ فِي الأَرْضِ مَا لَمْ نُمَكِّن لَّكُمْ وَأَرْسَلْنَا السَّمَاء عَلَيْهِم مِّدْرَاراً وَجَعَلْنَا الأَنْهَارَ تَجْرِي مِن تَحْتِهِمْ فَأَهْلَكْنَاهُم بِذُنُوبِهِمْ وَأَنْشَأْنَا مِن بَعْدِهِمْ قَرْناً آخَرِينَ }الأنعام6. </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r>
              <a:rPr lang="ar-SA" b="1" u="sng" dirty="0" smtClean="0"/>
              <a:t>أي : جعلناهم قادرين من حيث القُوى والأسبابُ</a:t>
            </a:r>
            <a:r>
              <a:rPr lang="ar-SA" b="1" dirty="0" smtClean="0"/>
              <a:t> </a:t>
            </a:r>
            <a:r>
              <a:rPr lang="ar-SA" b="1" u="sng" dirty="0" smtClean="0"/>
              <a:t>والآلاتُ على أنواع التصرفاتِ فيها، ما لم نجعلْه لكم من القوة والسَّعة في المال والاستظهارِ بالعَدد والأسباب، فكأنه قيل: ما لم نمكنْكم فيها أي: ما لم نجعلْكم قادرين على ذلك فيها أو مكنّا لهم في الأرض ما لم نمكنْ لكم، وهكذا إذا كان التمكينُ مأخوذاً من المكان بناءً على توهّم ميمِه أصليةً كما أشير إليه في سورة يوسفَ عليه الصلاة والسلام، والمعنى إنا جعلنا له مَكِنةً وقدرةً على التصرف في الأرض من حيث التدبيرُ والرأي: والأسبابُ، حيث سُخّر له السحابُ، ومُدّ له في </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pPr rtl="1"/>
            <a:r>
              <a:rPr lang="ar-SA" b="1" u="sng" dirty="0" smtClean="0"/>
              <a:t>الأسباب، وبُسط له النورُ، وكان الليلُ والنهار عليه سواءً، وسُهِّل عليه السيرُ في الأرض، وذُلّلت له طرقه</a:t>
            </a:r>
            <a:r>
              <a:rPr lang="ar-SA" b="1" dirty="0" smtClean="0"/>
              <a:t>ا{وَآتَيْنَاهُ مِن كُلِّ شَيْءٍ} أراده من مُهمّات مُلكه ومقاصدِه المتعلقة بسلطانه {سَبَباً}أي: طريقاً يوصله إليه وهو كلُّ ما يتوصل به إلى المقصود من علم أو قدرة أو آلة{فَأَتْبَعَ}، بالقطع، أي: فأراد بلوغَ المغرب فأتبع </a:t>
            </a:r>
            <a:endParaRPr lang="en-US" dirty="0" smtClean="0"/>
          </a:p>
          <a:p>
            <a:r>
              <a:rPr lang="ar-SA" b="1" dirty="0" smtClean="0"/>
              <a:t>{سَبَباً} يوصله إليه، ولعل قصدَ بلوغِ المغرب ابتداءً لمراعاة الحركةِ الشمسية، {حَتَّى إِذَا بَلَغَ مَغْرِبَ الشَّمْسِ وَجَدَهَا} أي: منتهى الأرضِ من جهة المغرب بحيث لا يتمكن أحدٌ من </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pPr rtl="1"/>
            <a:r>
              <a:rPr lang="ar-SA" b="1" dirty="0" smtClean="0"/>
              <a:t>مجاوزته، ووقف على حافة البحر المحيطِ الغربي{تَغْرُبُ}  الشمس {فِي عَيْنٍ حَمِئَةٍ}</a:t>
            </a:r>
            <a:endParaRPr lang="en-US" dirty="0" smtClean="0"/>
          </a:p>
          <a:p>
            <a:pPr rtl="1"/>
            <a:r>
              <a:rPr lang="ar-SA" b="1" dirty="0" smtClean="0"/>
              <a:t> ذاتِ حَمأة وهي الطينُ الأسود من </a:t>
            </a:r>
            <a:r>
              <a:rPr lang="ar-SA" b="1" dirty="0" err="1" smtClean="0"/>
              <a:t>حمِئت</a:t>
            </a:r>
            <a:r>
              <a:rPr lang="ar-SA" b="1" dirty="0" smtClean="0"/>
              <a:t> البئرُ إذا كثرت حَمأتُها،{وَوَجَدَ عِندَهَا قَوْماً}</a:t>
            </a:r>
            <a:endParaRPr lang="en-US" dirty="0" smtClean="0"/>
          </a:p>
          <a:p>
            <a:r>
              <a:rPr lang="ar-SA" b="1" dirty="0" smtClean="0"/>
              <a:t>  عند تلك العين قَوْماً كفاراً فخيّره الله جل ذكره بين أن يعذبهم بالقتل وأن يدعوَهم إلى الإيمان وذلك قوله تعالى: ،{قُلْنَا يَا ذَا الْقَرْنَيْنِ إِمَّا أَن تُعَذِّبَ} بالقتل من أول الأمر ،{وَإِمَّا أَن تَتَّخِذَ فِيهِمْ حُسْناً} أي: أمراً ذا حُسْن على حذف المضافِ أو على طريقةِ إطلاقِ المصدر على موصوفه مبالغةً،</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r>
              <a:rPr lang="ar-SA" b="1" dirty="0" smtClean="0"/>
              <a:t>وذلك بالدعوة إلى الإسلام والإرشاد إلى الشرائع، ومن لم يقل بنبوته قال: كان ذلك الخطابُ بواسطة نبيَ في ذلك العصر أو كان ذلك إلهاماً لا وحياً بعد أن كان ذلك التخييرُ موافقاً لشريعة ذلك النبي، {قَالَ} أي: ذو القرنين لذلك النبيِّ أو لمن عنده من خواصّه بعد ما تلقّى أمرَه تعالى مختاراً للشق الأخير {أَمَّا مَن ظَلَمَ} أي: نفسَه ولم يقبل دعوتي وأصرّ على ما كان عليه من الظلم العظيم الذي هو الشركُ {فَسَوْفَ نُعَذِّبُهُ} بالقتل. {ثُمَّ يُرَدُّ إِلَى رَبِّهِ} في الآخرة  {فَيُعَذِّبُهُ } فيها {عَذَاباً نُّكْراً} أي: منكراً </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r>
              <a:rPr lang="ar-SA" b="1" dirty="0" smtClean="0"/>
              <a:t>فظيعاً وهو عذابُ النار، وفيه دِلالةٌ </a:t>
            </a:r>
            <a:r>
              <a:rPr lang="ar-SA" b="1" u="sng" dirty="0" smtClean="0"/>
              <a:t>ظاهرةٌ على أن الخطابَ لم يكن بطريق الوحي إليه وأن مقاولتَه كانت مع النبي أو مع من عنده من أهل مشورتِه</a:t>
            </a:r>
            <a:r>
              <a:rPr lang="ar-SA" b="1" dirty="0" smtClean="0"/>
              <a:t>، {وَأَمَّا مَنْ آمَنَ وَعَمِلَ صَالِحاً} بموجب دعوتي وَعَمِلَ عملاً صالحا حسبما يقتضيه الإيمان {فَلَهُ} في الدارين {جَزَاء الْحُسْنَى} أي: فله المثوبةُ الحسنى أو الفِعلةُ الحسنى أو الجنةُ جزاءً، في حقه قوةُ الإسلام وأما المؤمنُ قلا يُتعرَّض له إلا بما يحب، ويجوز أن تكون إما </a:t>
            </a:r>
            <a:r>
              <a:rPr lang="ar-SA" b="1" u="sng" dirty="0" smtClean="0"/>
              <a:t>وأما للتوزيع دون التخيير أي: وليكن شأنُك معهم إما التعذيبَ وإما الإحسانَ فالأول لمن بقيَ على حاله والثاني لمن تاب</a:t>
            </a:r>
            <a:r>
              <a:rPr lang="ar-SA" b="1" dirty="0" smtClean="0"/>
              <a:t> </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pPr rtl="1"/>
            <a:r>
              <a:rPr lang="ar-SA" b="1" dirty="0" smtClean="0"/>
              <a:t>{وَسَنَقُولُ لَهُ مِنْ أَمْرِنَا}أي: مما نأمر </a:t>
            </a:r>
            <a:r>
              <a:rPr lang="ar-SA" b="1" dirty="0" err="1" smtClean="0"/>
              <a:t>به</a:t>
            </a:r>
            <a:r>
              <a:rPr lang="ar-SA" b="1" dirty="0" smtClean="0"/>
              <a:t> {يُسْراً} أي: سهلاً متيسراً غيرَ شاقَ وتقديرُه ذا يُسر، أو أُطلق عليه المصدرُ مبالغةً، </a:t>
            </a:r>
            <a:endParaRPr lang="en-US" dirty="0" smtClean="0"/>
          </a:p>
          <a:p>
            <a:r>
              <a:rPr lang="ar-SA" b="1" dirty="0" smtClean="0"/>
              <a:t>{ثُمَّ أَتْبَعَ سَبَباً } أي: طريقاً راجعاً من مغرب الشمس موصلاً إلى مشرقها {حَتَّى إِذَا بَلَغَ مَطْلِعَ الشَّمْسِ} يعني الموضِعَ الذي تطلع عليه الشمسُ أولاً من معمورة الأرض، {وَجَدَهَا تَطْلُعُ عَلَى قَوْمٍ لَّمْ نَجْعَل لَّهُم مِّن دُونِهَا سِتْراً} من اللباس والبناء، {كَذَلِكَ} أي: أمرُ ذي القرنين كما وصفناه لك في رفعة المحلِّ وبسطةِ المُلك، أو أمرُه فيهم كأمره في أهل المغرِب</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r>
              <a:rPr lang="ar-SA" b="1" dirty="0" smtClean="0"/>
              <a:t>من التخيير والاختيارِ، {وَقَدْ أَحَطْنَا بِمَا لَدَيْهِ} من الأسباب والعَدد والعُدد {خُبْراً} يعني أن ذلك من الكثرة بحيث لا يحيط به إلا علمُ اللطيفِ الخبير، {ثُمَّ أَتْبَعَ سَبَباً } أي: طريقاً ثالثاً معترِضاً بين المشرق والمغرب آخذاً من الجنوب إلى الشمال {حَتَّى إِذَا بَلَغَ مَطْلِعَ الشَّمْسِ} بين الجبلين الذين سُدّ ما بينهما وهو منقطَعُ أرضِ الترك مما يلي المشرِق،، </a:t>
            </a:r>
            <a:r>
              <a:rPr lang="ar-SA" b="1" u="sng" dirty="0" smtClean="0"/>
              <a:t>وانتصاب بين على المفعولية لأنه مبلوغ وهو من الظروف التي تستعمل أسماءً أيضاً</a:t>
            </a:r>
            <a:r>
              <a:rPr lang="ar-SA" b="1" dirty="0" smtClean="0"/>
              <a:t> كما </a:t>
            </a:r>
            <a:r>
              <a:rPr lang="ar-SA" b="1" u="sng" dirty="0" smtClean="0"/>
              <a:t>ارتفع في قوله تعالى</a:t>
            </a:r>
            <a:r>
              <a:rPr lang="ar-SA" b="1" dirty="0" smtClean="0"/>
              <a:t>: </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r>
              <a:rPr lang="ar-SA" b="1" dirty="0" smtClean="0"/>
              <a:t>{وَلَقَدْ جِئْتُمُونَا فُرَادَى كَمَا خَلَقْنَاكُمْ أَوَّلَ مَرَّةٍ وَتَرَكْتُم مَّا خَوَّلْنَاكُمْ وَرَاء ظُهُورِكُمْ وَمَا نَرَى مَعَكُمْ شُفَعَاءكُمُ الَّذِينَ زَعَمْتُمْ أَنَّهُمْ فِيكُمْ شُرَكَاء لَقَد تَّقَطَّعَ بَيْنَكُمْ وَضَلَّ عَنكُم مَّا كُنتُمْ تَزْعُمُونَ }الأنعام94 وانجرّ في قوله تعالى: {قَالَ هَذَا فِرَاقُ بَيْنِي وَبَيْنِكَ}الكهف78 { وَجَدَهَا تَطْلُعُ عَلَى} أي: من ورائهما مجاوزاً عنهما {قَوْمٍ} أي: أمة من الناس {لَّمْ نَجْعَل لَّهُم مِّن دُونِهَا سِتْراً }  لغرابة لغتِهم وقلة فِطنتِهم، {قَالُوا يَا ذَا الْقَرْنَيْنِ إِنَّ يَأْجُوجَ وَمَأْجُوجَ} </a:t>
            </a:r>
            <a:r>
              <a:rPr lang="ar-SA" b="1" u="sng" dirty="0" smtClean="0"/>
              <a:t>وهما اسمانِ أعجميان بدليل منْع الصرفِ، وقيل: عربيان من أجّ الظليمُ إذا أسرع وأصلهما الهمزة كما قرأ عاصم، </a:t>
            </a:r>
            <a:r>
              <a:rPr lang="ar-SA" b="1" dirty="0" smtClean="0"/>
              <a:t>وقد قرىء بغير همزةٍ </a:t>
            </a:r>
            <a:r>
              <a:rPr lang="ar-SA" b="1" u="sng" dirty="0" smtClean="0"/>
              <a:t>ومُنع صرفُهما</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r>
              <a:rPr lang="ar-SA" b="1" u="sng" dirty="0" smtClean="0"/>
              <a:t>للتعريف والتأنيث </a:t>
            </a:r>
            <a:r>
              <a:rPr lang="ar-SA" b="1" dirty="0" smtClean="0"/>
              <a:t> {مُفْسِدُونَ فِي الْأَرْضِ} أي: في أرضنا بالقتل والتخريب وإتلافِ الزروع،{فَهَلْ نَجْعَلُ لَكَ خَرْجاً عَلَى أَن تَجْعَلَ بَيْنَنَا وَبَيْنَهُمْ سَدّاً} أي: جُعْلاً من أموالنا، </a:t>
            </a:r>
            <a:r>
              <a:rPr lang="ar-SA" b="1" u="sng" dirty="0" smtClean="0"/>
              <a:t>والفاء لتفريع العَرض على إفسادهم في الأرض</a:t>
            </a:r>
            <a:r>
              <a:rPr lang="ar-SA" b="1" dirty="0" smtClean="0"/>
              <a:t> ﭽ  ﯶ  ﭼ وقرىء بالضم، {قَالَ مَا مَكَّنِّي فِيهِ رَبِّي} بالإدغام وقرىء بالفك، أي: ما جعلني ربي فيه مكيناً وقادراً من المُلك والمال وسائرِ الأسباب {خَيْرٌ} </a:t>
            </a:r>
            <a:r>
              <a:rPr lang="ar-SA" b="1" u="sng" dirty="0" smtClean="0"/>
              <a:t>مما تريدون أن تبذُلوه إليّ من الخَرْج فلا حاجة بي إليه</a:t>
            </a:r>
            <a:r>
              <a:rPr lang="ar-SA" b="1" dirty="0" smtClean="0"/>
              <a:t> {فَأَعِينُونِي بِقُوَّةٍ} أي: بفَعَلة وصُنّاع يُحسنون البناءَ والعمل وبآلات لا بد منها من البناء، </a:t>
            </a:r>
            <a:r>
              <a:rPr lang="ar-SA" b="1" u="sng" dirty="0" smtClean="0"/>
              <a:t>والفاء</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r>
              <a:rPr lang="ar-SA" b="1" u="sng" dirty="0" smtClean="0"/>
              <a:t>لتفريع الأمر بالإعانة على خيرية ما مكّنه الله تعالى فيه من مالهم أو على عدم قَبولِ خَرْجهم</a:t>
            </a:r>
            <a:r>
              <a:rPr lang="ar-SA" b="1" dirty="0" smtClean="0"/>
              <a:t> {أَجْعَلْ} </a:t>
            </a:r>
            <a:r>
              <a:rPr lang="ar-SA" b="1" u="sng" dirty="0" smtClean="0"/>
              <a:t>جواب للأمر</a:t>
            </a:r>
            <a:r>
              <a:rPr lang="ar-SA" b="1" dirty="0" smtClean="0"/>
              <a:t> {بَيْنَكُمْ وَبَيْنَهُمْ} تقديمُ إضافةِ الظرف إلى ضمير المخاطبين على إضافته إلى ضمير يأجوج ومأجوج، لإظهار كمالِ العناية بمصالحهم كما راعَوْه في قولهم: {عَلَى أَن تَجْعَلَ بَيْنَنَا وَبَيْنَهُمْ سَدّاً} {رَدْماً} أي: </a:t>
            </a:r>
            <a:r>
              <a:rPr lang="ar-SA" b="1" u="sng" dirty="0" smtClean="0"/>
              <a:t>حاجزاً حصيناً وبرزخاً متيناً وهو أكبرُ من السدّ وأوثقُ، يقال: ثوبٌ مُرَدّم أي: فيه رِقاع فوق رِقاعٍ وهذا إسعافٌ بمرامهم فوق ما يرجونه، </a:t>
            </a:r>
            <a:r>
              <a:rPr lang="ar-SA" b="1" dirty="0" smtClean="0"/>
              <a:t>{آتُونِي زُبَرَ الْحَدِيدِ} </a:t>
            </a:r>
            <a:r>
              <a:rPr lang="ar-SA" b="1" u="sng" dirty="0" smtClean="0"/>
              <a:t>جمع زُبْره كغرف في غرفة وهي القطعةُ الكبيرة</a:t>
            </a:r>
            <a:r>
              <a:rPr lang="ar-SA" b="1" dirty="0" smtClean="0"/>
              <a:t> </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r>
              <a:rPr lang="ar-SA" b="1" dirty="0" smtClean="0"/>
              <a:t>وهذا لا ينافي ردّ خراجِهم لأن المأمورَ </a:t>
            </a:r>
            <a:r>
              <a:rPr lang="ar-SA" b="1" dirty="0" err="1" smtClean="0"/>
              <a:t>به</a:t>
            </a:r>
            <a:r>
              <a:rPr lang="ar-SA" b="1" dirty="0" smtClean="0"/>
              <a:t> الإيتاءُ بالثمن أو المناولةُ كما </a:t>
            </a:r>
            <a:r>
              <a:rPr lang="ar-SA" b="1" dirty="0" err="1" smtClean="0"/>
              <a:t>ينبىء</a:t>
            </a:r>
            <a:r>
              <a:rPr lang="ar-SA" b="1" dirty="0" smtClean="0"/>
              <a:t> عنه القراءة بوصل الهمزة، أي: جيئوني بزُبَر الحديد على حذف الباء كما في أمرتك الخيرَ، ولأن إيتاءَ الآلة من قبيل الإعانةِ بالقوة دون الخَراج على العمل، ولعل تخصيصَ الأمر بالإيتاء </a:t>
            </a:r>
            <a:r>
              <a:rPr lang="ar-SA" b="1" dirty="0" err="1" smtClean="0"/>
              <a:t>بها</a:t>
            </a:r>
            <a:r>
              <a:rPr lang="ar-SA" b="1" dirty="0" smtClean="0"/>
              <a:t> دون سائرِ الآلات من الصخور والحطبِ ونحوِهما لِما أن الحاجة إليها أمسُّ إذ هي الركنُ في السد ووجودُها أعزُّ. قيل: حفَر الأساسَ حتى بلغ الماء وجعل الأساسَ من الصخر والنحاس المذابِ والبنيانَ من زُبر الحديد بينها الحطبُ والفحم حتى سدّ ما بين الجبلين إلى</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r>
              <a:rPr lang="ar-SA" b="1" dirty="0" smtClean="0"/>
              <a:t>أعلاهما وكان مائةَ فرسخ وذلك قوله عز قائلاً: {حَتَّى إِذَا سَاوَى بَيْنَ الصَّدَفَيْنِ} أي: آتَوه إياها فإخذ يبني شيئاً فشيئاً حتى إذا جعل ما بين ناحيتي الجبلين من البنيان مساوياً لهما في السَّمْك على النهج المحكيِّ، {قَالَ} للعَمَلة {انفُخُوا}  أي: بالكيران في الحديد المبني ففعلوا  {حَتَّى إِذَا جَعَلَهُ نَاراً} أي: المنفوخ فيه  {نَاراً} أي: كالنار في الحرارة والهيئة، </a:t>
            </a:r>
            <a:r>
              <a:rPr lang="ar-SA" b="1" u="sng" dirty="0" smtClean="0"/>
              <a:t>وإسنادُ الجعل المذكور إلى ذي القرتين مع أنه فعلُ الفَعَلة للتنبيه علي أنه العُمدة في ذلك وهم بمنزلة الآلةِ</a:t>
            </a:r>
            <a:r>
              <a:rPr lang="ar-SA" b="1" dirty="0" smtClean="0"/>
              <a:t> {قَالَ}   للذين يتولَّوْن أمرَ النحاس من الإذابة ونحوِهما {آتُونِي أُفْرِغْ عَلَيْهِ قِطْراً }</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r>
              <a:rPr lang="ar-SA" b="1" dirty="0" smtClean="0"/>
              <a:t>أي: آتوني قِطراً أي: </a:t>
            </a:r>
            <a:r>
              <a:rPr lang="ar-SA" b="1" u="sng" dirty="0" smtClean="0"/>
              <a:t>نُحاساً مذاباً</a:t>
            </a:r>
            <a:r>
              <a:rPr lang="ar-SA" b="1" dirty="0" smtClean="0"/>
              <a:t> أفرِغْ عليه قطراً، أي: جيئوني كأنه يستدعيهم للإعانة باليد عند الإفراغ </a:t>
            </a:r>
            <a:r>
              <a:rPr lang="ar-SA" b="1" u="sng" dirty="0" smtClean="0"/>
              <a:t>وإسنادُ الإفراغِ إلى نفسه للسر الذي وقفت عليه آنفاً وكذا الكلامُ</a:t>
            </a:r>
            <a:r>
              <a:rPr lang="ar-SA" b="1" dirty="0" smtClean="0"/>
              <a:t> في قوله تعالى: {سَاوَى} وقولِه تعالى: {أَجْعَلْ}، {فَمَا اسْطَاعُوا} </a:t>
            </a:r>
            <a:r>
              <a:rPr lang="ar-SA" b="1" u="sng" dirty="0" smtClean="0"/>
              <a:t>والفاء فصيحةٌ أي: فعلوا ما أُمروا به من إيتاء القِطْر أو الإتيانِ، فأفرغَه عليه، فاختلط والتصق بعضُه ببعض، فصار جبلاً صَلْداً، فجاء يأجوجُ ومأجوجُ، فقصدوا أن يعلُوه وينقُبوه فما استطاعو</a:t>
            </a:r>
            <a:r>
              <a:rPr lang="ar-SA" b="1" dirty="0" smtClean="0"/>
              <a:t>ا {أَن يَظْهَرُوهُ} أي: يعلوه ويرقَوا فيه لارتفاعه وملاسته {وَمَا اسْتَطَاعُوا لَهُ نَقْباً} لصلابته وثخانتِه، وهذه معجزةٌ عظيمةٌ لأن تلك الزُبَرَ الكثيرةَ إذا أثرت فيها حرارةُ النار </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r>
              <a:rPr lang="ar-SA" b="1" dirty="0" smtClean="0"/>
              <a:t>لا يقدر الحيوانُ على أن يحوم حولها فضلاً عن النفخ فيها إلى أن تكون كالنار، أو عن إفراغ القِطر عليها فكأنه سبحانه وتعالى صرف تأثيرَ الحرارةِ العظيمة عن أبدان أولئك المباشرين للأعمال فكان ما كان والله على كل شيء قدير، {قَالَ} أي: ذو القرنين لمن عنده من أهل تلك الديارِ وغيرهم، {هَذَا} </a:t>
            </a:r>
            <a:r>
              <a:rPr lang="ar-SA" b="1" u="sng" dirty="0" smtClean="0"/>
              <a:t>إشارةٌ إلى السد</a:t>
            </a:r>
            <a:r>
              <a:rPr lang="ar-SA" b="1" dirty="0" smtClean="0"/>
              <a:t>، {رَحْمَةٌ} أي: أثرُ رحمةٍ عظيمة عبر عنه بها مبالغةً {مِّن رَّبِّي} على كافة العباد لا سيما على مجاوريه، </a:t>
            </a:r>
            <a:r>
              <a:rPr lang="ar-SA" b="1" u="sng" dirty="0" smtClean="0"/>
              <a:t>وفيه إيذانٌ بأنه ليس من قبيل الآثارِ الحاصلةِ بمباشرة الخلقِ عادةً بل هو إحسانٌ إلهي محضٌ وإن ظهر بمباشرتي، والتعرّضُ لوصف الربوبية لتربية</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r>
              <a:rPr lang="ar-SA" b="1" u="sng" dirty="0" smtClean="0"/>
              <a:t>معنى الرحمة، </a:t>
            </a:r>
            <a:r>
              <a:rPr lang="ar-SA" b="1" dirty="0" smtClean="0"/>
              <a:t>{فَإِذَا جَاء وَعْدُ رَبِّي} </a:t>
            </a:r>
            <a:r>
              <a:rPr lang="ar-SA" b="1" u="sng" dirty="0" smtClean="0"/>
              <a:t>مصدر بمعنى المفعول وهو يومُ القيامة لا خروجُ يأجوجَ ومأجوجَ</a:t>
            </a:r>
            <a:r>
              <a:rPr lang="ar-SA" b="1" dirty="0" smtClean="0"/>
              <a:t> كما قيل إذ لا يساعده النظمُ الكريم، والمراد بمجيئه ما ينتظم مجيئَه ومجيءَ مباديه من خروجهم وخروجِ الدجالِ ونزولِ عيسى عليه الصلاة والسلام ونحوِ ذلك لا دنوُّ وقوعِه فقط كما قيل، {جَعَلَهُ} أي: </a:t>
            </a:r>
            <a:r>
              <a:rPr lang="ar-SA" b="1" u="sng" dirty="0" smtClean="0"/>
              <a:t>السدَّ المشارَ إليه مع متانته ورصانتِه، وفيه من الجزالة ما ليس في توجيه الإشارةِ السابقة إلى التمكين المذكور</a:t>
            </a:r>
            <a:r>
              <a:rPr lang="ar-SA" b="1" dirty="0" smtClean="0"/>
              <a:t> {دَكَّاء} أي: أرضاً مستويةً، </a:t>
            </a:r>
            <a:r>
              <a:rPr lang="ar-SA" b="1" u="sng" dirty="0" smtClean="0"/>
              <a:t>وكلُّ ما انبسط بعد ارتفاعٍ فقد اندك ومنه الجملُ الأدكُّ أي: المنبسطُ السنام</a:t>
            </a:r>
            <a:r>
              <a:rPr lang="ar-SA" b="1" dirty="0" smtClean="0"/>
              <a:t>، وهذا الجعلُ وقت مجيءِ الوعد بمجيء بعضِ مباديه،</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pPr rtl="1"/>
            <a:r>
              <a:rPr lang="ar-SA" b="1" dirty="0" smtClean="0"/>
              <a:t>وفيه بيانٌ لعظم قدرتِه عز وجل بعد بيان سعةِ رحمته {وَكَانَ وَعْدُ رَبِّي} </a:t>
            </a:r>
            <a:r>
              <a:rPr lang="ar-SA" b="1" u="sng" dirty="0" smtClean="0"/>
              <a:t>أي: وعدُه المعهودُ أو كلُّ ما وعد به فيدخُل فيه ذلك دخولاً أولياً </a:t>
            </a:r>
            <a:r>
              <a:rPr lang="ar-SA" b="1" dirty="0" smtClean="0"/>
              <a:t>{حَقّاً}  </a:t>
            </a:r>
            <a:r>
              <a:rPr lang="ar-SA" b="1" u="sng" dirty="0" smtClean="0"/>
              <a:t>ثابتاً لا محالةَ واقعاً البتة</a:t>
            </a:r>
            <a:r>
              <a:rPr lang="ar-SA" b="1" dirty="0" smtClean="0"/>
              <a:t>، </a:t>
            </a:r>
            <a:r>
              <a:rPr lang="ar-SA" b="1" u="sng" dirty="0" smtClean="0"/>
              <a:t>وهذه الجملةُ تذييلٌ من ذي القرنين لما ذكره من الجملة الشرطيةِ ومقرِّرٌ مؤكدٌ لمضمونها وهو آخرُ ما حُكي من قصته</a:t>
            </a:r>
            <a:r>
              <a:rPr lang="ar-SA" b="1" dirty="0" smtClean="0"/>
              <a:t>.</a:t>
            </a:r>
            <a:endParaRPr lang="en-US" dirty="0" smtClean="0"/>
          </a:p>
          <a:p>
            <a:pPr rtl="1"/>
            <a:r>
              <a:rPr lang="ar-SA" b="1" dirty="0" smtClean="0"/>
              <a:t> </a:t>
            </a:r>
            <a:endParaRPr lang="en-US" smtClean="0"/>
          </a:p>
          <a:p>
            <a:endParaRPr lang="en-US"/>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25</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1920</TotalTime>
  <Words>2274</Words>
  <Application>Microsoft Office PowerPoint</Application>
  <PresentationFormat>A4 Paper (210x297 mm)‎</PresentationFormat>
  <Paragraphs>67</Paragraphs>
  <Slides>25</Slides>
  <Notes>2</Notes>
  <HiddenSlides>0</HiddenSlides>
  <MMClips>0</MMClips>
  <ScaleCrop>false</ScaleCrop>
  <HeadingPairs>
    <vt:vector size="4" baseType="variant">
      <vt:variant>
        <vt:lpstr>سمة</vt:lpstr>
      </vt:variant>
      <vt:variant>
        <vt:i4>1</vt:i4>
      </vt:variant>
      <vt:variant>
        <vt:lpstr>عناوين الشرائح</vt:lpstr>
      </vt:variant>
      <vt:variant>
        <vt:i4>25</vt:i4>
      </vt:variant>
    </vt:vector>
  </HeadingPairs>
  <TitlesOfParts>
    <vt:vector size="26" baseType="lpstr">
      <vt:lpstr>Office Theme</vt:lpstr>
      <vt:lpstr>5</vt:lpstr>
      <vt:lpstr>المحاضرة الثالثة عشرة: (المقطع الثاني عشر): </vt:lpstr>
      <vt:lpstr>  :</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204</cp:revision>
  <dcterms:created xsi:type="dcterms:W3CDTF">2009-10-14T19:14:34Z</dcterms:created>
  <dcterms:modified xsi:type="dcterms:W3CDTF">2012-02-21T16:19:10Z</dcterms:modified>
</cp:coreProperties>
</file>