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88" r:id="rId4"/>
    <p:sldId id="290" r:id="rId5"/>
    <p:sldId id="293" r:id="rId6"/>
    <p:sldId id="292" r:id="rId7"/>
    <p:sldId id="291" r:id="rId8"/>
    <p:sldId id="296" r:id="rId9"/>
    <p:sldId id="295" r:id="rId10"/>
    <p:sldId id="294" r:id="rId11"/>
    <p:sldId id="300" r:id="rId12"/>
    <p:sldId id="299" r:id="rId13"/>
    <p:sldId id="298" r:id="rId14"/>
    <p:sldId id="297" r:id="rId15"/>
    <p:sldId id="303" r:id="rId16"/>
    <p:sldId id="302" r:id="rId17"/>
    <p:sldId id="301" r:id="rId18"/>
    <p:sldId id="305" r:id="rId19"/>
    <p:sldId id="304" r:id="rId20"/>
    <p:sldId id="309" r:id="rId21"/>
    <p:sldId id="308" r:id="rId22"/>
    <p:sldId id="307" r:id="rId23"/>
    <p:sldId id="306" r:id="rId24"/>
    <p:sldId id="310"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الرابعة عشرة: (المقطع الثالث عشر):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بعض مشاهد القيامة، والتنويه بشأن التنزيل المجيد، والرسول الكريم</a:t>
            </a:r>
            <a:endParaRPr lang="en-US" sz="4000" dirty="0" smtClean="0"/>
          </a:p>
          <a:p>
            <a:pPr rtl="1"/>
            <a:endParaRPr lang="en-US" sz="4000" dirty="0" smtClean="0"/>
          </a:p>
          <a:p>
            <a:pPr rtl="1"/>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قوله تعالى:  { وَتَرَكْنَا بَعْضَهُمْ يَوْمَئِذٍ يَمُوجُ فِي بَعْضٍ وَنُفِخَ فِي الصُّورِ فَجَمَعْنَاهُمْ جَمْعاً{99} وَعَرَضْنَا جَهَنَّمَ يَوْمَئِذٍ لِّلْكَافِرِينَ عَرْضاً{100} الَّذِينَ كَانَتْ أَعْيُنُهُمْ فِي غِطَاء عَن ذِكْرِي وَكَانُوا لَا يَسْتَطِيعُونَ سَمْعاً{101} أَفَحَسِبَ الَّذِينَ كَفَرُوا أَن يَتَّخِذُوا عِبَادِي مِن دُونِي أَوْلِيَاء إِنَّا أَعْتَدْنَا جَهَنَّمَ لِلْكَافِرِينَ نُزُلاً{102} قُلْ هَلْ نُنَبِّئُكُمْ بِالْأَخْسَرِينَ أَعْمَالاً{103} الَّذِينَ ضَلَّ سَعْيُهُمْ فِي الْحَيَاةِ الدُّنْيَا وَهُمْ يَحْسَبُونَ أَنَّهُمْ يُحْسِنُونَ صُنْعاً{104} أُولَئِكَ الَّذِينَ كَفَرُوا بِآيَاتِ رَبِّهِمْ وَلِقَائِهِ فَحَبِطَتْ أَعْمَالُهُمْ فَلَا نُقِيمُ لَهُمْ يَوْمَ الْقِيَامَةِ وَزْناً{105} ذَلِكَ جَزَاؤُهُمْ جَهَنَّمُ بِمَا كَفَرُوا وَاتَّخَذُوا آيَاتِي وَرُسُلِي هُزُواً{106} إِنَّ الَّذِينَ آمَنُوا وَعَمِلُوا الصَّالِحَاتِ كَانَتْ لَهُمْ جَنَّاتُ الْفِرْدَوْسِ نُزُلاً{107} خَالِدِينَ فِيهَا لَا يَبْغُونَ عَنْهَا حِوَلاً{108} قُل لَّوْ كَانَ الْبَحْرُ مِدَاداً لِّكَلِمَاتِ رَبِّي لَنَفِدَ الْبَحْرُ قَبْلَ أَن تَنفَدَ كَلِمَاتُ رَبِّي وَلَوْ جِئْنَا بِمِثْلِهِ مَدَداً{109}</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قُلْ إِنَّمَا أَنَا بَشَرٌ مِّثْلُكُمْ يُوحَى إِلَيَّ أَنَّمَا إِلَهُكُمْ إِلَهٌ وَاحِدٌ فَمَن كَانَ يَرْجُو لِقَاء رَبِّهِ فَلْيَعْمَلْ عَمَلاً صَالِحاً وَلَا يُشْرِكْ بِعِبَادَةِ رَبِّهِ أَحَداً{110}}</a:t>
            </a:r>
            <a:endParaRPr lang="en-US" sz="2800" dirty="0" smtClean="0"/>
          </a:p>
          <a:p>
            <a:r>
              <a:rPr lang="ar-SA" sz="2800" b="1" dirty="0" smtClean="0"/>
              <a:t>وقوله عز وجل: {وَتَرَكْنَا بَعْضَهُمْ}  كلامٌ مَسوقٌ من جنابه تعالى معطوفٌ على قوله تعالى: {جَعَلَهُ دَكَّاء} ومحقِّقٌ لمضمونه أي: جعلنا بعضَ الخلائق {يَوْمَئِذٍ} أي: يوم إذ جاء الوعدُ بمجيء بعضِ مباديه  {يَمُوجُ فِي بَعْضٍ}   آخرَ منهم يضطربون اضطرابَ أمواجِ البحر ويختلط إنسُهم وجنُّهم حَيارى من شدة الهول، ولعل ذلك قبل النفخةِ الأولى، أو تركنا بعضَ يأجوجَ ومأجوجَ يموج في بعض آخرَ منهم حين يخرُجون من السد مزدحمين في البلاد.</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{وَنُفِخَ فِي الصُّورِ} هي النفخةُ الثانية بقضية الفاء قوله تعالى: {فَجَمَعْنَاهُمْ} </a:t>
            </a:r>
            <a:r>
              <a:rPr lang="ar-SA" b="1" u="sng" dirty="0" smtClean="0"/>
              <a:t>ولعل عدمَ التعرضِ لذكر النفخةِ الأولى لأنها داهيةٌ عامةٌ ليس فيها حالةٌ مختصة بالكفار، ولئلا يقعَ الفصلُ بين ما يقع منها في النشأة الأولى من الأحوال والأهوالِ، وبين ما يقع منها في النشأة الآخرة، أي: جمعنا الخلائقَ بعدما تفرقت أوصالُهم وتمزقت أجسادُهم في صعيد واحدٍ للحساب والجزاء</a:t>
            </a:r>
            <a:r>
              <a:rPr lang="ar-SA" b="1" dirty="0" smtClean="0"/>
              <a:t> {جَمْعاً} أي: </a:t>
            </a:r>
            <a:r>
              <a:rPr lang="ar-SA" b="1" u="sng" dirty="0" smtClean="0"/>
              <a:t>جمعاً عجيباً لا يُكتَنُه كُنهُه</a:t>
            </a:r>
            <a:r>
              <a:rPr lang="ar-SA" b="1" dirty="0" smtClean="0"/>
              <a:t>، {وَعَرَضْنَا جَهَنَّمَ} أي:  أظهرناها وأبرزناها {يَوْمَئِذٍ} أي: يومَ إذْ جمعنا الخلائقَ كافة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371600"/>
            <a:ext cx="8915400" cy="4525963"/>
          </a:xfrm>
        </p:spPr>
        <p:txBody>
          <a:bodyPr/>
          <a:lstStyle/>
          <a:p>
            <a:pPr rtl="1"/>
            <a:r>
              <a:rPr lang="en-US" b="1" dirty="0" smtClean="0"/>
              <a:t> </a:t>
            </a:r>
            <a:r>
              <a:rPr lang="ar-SA" b="1" dirty="0" smtClean="0"/>
              <a:t>{لِّلْكَافِرِينَ} منهم حيث جعلناها بحيث يرَوْنها ويسمعون لها تغيظاً وزفيراً {عَرْضاً} أي: </a:t>
            </a:r>
            <a:r>
              <a:rPr lang="ar-SA" b="1" u="sng" dirty="0" smtClean="0"/>
              <a:t>عرضاً فظيعاً هائلاً لا يُقادَر قدرُه، وتخصيصُ العَرض بهم مع أنها بمرأى من أهل الجمعِ قاطبةً لأن ذلك لأجلهم خاصة، </a:t>
            </a:r>
            <a:r>
              <a:rPr lang="ar-SA" b="1" dirty="0" smtClean="0"/>
              <a:t>{الَّذِينَ كَانَتْ}  وهم في الدنيا {أَعْيُنُهُمْ فِي غِطَاء} كثيف وغشاوةٍ غليظة مُحاطةٍ من جميع الجوانب {عَن ذِكْرِي}</a:t>
            </a:r>
            <a:r>
              <a:rPr lang="ar-SA" b="1" u="sng" dirty="0" smtClean="0"/>
              <a:t>عن الآيات المؤديةِ لأولي الأبصار المتدبرين فيها</a:t>
            </a:r>
            <a:r>
              <a:rPr lang="ar-SA" b="1" dirty="0" smtClean="0"/>
              <a:t> إلى ذكري بالتوحيد والتمجيدِ، أو كانت </a:t>
            </a:r>
            <a:r>
              <a:rPr lang="ar-SA" b="1" u="sng" dirty="0" smtClean="0"/>
              <a:t>أعينُ بصائِرهم</a:t>
            </a:r>
            <a:r>
              <a:rPr lang="ar-SA" b="1" dirty="0" smtClean="0"/>
              <a:t> في غطاء عن ذكري على وجه يليق بشأني أو عن القرآن الكريم {وَكَانُوا} مع ذلك {لَا يَسْتَطِيعُونَ}لفَرْط تصامِّهم عن الحق وكمالِ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عداوتهم للرسول عليه الصلاة والسلام {سَمْعاً} استماعاً لذكري وكلامي الحقِّ الذي لا يأتيه الباطلُ من بين يديه ولا من خلفه، </a:t>
            </a:r>
            <a:r>
              <a:rPr lang="ar-SA" b="1" u="sng" dirty="0" smtClean="0"/>
              <a:t>وهذا تمثيلٌ لإعراضهم عن الأدلة السمعيةِ كما أن الأولَ تصويرٌ لتعاميهم عن الآيات المشاهَدةِ بالأبصار</a:t>
            </a:r>
            <a:r>
              <a:rPr lang="ar-SA" b="1" dirty="0" smtClean="0"/>
              <a:t>، </a:t>
            </a:r>
            <a:r>
              <a:rPr lang="ar-SA" b="1" u="sng" dirty="0" smtClean="0"/>
              <a:t>والموصولُ نعتٌ للكافرين أو بدلٌ منه أو بيانٌ جيء به لذمهم بما في حيز الصلةِ وللإشعار بعلّيته لإصابة ما أصابهم من عرض جهنمَ لهم، فإن ذلك إنما هو لعدم استعمالِ مشاعرِهم فيما عَرَض لهم في الدنيا من الآيات وإعراضِهم عنها مع كونها أسباباً منجِّيةً عما ابتُلوا به في الآخرة،</a:t>
            </a:r>
            <a:r>
              <a:rPr lang="ar-SA" b="1" dirty="0" smtClean="0"/>
              <a:t> {أَفَحَسِبَ الَّذِينَ كَفَرُوا}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أي: كفروا </a:t>
            </a:r>
            <a:r>
              <a:rPr lang="ar-SA" b="1" dirty="0" err="1" smtClean="0"/>
              <a:t>بي</a:t>
            </a:r>
            <a:r>
              <a:rPr lang="ar-SA" b="1" dirty="0" smtClean="0"/>
              <a:t> كما يُعرب عنه قوله تعالى:</a:t>
            </a:r>
            <a:r>
              <a:rPr lang="ar-SA" dirty="0" smtClean="0"/>
              <a:t> </a:t>
            </a:r>
            <a:r>
              <a:rPr lang="ar-SA" b="1" dirty="0" smtClean="0"/>
              <a:t>{أَن يَتَّخِذُوا عِبَادِي مِن دُونِي} </a:t>
            </a:r>
            <a:r>
              <a:rPr lang="ar-SA" b="1" u="sng" dirty="0" smtClean="0"/>
              <a:t>والحُسبان بمعنى الظن</a:t>
            </a:r>
            <a:r>
              <a:rPr lang="ar-SA" b="1" dirty="0" smtClean="0"/>
              <a:t>، </a:t>
            </a:r>
            <a:r>
              <a:rPr lang="ar-SA" b="1" u="sng" dirty="0" smtClean="0"/>
              <a:t>والهمزةُ للإنكار والتوبيخِ على معنى إنكارِ الواقعِ واستقباحِه</a:t>
            </a:r>
            <a:r>
              <a:rPr lang="ar-SA" b="1" dirty="0" smtClean="0"/>
              <a:t>، </a:t>
            </a:r>
            <a:r>
              <a:rPr lang="ar-SA" b="1" u="sng" dirty="0" smtClean="0"/>
              <a:t>كما في قولك: أضربتَ أباك</a:t>
            </a:r>
            <a:r>
              <a:rPr lang="ar-SA" b="1" dirty="0" smtClean="0"/>
              <a:t>؟ </a:t>
            </a:r>
            <a:r>
              <a:rPr lang="ar-SA" b="1" u="sng" dirty="0" smtClean="0"/>
              <a:t>لا إنكارِ الوقوعِ، كما في قوله: أأضرِب أبي؟ والفاء للعطف على مقدر يُفصح عنه الصلةُ على توجيه الإنكارِ والتوبيخِ إلى </a:t>
            </a:r>
            <a:r>
              <a:rPr lang="ar-SA" b="1" u="sng" dirty="0" err="1" smtClean="0"/>
              <a:t>المعطوفَين</a:t>
            </a:r>
            <a:r>
              <a:rPr lang="ar-SA" b="1" u="sng" dirty="0" smtClean="0"/>
              <a:t> جميعاً</a:t>
            </a:r>
            <a:r>
              <a:rPr lang="ar-SA" b="1" dirty="0" smtClean="0"/>
              <a:t> كما إذا قُدّر </a:t>
            </a:r>
            <a:r>
              <a:rPr lang="ar-SA" b="1" dirty="0" err="1" smtClean="0"/>
              <a:t>المعطوفُ</a:t>
            </a:r>
            <a:r>
              <a:rPr lang="ar-SA" b="1" dirty="0" smtClean="0"/>
              <a:t> عليه في قوله تعالى:</a:t>
            </a:r>
            <a:r>
              <a:rPr lang="ar-SA" dirty="0" smtClean="0"/>
              <a:t> </a:t>
            </a:r>
            <a:r>
              <a:rPr lang="ar-SA" b="1" dirty="0" smtClean="0"/>
              <a:t>{أَفَلاَ تَعْقِلُونَ} </a:t>
            </a:r>
            <a:r>
              <a:rPr lang="ar-SA" b="1" u="sng" dirty="0" smtClean="0"/>
              <a:t>منفياً أي: لا تسمعون فلا تعقلون لا إلى المعطوف فقط كما إذا قُدّر مُثْبتاً أي: أتسمعون فلا تعقلون</a:t>
            </a:r>
            <a:r>
              <a:rPr lang="ar-SA" b="1" dirty="0" smtClean="0"/>
              <a:t>، </a:t>
            </a:r>
            <a:r>
              <a:rPr lang="ar-SA" b="1" u="sng" dirty="0" smtClean="0"/>
              <a:t>والمعنى: أكفروا بي مع جلالة شأني فحسِبوا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{أَن يَتَّخِذُوا عِبَادِي مِن دُونِي أَوْلِيَاء} من الملائكة وعيسى </a:t>
            </a:r>
            <a:r>
              <a:rPr lang="ar-SA" b="1" dirty="0" err="1" smtClean="0"/>
              <a:t>وعُزيرٍ</a:t>
            </a:r>
            <a:r>
              <a:rPr lang="ar-SA" b="1" dirty="0" smtClean="0"/>
              <a:t> عليهم السلام وهم تحت سلطاني وملكوتي {أَوْلِيَاء } معبودين ينصُرونهم من بأسي،، وما في حيز صلةِ أن سادٌّ مسدَّ مفعولَيْ حسِب كما في قوله تعالى: {وَحَسِبُواْ أَلاَّ تَكُونَ فِتْنَةٌ فَعَمُواْ وَصَمُّواْ ثُمَّ تَابَ اللّهُ عَلَيْهِمْ ثُمَّ عَمُواْ وَصَمُّواْ كَثِيرٌ مِّنْهُمْ وَاللّهُ بَصِيرٌ بِمَا يَعْمَلُونَ }المائدة71أي: أفحسبوا أنهم يتخذونهم أولياءَ على معنى أن ذلك ليس من الاتخاذ في شيء لِما أنه إنما يكون من الجانبين، وهم عليهم الصلاة والسلام منزَّهون عن وَلايتهم بالمرة لقولهم: {قَالُوا سُبْحَانَكَ أَنتَ وَلِيُّنَا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مِن دُونِهِم بَلْ كَانُوا يَعْبُدُونَ الْجِنَّ أَكْثَرُهُم بِهِم مُّؤْمِنُونَ }سبأ41 {إِنَّا أَعْتَدْنَا جَهَنَّمَ} أي: هيأناها {لِلْكَافِرِينَ}المعهودين، </a:t>
            </a:r>
            <a:r>
              <a:rPr lang="ar-SA" b="1" u="sng" dirty="0" smtClean="0"/>
              <a:t>عدلَ عن الإضمار ذمًّا لهم وإشعاراً بأن ذلك الاعتادَ بسبب كفرهم المتضمّنِ لحسبانهم الباطل</a:t>
            </a:r>
            <a:r>
              <a:rPr lang="ar-SA" b="1" dirty="0" smtClean="0"/>
              <a:t> {نُزُلاً} أي: </a:t>
            </a:r>
            <a:r>
              <a:rPr lang="ar-SA" b="1" u="sng" dirty="0" smtClean="0"/>
              <a:t>شيئاً يتمتعون به عند ورودِهم وهو ما يقام للنزيل أي: الضيفِ مما حضر من الطعامِ، وفيه تخطئةٌ لهم في حسبانهم وتهكّمٌ بهم حيث كان اتخاذُهم إياهم أولياءَ من قبيل إعتاد العتادِ وإعدادِ الزاد ليوم المعاد، </a:t>
            </a:r>
            <a:r>
              <a:rPr lang="ar-SA" b="1" dirty="0" smtClean="0"/>
              <a:t>فكأنه قيل: إنا أعتدنا لهم مكان ما أعدّوا لأنفسهم من العُدة والذُّخْر جهنمَّ عُدّةً، </a:t>
            </a:r>
            <a:r>
              <a:rPr lang="ar-SA" b="1" u="sng" dirty="0" smtClean="0"/>
              <a:t>وفي إيراد النُزُل إيماءٌ إلى أن لهم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وراءَ جهنمَ من العذاب ما هو أنموذجٌ له</a:t>
            </a:r>
            <a:r>
              <a:rPr lang="ar-SA" b="1" dirty="0" smtClean="0"/>
              <a:t>، </a:t>
            </a:r>
            <a:r>
              <a:rPr lang="ar-SA" b="1" u="sng" dirty="0" smtClean="0"/>
              <a:t>وقيل: النزلُ موضعُ النزول</a:t>
            </a:r>
            <a:r>
              <a:rPr lang="ar-SA" b="1" dirty="0" smtClean="0"/>
              <a:t>، ولذلك فسره ابن عباس رضي الله عنهما بالمثوى.</a:t>
            </a:r>
            <a:r>
              <a:rPr lang="ar-SA" dirty="0" smtClean="0"/>
              <a:t> </a:t>
            </a:r>
            <a:r>
              <a:rPr lang="ar-SA" b="1" dirty="0" smtClean="0"/>
              <a:t>{قُلْ هَلْ نُنَبِّئُكُمْ} الخطابُ الثاني للكفرة على وجه التوبيخِ والجمعُ في صيغة المتكلم لتعيينه من أول الأمر وللإيذان </a:t>
            </a:r>
            <a:r>
              <a:rPr lang="ar-SA" b="1" dirty="0" err="1" smtClean="0"/>
              <a:t>بمعلومية</a:t>
            </a:r>
            <a:r>
              <a:rPr lang="ar-SA" b="1" dirty="0" smtClean="0"/>
              <a:t> النبأ للمؤمنين أيضاً {بِالْأَخْسَرِينَ أَعْمَالاً } </a:t>
            </a:r>
            <a:r>
              <a:rPr lang="ar-SA" b="1" u="sng" dirty="0" smtClean="0"/>
              <a:t>نصبٌ على التمييز</a:t>
            </a:r>
            <a:r>
              <a:rPr lang="ar-SA" b="1" dirty="0" smtClean="0"/>
              <a:t> والجمعُ للإيذان بتنوعها، وهذا بيانٌ لحال الكفرة باعتبار ما صدَر عنهم من الأعمال الحسَنةِ في أنفسها وفي حُسبانهم أيضاً حيث كانوا معجَبين بها واثقين بنيل ثوابِها ومشاهدةِ آثارِها غِبَّ بيان حالِهم باعتبار أعمالِهم السيئةِ في أنفسها مع كونها حسنةً في حسبانهم،</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{الَّذِينَ ضَلَّ سَعْيُهُمْ فِي الْحَيَاةِ الدُّنْيَا} في إقامة تلك الأعمالِ أي: ضاع وبطَل بالكلية  ومحلُّ الموصول الرفعُ على أنه خبرُ مبتدأ محذوفٍ لأنه جوابٌ للسؤال، كأنه قيل: من هم؟ فقيل:</a:t>
            </a:r>
            <a:r>
              <a:rPr lang="ar-SA" dirty="0" smtClean="0"/>
              <a:t> </a:t>
            </a:r>
            <a:r>
              <a:rPr lang="ar-SA" b="1" dirty="0" smtClean="0"/>
              <a:t>{الَّذِينَ ضَلَّ سَعْيُهُمْ فِي الْحَيَاةِ الدُّنْيَا وَهُمْ يَحْسَبُونَ أَنَّهُمْ يُحْسِنُونَ صُنْعاً } وجعلُه مجروراً على أنه نعتٌ للأخسرين أو بدلٌ منه أو منصوباً على الذم على أن الجوابَ ما سيأتي من قوله تعالى:</a:t>
            </a:r>
            <a:r>
              <a:rPr lang="ar-SA" dirty="0" smtClean="0"/>
              <a:t> </a:t>
            </a:r>
            <a:r>
              <a:rPr lang="ar-SA" b="1" dirty="0" smtClean="0"/>
              <a:t>{أُولَئِكَ الَّذِينَ كَفَرُوا بِآيَاتِ رَبِّهِمْ وَلِقَائِهِ فَحَبِطَتْ أَعْمَالُهُمْ فَلَا نُقِيمُ لَهُمْ يَوْمَ الْقِيَامَةِ وَزْناً } يأباه أن صدرَه ليس مُنْبئاً عن خُسران الأعمالِ وضلالِ السعي كما يستدعيه مقامُ الجواب،</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والتفريعُ الأولُ وإن دل على </a:t>
            </a:r>
            <a:r>
              <a:rPr lang="ar-SA" b="1" dirty="0" err="1" smtClean="0"/>
              <a:t>حبوطها</a:t>
            </a:r>
            <a:r>
              <a:rPr lang="ar-SA" b="1" dirty="0" smtClean="0"/>
              <a:t> لكنه ساكتٌ عن إنباء ما هو العُمدةُ في تحقيق معنى الخسرانِ من الوثوق بترتب الربحِ واعتقاد النفعِ فيما صنعوا على أن التفريعَ الثانيَ يقطع ذلك الاحتمالَ رأساً إذ لا مجال لإدراجه تحت الأمرِ بقضية نونِ العظمة، {وَهُمْ يَحْسَبُونَ أَنَّهُمْ يُحْسِنُونَ صُنْعاً} الإحسانُ الإتيانُ بالأعمال على الوجه اللائقِ وهو حسنُها الوصفيُّ المستلزِمُ لحسنها الذاتي، أي: يحسبَون أنهم يعملون ذلك على الوجه اللائقِ وذلك لإعجابهم بأعمالهم التي سعَوا في إقامتها وكابدوا في تحصيلها، </a:t>
            </a:r>
            <a:r>
              <a:rPr lang="ar-SA" b="1" u="sng" dirty="0" smtClean="0"/>
              <a:t>والجملةُ حالٌ من فاعل ضل</a:t>
            </a:r>
            <a:r>
              <a:rPr lang="ar-SA" b="1" dirty="0" smtClean="0"/>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أي: بطل سعيُهم المذكورُ والحالُ أنهم يحسَبون أنهم يُحسنون في ذلك وينتفعون بآثاره، {أُولَئِكَ}</a:t>
            </a:r>
            <a:r>
              <a:rPr lang="ar-SA" b="1" u="sng" dirty="0" smtClean="0"/>
              <a:t>كلامٌ مستأنفٌ من جنابه تعالى مَسوقٌ لتكميل تعريفِ الأخسرين وتبيينِ سبب خسرانِهم وضلالِ سعيهم وتعيينِهم بحيث ينطبق التعريفُ على المخاطبين غيرُ داخلٍ تحت الأمر، أي: أولئك المنعوتون بما ذكر من ضلال السعي مع الحسبان المزورِ</a:t>
            </a:r>
            <a:r>
              <a:rPr lang="ar-SA" b="1" dirty="0" smtClean="0"/>
              <a:t>{الَّذِينَ كَفَرُوا بِآيَاتِ رَبِّهِمْ} دلائله الداعيةِ إلى التوحيد عقلاً ونقلاً، والتعرضُ لعنوان الربوبيةِ لزيادة تقبيحِ حالِهم في الكفر المذكور {وَلِقَائِهِ}بالبعث وما يتبعه من أمور الآخرة على ما هي عليه{ فَحَبِطَتْ أَعْمَالُهُمْ} المعهودةُ حبوطاً كلياً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{فَلَا نُقِيمُ}أي: لأولئك الموصوفين بما مر من </a:t>
            </a:r>
            <a:r>
              <a:rPr lang="ar-SA" b="1" dirty="0" err="1" smtClean="0"/>
              <a:t>حبوط</a:t>
            </a:r>
            <a:r>
              <a:rPr lang="ar-SA" b="1" dirty="0" smtClean="0"/>
              <a:t> الأعمالِ، {يَوْمَ الْقِيَامَةِ وَزْناً} أي: فنزدريهم ولا نجعل لهم مقداراً واعتباراً لأن مدارَه الأعمالُ الصالحة وقد حبِطت بالمرة، </a:t>
            </a:r>
            <a:r>
              <a:rPr lang="ar-SA" b="1" u="sng" dirty="0" smtClean="0"/>
              <a:t>وحيث كان هذا الازدراءُ من عواقب حبوطِ الأعمال عُطف عليه بطريق التفريعِ، وأما ما هو من أجزية الكفرِ فسيجيء بعد ذلك، أو لا نضع لأجل وزنِ أعمالِهم ميزاناً لأنه إنما يوضع لأهل الحسناتِ والسيئاتِ من الموحّدين ليتمَّمَ به مقاديرُ الطاعات والمعاصي ليترتب عليه التكفير أو عدمُه لأن ذلك في الموحدين بطريق</a:t>
            </a:r>
            <a:r>
              <a:rPr lang="ar-SA" b="1" dirty="0" smtClean="0"/>
              <a:t> </a:t>
            </a:r>
            <a:r>
              <a:rPr lang="ar-SA" b="1" u="sng" dirty="0" smtClean="0"/>
              <a:t>الكمية، وأما الكفرُ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381000" y="1676400"/>
            <a:ext cx="8915400" cy="4525963"/>
          </a:xfrm>
        </p:spPr>
        <p:txBody>
          <a:bodyPr/>
          <a:lstStyle/>
          <a:p>
            <a:r>
              <a:rPr lang="ar-SA" b="1" u="sng" dirty="0" smtClean="0"/>
              <a:t>فإحباطه للحسنات بحسب الكيفيةِ دون الكمية فلا يوضع لهم الميزانُ قطعاً</a:t>
            </a:r>
            <a:r>
              <a:rPr lang="ar-SA" b="1" dirty="0" smtClean="0"/>
              <a:t>، {ذَلِكَ} بيانٌ لمآل كفرهم وسائرِ معاصيهم إثرَ بيان مآلِ أعمالِهم المحبَطة بذلك أي: الأمرُ ذلك، {جَزَاؤُهُمْ جَهَنَّمُ} جملةٌ مبيِّنةٌ له أو ذلك مبتدأٌ والجملةُ خبرُه والعائدُ محذوفٌ، أي: جزاؤُهم به أو جزاؤهم بدلَه وجهنمُ خبرُه أو جزاؤهم خبرُه وجهنمُ عطفُ بيانٍ للخبر{بِمَا كَفَرُوا} تصريحٌ بأن ما ذكر جزاءٌ لكفرهم المتضمن لسائر القبائحِ التي أنبأ عنها قوله تعالى: {وَاتَّخَذُوا آيَاتِي وَرُسُلِي هُزُواً} أي: مهزوًّا بهما فإنهم لم يقتنعوا بمجرد الكفرِ بالآيات</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والرسل، بل ارتكبوا مثلَ تلك العظيمة أيضاً. {إِنَّ الَّذِينَ آمَنُوا}</a:t>
            </a:r>
            <a:r>
              <a:rPr lang="ar-SA" b="1" u="sng" dirty="0" smtClean="0"/>
              <a:t>    بيانٌ بطريق الوعدِ لمآل الذين اتصفوا بأضداد ما اتصف </a:t>
            </a:r>
            <a:r>
              <a:rPr lang="ar-SA" b="1" u="sng" dirty="0" err="1" smtClean="0"/>
              <a:t>به</a:t>
            </a:r>
            <a:r>
              <a:rPr lang="ar-SA" b="1" u="sng" dirty="0" smtClean="0"/>
              <a:t> الكفرةُ</a:t>
            </a:r>
            <a:r>
              <a:rPr lang="ar-SA" b="1" dirty="0" smtClean="0"/>
              <a:t> إثرَ بيانِ ما لهم بطريق الوعيد، أي: آمنوا بآيات ربِّهم ولقائه { وَعَمِلُوا الصَّالِحَاتِ}  من الأعمال {كَانَتْ لَهُمْ} فيما سبق من حكم الله تعالى ووعدِه، </a:t>
            </a:r>
            <a:r>
              <a:rPr lang="ar-SA" b="1" u="sng" dirty="0" smtClean="0"/>
              <a:t>وفيه إيماءٌ إلى أن أثرَ الرحمةِ يصل إليهم بمقتضى الرأفةِ الأزليةِ بخلاف ما مر من جعل جهنم للكافرين</a:t>
            </a:r>
            <a:r>
              <a:rPr lang="ar-SA" b="1" dirty="0" smtClean="0"/>
              <a:t> </a:t>
            </a:r>
            <a:r>
              <a:rPr lang="ar-SA" b="1" u="sng" dirty="0" smtClean="0"/>
              <a:t>نزلاً، فإنه بموجب ما حدث من سوء اختيارِهم</a:t>
            </a:r>
            <a:r>
              <a:rPr lang="ar-SA" b="1" dirty="0" smtClean="0"/>
              <a:t>  {جَنَّاتُ الْفِرْدَوْسِ} وعن كعب: أنه ليس في الجنان أعلى من جنة الفردوس وفيها الآمرون بالمعروف والناهون عن المنكر.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وعن رسول الله صلى الله عليه وسلم: (في الجنة مائةُ درجةٍ ما بين كلِّ درجةٍ مسيرةُ مائة عام، والفردوسُ أعلاها وفيها الأنهارُ الأربعةُ فإذا سألتم الله تعالى فاسألوه الفِردوسَ فإن فوقه عرشَ الرحمن ومنه تفجّر أنهار الجنة) {نُزُلاً} خبرُ كانت، فإن جعل النزول بمعنى ما يُهيَّأ للنازل فالمعنى كانت لهم ثمارُ جناتِ الفردوس نزلاً، أو جُعلت نفسُ الجنّات نزلاً مبالغةً في الإكرام، وفيه إيذانٌ بأنها عند ما أعد الله لهم على ما جرى على لسان النبوة من قوله: (أَعْدَدْتُ لعباديَ الصالحين ما لا عينٌ رأتُ، ولا أُذنٌ سمِعتْ ولا خطرَ على قلب بشر) بمنزلة النزلِ بالنسبة إلى الضيافة،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وإن جُعل بمعنى المنْزِل فالمعنى ظاهر، {خَالِدِينَ فِيهَا} </a:t>
            </a:r>
            <a:r>
              <a:rPr lang="ar-SA" b="1" u="sng" dirty="0" smtClean="0"/>
              <a:t>نصب على الحالية</a:t>
            </a:r>
            <a:r>
              <a:rPr lang="ar-SA" b="1" dirty="0" smtClean="0"/>
              <a:t> {لَا يَبْغُونَ عَنْهَا حِوَلاً} مصدرٌ كالعِوج والصِّغر، أي: </a:t>
            </a:r>
            <a:r>
              <a:rPr lang="ar-SA" b="1" u="sng" dirty="0" smtClean="0"/>
              <a:t>لا يطلبون تحوّلاً عنها إذ لا يُتصوّر أن يكون شيءٌ أعزَّ عندهم وأرفعَ منها حتى تُنازِعَهم إليه أنفسُهم وتطمَح نحوه أبصارُهم، ويجوز أن يراد نفيُ التحول وتأكيدُ الخلود</a:t>
            </a:r>
            <a:r>
              <a:rPr lang="ar-SA" b="1" dirty="0" smtClean="0"/>
              <a:t>، والجملة حالٌ من صاحب خالدين أو من ضميره فيه فيكون حالاً متداخِلةً.</a:t>
            </a:r>
            <a:r>
              <a:rPr lang="ar-SA" dirty="0" smtClean="0"/>
              <a:t> </a:t>
            </a:r>
            <a:r>
              <a:rPr lang="ar-SA" b="1" dirty="0" smtClean="0"/>
              <a:t>{قُل لَّوْ كَانَ الْبَحْرُ} أي: جنسُ البحر {مِدَاداً} وهو ما تُمِدُّ به الدواةُ من الحبر {لِّكَلِمَاتِ رَبِّي} لتحرير كلماتِ علمِه وحكمتِه التي من جملتها ما ذكر من الآيات الداعيةِ إلى التوحيد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المحذّرة من الإشراك{لَنَفِدَ الْبَحْرُ} مع كثرته ولم يبقَ منه شيء لتناهيه {قَبْلَ أَن تَنفَدَ}  والمعنى من غير أن تنفد {كَلِمَاتُ رَبِّي} لعدم نتاهيها فلا دِلالةَ للكلام على نفادها بعد نفادِ البحرِ، </a:t>
            </a:r>
            <a:r>
              <a:rPr lang="ar-SA" b="1" u="sng" dirty="0" smtClean="0"/>
              <a:t>وفي إضافة الكلماتِ إلى اسم الربِّ المضافِ إلى ضميره صلى الله عليه وسلم في الموضعين من تفخيم المضافِ وتشريفِ المضاف إليه ما لا يخفى</a:t>
            </a:r>
            <a:r>
              <a:rPr lang="ar-SA" b="1" dirty="0" smtClean="0"/>
              <a:t>، وإظهارُ البحر والكلماتِ في موضع الإضمارِ لزيادة التقرير {وَلَوْ جِئْنَ} </a:t>
            </a:r>
            <a:r>
              <a:rPr lang="ar-SA" b="1" u="sng" dirty="0" smtClean="0"/>
              <a:t>كلامٌ من جهته تعالى غيرُ داخل في الكلام الملقّن جيء به لتحقيق مضمونِه وتصديقِ مدلولِه مع زيادة مبالغةٍ وتأكيد، والواوُ لعطف</a:t>
            </a:r>
            <a:r>
              <a:rPr lang="ar-SA" b="1" dirty="0" smtClean="0"/>
              <a:t> الجملة على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نظيرتها المستأنفةِ المقابلةِ لها المحذوفة لدِلالة المذكورةِ عليها دَلالةً واضحة، أي: لنفد البحرُ من غير نفادِ كلماته تعالى لو لم </a:t>
            </a:r>
            <a:r>
              <a:rPr lang="ar-SA" b="1" dirty="0" err="1" smtClean="0"/>
              <a:t>نجِىءْ</a:t>
            </a:r>
            <a:r>
              <a:rPr lang="ar-SA" b="1" dirty="0" smtClean="0"/>
              <a:t> بمثله مدداً ولو جئنا، بقدرتنا الباهرة {بِمِثْلِهِ مَدَداً} عوناً وزيادةً </a:t>
            </a:r>
            <a:r>
              <a:rPr lang="ar-SA" b="1" u="sng" dirty="0" smtClean="0"/>
              <a:t>لأن مجموعَ المتناهيَيْن متناهٍ</a:t>
            </a:r>
            <a:r>
              <a:rPr lang="ar-SA" b="1" dirty="0" smtClean="0"/>
              <a:t>، بل مجموعُ ما يدخل تحت الوجود من الأجسام لا يكون إلا متناهياً لقيام الأدلةِ القاطعة على تناهي الأبعادِ،{قُلْ} لهم بعد ما بينْتَ لهم شأن كلماتِه تعالى: {إِنَّمَا أَنَا بَشَرٌ مِّثْلُكُمْ} لا أدّعي الإحاطةَ بكلماته التامة {يُوحَى إِلَيَّ}ﭽ ﰉ  ﰊ  ﭼ من تلك الكلماتِ {أَنَّمَا إِلَهُكُمْ إِلَهٌ وَاحِدٌ} لا شريكَ له في الخلق ولا في سائر</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أحكامِ </a:t>
            </a:r>
            <a:r>
              <a:rPr lang="ar-SA" b="1" dirty="0" err="1" smtClean="0"/>
              <a:t>الألوهيةِ</a:t>
            </a:r>
            <a:r>
              <a:rPr lang="ar-SA" b="1" dirty="0" smtClean="0"/>
              <a:t>، وإنما تميزْتُ عنكم بذلك {فَمَن كَانَ يَرْجُو لِقَاء رَبِّهِ} </a:t>
            </a:r>
            <a:r>
              <a:rPr lang="ar-SA" b="1" u="sng" dirty="0" smtClean="0"/>
              <a:t> الرجاءُ توقعُ وصولِ الخير في المستقبل، والمرادُ بلقائه تعالى كرامتُه، وإدخالُ الماضي على المستقبل للدِلالة على أن اللائقَ بحال المؤمن الاستمرارُ والاستدامةُ على رجاء اللقاءِ، </a:t>
            </a:r>
            <a:r>
              <a:rPr lang="ar-SA" b="1" dirty="0" smtClean="0"/>
              <a:t>أي: فمن استمر على رجاء كرامتِه تعالى {فَلْيَعْمَلْ} لتحصيل تلك الطِّلْبةِ العزيزة {عَمَلاً صَالِحاً} في نفسه لائقاً بذلك المرجوِّ كما فعله الذين آمنوا وعملوا الصالحات {وَلَا يُشْرِكْ بِعِبَادَةِ رَبِّهِ أَحَداً} إشراكاً جلياً كما فعله الذين كفروا بآيات ربِّهم ولقائه، ولا إشراكاً كما يفعله أهلُ الرياء ومَنْ يطلبُ به أجراً،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وإيثارُ وضعِ المُظهَرِ موضعَ المُضمر في الموضعين مع التعرض لعنوان الربوبيةِ لزيادة التقريرِ، وللإشعار بعلية العنوانِ للأمر والنهي ووجوبِ الامتثالِ فعلاً وتركاً. </a:t>
            </a:r>
            <a:endParaRPr lang="en-US" dirty="0" smtClean="0"/>
          </a:p>
          <a:p>
            <a:r>
              <a:rPr lang="ar-SA" b="1" u="sng" dirty="0" smtClean="0"/>
              <a:t>وقد انطبق آخر السورة على أولها بوصف كلمات الله، ثم ما يوحى إليه، وكل منهما أعم من الكتاب </a:t>
            </a:r>
            <a:r>
              <a:rPr lang="ar-SA" b="1" u="sng" dirty="0" err="1" smtClean="0"/>
              <a:t>بالأقومية</a:t>
            </a:r>
            <a:r>
              <a:rPr lang="ar-SA" b="1" u="sng" dirty="0" smtClean="0"/>
              <a:t> للدعاء إلى الحال الأسلم</a:t>
            </a:r>
            <a:r>
              <a:rPr lang="ar-SA" b="1" dirty="0" smtClean="0"/>
              <a:t>، في الطريق </a:t>
            </a:r>
            <a:r>
              <a:rPr lang="ar-SA" b="1" dirty="0" err="1" smtClean="0"/>
              <a:t>الأقوم</a:t>
            </a:r>
            <a:r>
              <a:rPr lang="ar-SA" b="1" dirty="0" smtClean="0"/>
              <a:t>، وهو التوحيد عن الشريك الأعم من الولد وغيره،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والإحسان في العمل، مع البشارة لمن آمن، </a:t>
            </a:r>
            <a:r>
              <a:rPr lang="ar-SA" b="1" dirty="0" err="1" smtClean="0"/>
              <a:t>والنذارة</a:t>
            </a:r>
            <a:r>
              <a:rPr lang="ar-SA" b="1" dirty="0" smtClean="0"/>
              <a:t> لمن أعرض عن الآيات والذكر، فبان بذلك أن لله تعالى بوحدانيته وتمام علمه وشمول قدرته صفات الكمال، فصح أنه المستحق لجميع الحمد، فالحمد لله الذي بنعمته تتم الصالحات، قال الله تعالى: {دَعْوَاهُمْ فِيهَا سُبْحَانَكَ اللَّهُمَّ وَتَحِيَّتُهُمْ فِيهَا سَلاَمٌ وَآخِرُ دَعْوَاهُمْ أَنِ الْحَمْدُ لِلّهِ رَبِّ الْعَالَمِينَ }يونس10.</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1947</TotalTime>
  <Words>2228</Words>
  <Application>Microsoft Office PowerPoint</Application>
  <PresentationFormat>A4 Paper (210x297 mm)‎</PresentationFormat>
  <Paragraphs>61</Paragraphs>
  <Slides>25</Slides>
  <Notes>2</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5</vt:lpstr>
      <vt:lpstr>المحاضرة الرابعة عشرة: (المقطع الثالث عشر):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208</cp:revision>
  <dcterms:created xsi:type="dcterms:W3CDTF">2009-10-14T19:14:34Z</dcterms:created>
  <dcterms:modified xsi:type="dcterms:W3CDTF">2012-02-21T16:20:17Z</dcterms:modified>
</cp:coreProperties>
</file>