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301" r:id="rId4"/>
    <p:sldId id="267" r:id="rId5"/>
    <p:sldId id="302" r:id="rId6"/>
    <p:sldId id="298" r:id="rId7"/>
    <p:sldId id="297" r:id="rId8"/>
    <p:sldId id="295" r:id="rId9"/>
    <p:sldId id="299" r:id="rId10"/>
    <p:sldId id="303" r:id="rId11"/>
    <p:sldId id="304" r:id="rId12"/>
    <p:sldId id="305" r:id="rId13"/>
    <p:sldId id="306" r:id="rId14"/>
    <p:sldId id="307" r:id="rId15"/>
    <p:sldId id="308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r>
              <a:rPr lang="ar-SA" b="1" dirty="0" smtClean="0"/>
              <a:t>1 - </a:t>
            </a:r>
            <a:r>
              <a:rPr lang="en-US" b="1" dirty="0" smtClean="0"/>
              <a:t> </a:t>
            </a:r>
            <a:r>
              <a:rPr lang="ar-SA" b="1" dirty="0" smtClean="0"/>
              <a:t>مدخل إلى باب أحكام النكاح ؛</a:t>
            </a:r>
          </a:p>
          <a:p>
            <a:pPr marL="514350" indent="-514350" rtl="1"/>
            <a:r>
              <a:rPr lang="ar-SA" dirty="0" smtClean="0"/>
              <a:t>1/1   تعريفُ النكاح .  </a:t>
            </a:r>
          </a:p>
          <a:p>
            <a:pPr marL="514350" indent="-514350" rtl="1"/>
            <a:r>
              <a:rPr lang="ar-SA" dirty="0" smtClean="0"/>
              <a:t>2/1  أصلُ مشروعيتِه .</a:t>
            </a:r>
          </a:p>
          <a:p>
            <a:pPr marL="514350" indent="-514350" rtl="1"/>
            <a:r>
              <a:rPr lang="ar-SA" dirty="0" smtClean="0"/>
              <a:t>3/1   فوائدُه .</a:t>
            </a:r>
            <a:endParaRPr lang="ar-SA" b="1" dirty="0" smtClean="0"/>
          </a:p>
          <a:p>
            <a:pPr marL="514350" indent="-514350" rtl="1"/>
            <a:r>
              <a:rPr lang="ar-SA" b="1" dirty="0" smtClean="0"/>
              <a:t>2 - دراسة لثلاثة أحاديث من باب أحكام النكاح ؛</a:t>
            </a:r>
          </a:p>
          <a:p>
            <a:pPr rtl="1"/>
            <a:r>
              <a:rPr lang="ar-SA" dirty="0" smtClean="0"/>
              <a:t>1/2 حديث { يا معشر الشباب  } .</a:t>
            </a:r>
          </a:p>
          <a:p>
            <a:r>
              <a:rPr lang="ar-SA" dirty="0" smtClean="0"/>
              <a:t>2/2حديث  { تنكح المرأة لأربع}</a:t>
            </a:r>
          </a:p>
          <a:p>
            <a:r>
              <a:rPr lang="ar-SA" dirty="0" smtClean="0"/>
              <a:t>3/2حديث  { بارك الله </a:t>
            </a:r>
            <a:r>
              <a:rPr lang="ar-SA" dirty="0" err="1" smtClean="0"/>
              <a:t>لك</a:t>
            </a:r>
            <a:r>
              <a:rPr lang="ar-SA" dirty="0" smtClean="0"/>
              <a:t> }.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[1] - مدخل إلى باب أحكام النكاح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[1/1]  : تعريف النكاح </a:t>
            </a:r>
          </a:p>
          <a:p>
            <a:pPr rtl="1"/>
            <a:r>
              <a:rPr lang="ar-SA" b="1" dirty="0" smtClean="0"/>
              <a:t>= النكاح لغة </a:t>
            </a:r>
            <a:r>
              <a:rPr lang="ar-SA" dirty="0" smtClean="0"/>
              <a:t>: الضم ؛ وقيل : الضم والتداخل.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 وهو يطلق على الوِطءِ من باب الحقيقة ، وعلى العقد من باب المجاز ؛ لكن لمَّا كثر استعماله في العقد قيل إنَّه فيه حقيقة !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 وكل ما ورد في القرآن الكريم من لفظ النكاح فالمراد </a:t>
            </a:r>
            <a:r>
              <a:rPr lang="ar-SA" dirty="0" err="1" smtClean="0"/>
              <a:t>به</a:t>
            </a:r>
            <a:r>
              <a:rPr lang="ar-SA" dirty="0" smtClean="0"/>
              <a:t> العقد إلا في قوله تعالى :{وابتلوا اليتامى حتى إذا بلغوا النكاح } ؛ فإنَّ المراد </a:t>
            </a:r>
            <a:r>
              <a:rPr lang="ar-SA" dirty="0" err="1" smtClean="0"/>
              <a:t>به</a:t>
            </a:r>
            <a:r>
              <a:rPr lang="ar-SA" dirty="0" smtClean="0"/>
              <a:t> الحُلُم ، وفي قوله تعالى :{فلا تحل له من بعد حتى تنكح زوجا غيره}؛ فإنَّ المراد </a:t>
            </a:r>
            <a:r>
              <a:rPr lang="ar-SA" dirty="0" err="1" smtClean="0"/>
              <a:t>به</a:t>
            </a:r>
            <a:r>
              <a:rPr lang="ar-SA" dirty="0" smtClean="0"/>
              <a:t> الوطء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/>
              <a:t>= النكاح شرعا </a:t>
            </a:r>
            <a:r>
              <a:rPr lang="ar-SA" dirty="0" smtClean="0"/>
              <a:t>: الزواج ؛ وهو عقد بين ذكر وأنثى على استمتاع كل منهما بالآخر وإنشاء أسرة صالحة في مجتمع مسلم . </a:t>
            </a:r>
          </a:p>
          <a:p>
            <a:pPr algn="ctr" rtl="1"/>
            <a:r>
              <a:rPr lang="ar-SA" b="1" u="sng" dirty="0" smtClean="0"/>
              <a:t>[2/1] : أصل مشروعية النكاح </a:t>
            </a:r>
          </a:p>
          <a:p>
            <a:pPr rtl="1"/>
            <a:r>
              <a:rPr lang="ar-SA" dirty="0" smtClean="0"/>
              <a:t> الأصل في مشروعيته : الكتاب والسنة والإجماع ؛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 فمن الكتاب قوله تعالى :{ فانكحوا ما طاب لكم من النساء}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 ومن السنة ؛ قوله صلى الله عليه وسلم :{ يا معشر الشباب من استطاع منكم الباءَة فليتزوج}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 ومن المعلوم أنَّ المسلمين مجمعون على مشروعيته .</a:t>
            </a:r>
          </a:p>
          <a:p>
            <a:pPr algn="justLow" rtl="1"/>
            <a:r>
              <a:rPr lang="ar-SA" dirty="0" smtClean="0"/>
              <a:t>.</a:t>
            </a:r>
          </a:p>
          <a:p>
            <a:pPr algn="justLow" rtl="1"/>
            <a:endParaRPr lang="ar-SA" dirty="0" smtClean="0"/>
          </a:p>
          <a:p>
            <a:pPr algn="justLow" rtl="1"/>
            <a:endParaRPr lang="ar-SA" dirty="0" smtClean="0"/>
          </a:p>
          <a:p>
            <a:pPr rtl="1"/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r>
              <a:rPr lang="ar-SA" dirty="0" smtClean="0">
                <a:solidFill>
                  <a:srgbClr val="C00000"/>
                </a:solidFill>
              </a:rPr>
              <a:t>[1]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[3/1] : فوائد النكاح ( الزواج) </a:t>
            </a:r>
          </a:p>
          <a:p>
            <a:pPr algn="justLow" rtl="1"/>
            <a:r>
              <a:rPr lang="ar-SA" dirty="0" smtClean="0"/>
              <a:t>       شرع الله تعالى لعباده النكاح ( أي الزواج) ليجلب لهم منافع عظيمة ويدفع عنهم مفاسد جسيمة ؛ وهي في الحالتين لا تُعَدُّ ولا تُحصى ؛ وسأذكر فيما يأتي بعضها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تحصين فرجي الزوجين عن ممارسة الحرام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سكن كل من الزوجين للآخر وتحصيلُه مودته ورحمته !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إنشاء أُسرة صالحة ومجتمع نقي سليم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تحقيق التكامل بين دوري الزوجين ؛ كسبا وإنفاقا وتربية . </a:t>
            </a:r>
          </a:p>
          <a:p>
            <a:pPr rtl="1">
              <a:buFontTx/>
              <a:buChar char="-"/>
            </a:pPr>
            <a:endParaRPr lang="ar-SA" dirty="0" smtClean="0"/>
          </a:p>
          <a:p>
            <a:pPr rtl="1">
              <a:buFontTx/>
              <a:buChar char="-"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[2] دراسة لثلاثة أحاديث من باب أحكام النكاح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u="sng" dirty="0" smtClean="0"/>
              <a:t>ص : 5-7)</a:t>
            </a:r>
            <a:r>
              <a:rPr lang="en-US" b="1" u="sng" dirty="0" smtClean="0"/>
              <a:t> </a:t>
            </a:r>
            <a:r>
              <a:rPr lang="ar-SA" b="1" u="sng" dirty="0" smtClean="0"/>
              <a:t>[1/2</a:t>
            </a:r>
            <a:r>
              <a:rPr lang="ar-SA" b="1" u="sng" dirty="0" smtClean="0"/>
              <a:t>] : الحديث الأول ( ح1/ 912</a:t>
            </a:r>
          </a:p>
          <a:p>
            <a:pPr marL="0" algn="justLow" rtl="1"/>
            <a:r>
              <a:rPr lang="ar-SA" dirty="0" smtClean="0"/>
              <a:t>عن عبد الله بنِ </a:t>
            </a:r>
            <a:r>
              <a:rPr lang="ar-SA" dirty="0" smtClean="0"/>
              <a:t>مسعود - </a:t>
            </a:r>
            <a:r>
              <a:rPr lang="ar-SA" dirty="0" smtClean="0"/>
              <a:t>رضي الله تعالى عنه </a:t>
            </a:r>
            <a:r>
              <a:rPr lang="ar-SA" dirty="0" smtClean="0"/>
              <a:t>- قال </a:t>
            </a:r>
            <a:r>
              <a:rPr lang="ar-SA" dirty="0" smtClean="0"/>
              <a:t>: قال لنا رسول الله </a:t>
            </a:r>
            <a:r>
              <a:rPr lang="ar-SA" dirty="0" smtClean="0"/>
              <a:t> - صلى </a:t>
            </a:r>
            <a:r>
              <a:rPr lang="ar-SA" dirty="0" smtClean="0"/>
              <a:t>الله عليه </a:t>
            </a:r>
            <a:r>
              <a:rPr lang="ar-SA" dirty="0" smtClean="0"/>
              <a:t>وسلم - </a:t>
            </a:r>
            <a:r>
              <a:rPr lang="ar-SA" dirty="0" smtClean="0"/>
              <a:t>:</a:t>
            </a:r>
            <a:r>
              <a:rPr lang="ar-SA" b="1" dirty="0" smtClean="0"/>
              <a:t> { يا معشرَ الشبابِ ، من استطاع منكمُ الباءَةَ فليتزوَّجْ ؛ فإنَّه أَغضُّ للبصرِ وأَحصنُ للفرجِ ، ومن لم يستطعْ فعليهِ بالصومِ ؛ فإنَّه له وجاء } </a:t>
            </a:r>
            <a:r>
              <a:rPr lang="ar-SA" dirty="0" smtClean="0"/>
              <a:t>متفق عليه</a:t>
            </a:r>
            <a:r>
              <a:rPr lang="ar-SA" b="1" dirty="0" smtClean="0"/>
              <a:t>. </a:t>
            </a:r>
          </a:p>
          <a:p>
            <a:pPr marL="0" algn="justLow" rtl="1"/>
            <a:r>
              <a:rPr lang="ar-SA" b="1" dirty="0" smtClean="0"/>
              <a:t># اسم الصحابي الراوي للحديث : </a:t>
            </a:r>
            <a:r>
              <a:rPr lang="ar-SA" dirty="0" smtClean="0"/>
              <a:t>عبد الله بن مسعود </a:t>
            </a:r>
            <a:r>
              <a:rPr lang="ar-SA" sz="2000" dirty="0" smtClean="0"/>
              <a:t>رضي الله عنه </a:t>
            </a:r>
            <a:r>
              <a:rPr lang="ar-SA" b="1" dirty="0" smtClean="0"/>
              <a:t>.</a:t>
            </a:r>
          </a:p>
          <a:p>
            <a:pPr marL="0" algn="justLow" rtl="1"/>
            <a:r>
              <a:rPr lang="ar-SA" b="1" dirty="0" smtClean="0"/>
              <a:t># معاني أهم مفردات الحديث :</a:t>
            </a:r>
          </a:p>
          <a:p>
            <a:pPr marL="0" algn="justLow" rtl="1"/>
            <a:r>
              <a:rPr lang="ar-SA" dirty="0" smtClean="0"/>
              <a:t>= معشر : جماعة يجمعهم أمر واحد ؛ كالشباب أو الشيوخ . وهـــــو 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81526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   تابع [2]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marL="0" algn="justLow" rtl="1"/>
            <a:r>
              <a:rPr lang="ar-SA" dirty="0" smtClean="0"/>
              <a:t>جمع لا واحد له من لفظه ، ويجمع على معاشر .</a:t>
            </a:r>
            <a:r>
              <a:rPr lang="en-US" dirty="0" smtClean="0"/>
              <a:t> </a:t>
            </a:r>
          </a:p>
          <a:p>
            <a:pPr marL="0" algn="justLow" rtl="1"/>
            <a:r>
              <a:rPr lang="en-US" dirty="0" smtClean="0"/>
              <a:t>=</a:t>
            </a:r>
            <a:r>
              <a:rPr lang="ar-SA" dirty="0" smtClean="0"/>
              <a:t> الشباب (والشُبَّان) : جمع شاب ، ويمتد من سن البلوغ إلى سن الأربعين .</a:t>
            </a:r>
          </a:p>
          <a:p>
            <a:pPr marL="0" rtl="1"/>
            <a:r>
              <a:rPr lang="ar-SA" dirty="0" smtClean="0"/>
              <a:t>= الباءَة : لغة : الجماع ؛ واصطلاحا : </a:t>
            </a:r>
            <a:r>
              <a:rPr lang="ar-SA" dirty="0" err="1" smtClean="0"/>
              <a:t>مؤنةُ</a:t>
            </a:r>
            <a:r>
              <a:rPr lang="ar-SA" dirty="0" smtClean="0"/>
              <a:t> النكاح (من مهر ونفقة).</a:t>
            </a:r>
          </a:p>
          <a:p>
            <a:pPr marL="0" rtl="1"/>
            <a:r>
              <a:rPr lang="ar-SA" dirty="0" smtClean="0"/>
              <a:t>= أغَضُّ : أدعى إلى غض البصر؛ أي خفضِه عن النظر المحرَّم .</a:t>
            </a:r>
          </a:p>
          <a:p>
            <a:pPr marL="0" rtl="1"/>
            <a:r>
              <a:rPr lang="ar-SA" dirty="0" smtClean="0"/>
              <a:t>= أحصن : أدعى إلى إحصان الفرج؛ أي حفظِه وتحصيل عصمته. </a:t>
            </a:r>
          </a:p>
          <a:p>
            <a:pPr marL="0" rtl="1"/>
            <a:r>
              <a:rPr lang="ar-SA" dirty="0" smtClean="0"/>
              <a:t>= وِجاء : </a:t>
            </a:r>
            <a:r>
              <a:rPr lang="ar-SA" dirty="0" err="1" smtClean="0"/>
              <a:t>الوِجاءُ</a:t>
            </a:r>
            <a:r>
              <a:rPr lang="ar-SA" dirty="0" smtClean="0"/>
              <a:t> : هو رضُّ عروق الخصيتين حتى </a:t>
            </a:r>
            <a:r>
              <a:rPr lang="ar-SA" dirty="0" err="1" smtClean="0"/>
              <a:t>تنفضخ</a:t>
            </a:r>
            <a:r>
              <a:rPr lang="ar-SA" dirty="0" smtClean="0"/>
              <a:t> ؛ لتذهب بذلك شهوة الجماع ؛ فيكون شبيها </a:t>
            </a:r>
            <a:r>
              <a:rPr lang="ar-SA" dirty="0" err="1" smtClean="0"/>
              <a:t>بالخِصاء</a:t>
            </a:r>
            <a:r>
              <a:rPr lang="ar-SA" dirty="0" smtClean="0"/>
              <a:t> ( </a:t>
            </a:r>
            <a:r>
              <a:rPr lang="ar-SA" dirty="0" err="1" smtClean="0"/>
              <a:t>وهوسَلُّ</a:t>
            </a:r>
            <a:r>
              <a:rPr lang="ar-SA" dirty="0" smtClean="0"/>
              <a:t> الخصيتين).</a:t>
            </a:r>
          </a:p>
          <a:p>
            <a:pPr marL="0" rtl="1"/>
            <a:r>
              <a:rPr lang="ar-SA" dirty="0" smtClean="0"/>
              <a:t>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# بعض </a:t>
            </a:r>
            <a:r>
              <a:rPr lang="ar-SA" b="1" dirty="0" smtClean="0"/>
              <a:t>ما يؤخذ من الحديث </a:t>
            </a:r>
            <a:r>
              <a:rPr lang="ar-SA" dirty="0" smtClean="0"/>
              <a:t>: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يمكن تحقيق العفة بالزواج ، ويمكن تحقيقها – أيضا – بالصوم .</a:t>
            </a:r>
          </a:p>
          <a:p>
            <a:pPr marL="171450" indent="-514350" algn="justLow" rtl="1">
              <a:buFont typeface="+mj-lt"/>
              <a:buAutoNum type="arabicPeriod"/>
            </a:pPr>
            <a:r>
              <a:rPr lang="ar-SA" dirty="0" smtClean="0"/>
              <a:t>الحث على تحقيق العفة بالزواج ؛ وذلك لمن امتلك </a:t>
            </a:r>
            <a:r>
              <a:rPr lang="ar-SA" dirty="0" err="1" smtClean="0"/>
              <a:t>مؤنته</a:t>
            </a:r>
            <a:r>
              <a:rPr lang="ar-SA" dirty="0" smtClean="0"/>
              <a:t> وقدر على الجماع واشتهاه .</a:t>
            </a:r>
          </a:p>
          <a:p>
            <a:pPr marL="171450" indent="-514350" algn="justLow" rtl="1">
              <a:buFont typeface="+mj-lt"/>
              <a:buAutoNum type="arabicPeriod"/>
            </a:pPr>
            <a:r>
              <a:rPr lang="ar-SA" dirty="0" smtClean="0"/>
              <a:t>من طرق تحقيق العفة : الصوم ؛ وذلك لأنَّه يضعف شهوة الجماع مثلما يضعفها </a:t>
            </a:r>
            <a:r>
              <a:rPr lang="ar-SA" dirty="0" err="1" smtClean="0"/>
              <a:t>الوجاء</a:t>
            </a:r>
            <a:r>
              <a:rPr lang="ar-SA" dirty="0" smtClean="0"/>
              <a:t> !</a:t>
            </a:r>
          </a:p>
          <a:p>
            <a:pPr marL="171450" lvl="0" indent="-514350" algn="justLow" rtl="1">
              <a:buFont typeface="+mj-lt"/>
              <a:buAutoNum type="arabicPeriod"/>
            </a:pPr>
            <a:r>
              <a:rPr lang="ar-SA" dirty="0" smtClean="0"/>
              <a:t>من لم </a:t>
            </a:r>
            <a:r>
              <a:rPr lang="ar-SA" smtClean="0"/>
              <a:t>يستطع الزواج : يُستحبُّ </a:t>
            </a:r>
            <a:r>
              <a:rPr lang="ar-SA" dirty="0" smtClean="0"/>
              <a:t>له  الصوم ولا يستحب له الزواج بالاستدانة وبتكليف نفسه ما لا يطيق .</a:t>
            </a:r>
            <a:endParaRPr lang="en-US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marL="171450" indent="-514350" algn="justLow" rtl="1">
              <a:buFont typeface="+mj-lt"/>
              <a:buAutoNum type="arabicPeriod"/>
            </a:pPr>
            <a:endParaRPr lang="ar-SA" dirty="0" smtClean="0"/>
          </a:p>
          <a:p>
            <a:pPr rtl="1"/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[2/2] : الحديث الثاني ( ح4 / 915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10 – 11 )</a:t>
            </a:r>
            <a:endParaRPr lang="ar-SA" u="sng" dirty="0" smtClean="0"/>
          </a:p>
          <a:p>
            <a:pPr marL="0" algn="justLow" rtl="1"/>
            <a:r>
              <a:rPr lang="ar-SA" dirty="0" smtClean="0"/>
              <a:t>عن أبي هريرة </a:t>
            </a:r>
            <a:r>
              <a:rPr lang="ar-SA" dirty="0" smtClean="0"/>
              <a:t>- رضي </a:t>
            </a:r>
            <a:r>
              <a:rPr lang="ar-SA" dirty="0" smtClean="0"/>
              <a:t>الله تعالى عنه </a:t>
            </a:r>
            <a:r>
              <a:rPr lang="ar-SA" dirty="0" smtClean="0"/>
              <a:t>- عن </a:t>
            </a:r>
            <a:r>
              <a:rPr lang="ar-SA" dirty="0" smtClean="0"/>
              <a:t>النبي </a:t>
            </a:r>
            <a:r>
              <a:rPr lang="ar-SA" dirty="0" smtClean="0"/>
              <a:t>- صلى </a:t>
            </a:r>
            <a:r>
              <a:rPr lang="ar-SA" dirty="0" smtClean="0"/>
              <a:t>الله عليه وسلم </a:t>
            </a:r>
            <a:r>
              <a:rPr lang="ar-SA" dirty="0" smtClean="0"/>
              <a:t>- قال </a:t>
            </a:r>
            <a:r>
              <a:rPr lang="ar-SA" dirty="0" smtClean="0"/>
              <a:t>: </a:t>
            </a:r>
            <a:r>
              <a:rPr lang="ar-SA" b="1" dirty="0" smtClean="0"/>
              <a:t>{ تُنكحُ المرأة لأربع : لمالِها ، ولحسبِها ، ولجمالِها ، ولدينِها ؛ فاظفر بذاتِ الدينِ تَرِبَتْ يداكَ } </a:t>
            </a:r>
            <a:r>
              <a:rPr lang="ar-SA" dirty="0" smtClean="0"/>
              <a:t>متفق عليه </a:t>
            </a:r>
            <a:r>
              <a:rPr lang="ar-SA" b="1" dirty="0" smtClean="0"/>
              <a:t>.</a:t>
            </a:r>
            <a:endParaRPr lang="en-US" dirty="0" smtClean="0"/>
          </a:p>
          <a:p>
            <a:pPr marL="0" algn="justLow" rtl="1"/>
            <a:r>
              <a:rPr lang="ar-SA" b="1" dirty="0" smtClean="0"/>
              <a:t># اسم الصحابي الراوي للحديث : </a:t>
            </a:r>
            <a:r>
              <a:rPr lang="ar-SA" dirty="0" smtClean="0"/>
              <a:t>هو أبو هريرة ؛ عبد الرحمن بن صخر </a:t>
            </a:r>
            <a:r>
              <a:rPr lang="ar-SA" dirty="0" err="1" smtClean="0"/>
              <a:t>الدوسي</a:t>
            </a:r>
            <a:r>
              <a:rPr lang="ar-SA" b="1" dirty="0" smtClean="0"/>
              <a:t> </a:t>
            </a:r>
            <a:r>
              <a:rPr lang="ar-SA" sz="1600" b="1" dirty="0" smtClean="0"/>
              <a:t>رضي الله عنه </a:t>
            </a:r>
            <a:r>
              <a:rPr lang="ar-SA" b="1" dirty="0" smtClean="0"/>
              <a:t>.</a:t>
            </a:r>
          </a:p>
          <a:p>
            <a:pPr rtl="1"/>
            <a:r>
              <a:rPr lang="ar-SA" b="1" dirty="0" smtClean="0"/>
              <a:t># معاني أهم مفردات الحديث : </a:t>
            </a:r>
          </a:p>
          <a:p>
            <a:pPr rtl="1"/>
            <a:r>
              <a:rPr lang="ar-SA" b="1" dirty="0" smtClean="0"/>
              <a:t>= تنكح المرأة لأربع: أي : </a:t>
            </a:r>
            <a:r>
              <a:rPr lang="ar-SA" dirty="0" smtClean="0"/>
              <a:t>يُرغَب في نكاحها ؛ لأربع خصال </a:t>
            </a:r>
            <a:r>
              <a:rPr lang="ar-SA" b="1" dirty="0" smtClean="0"/>
              <a:t>.</a:t>
            </a:r>
            <a:endParaRPr lang="en-US" dirty="0" smtClean="0"/>
          </a:p>
          <a:p>
            <a:pPr marL="0" algn="justLow" rtl="1"/>
            <a:endParaRPr lang="en-US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= لحسبها : أي : </a:t>
            </a:r>
            <a:r>
              <a:rPr lang="ar-SA" dirty="0" smtClean="0"/>
              <a:t>للعز والشرف لها ؛ أو لأهلها </a:t>
            </a:r>
            <a:r>
              <a:rPr lang="ar-SA" b="1" dirty="0" smtClean="0"/>
              <a:t>.</a:t>
            </a:r>
            <a:endParaRPr lang="en-US" dirty="0" smtClean="0"/>
          </a:p>
          <a:p>
            <a:pPr algn="justLow" rtl="1"/>
            <a:r>
              <a:rPr lang="ar-SA" b="1" dirty="0" smtClean="0"/>
              <a:t>= فاظفر بذات الدين : أي : </a:t>
            </a:r>
            <a:r>
              <a:rPr lang="ar-SA" dirty="0" smtClean="0"/>
              <a:t>فز </a:t>
            </a:r>
            <a:r>
              <a:rPr lang="ar-SA" dirty="0" err="1" smtClean="0"/>
              <a:t>بها</a:t>
            </a:r>
            <a:r>
              <a:rPr lang="ar-SA" dirty="0" smtClean="0"/>
              <a:t> واسبق غيرك إلى الحصول عليها </a:t>
            </a:r>
            <a:endParaRPr lang="en-US" dirty="0" smtClean="0"/>
          </a:p>
          <a:p>
            <a:pPr marL="0" algn="justLow" rtl="1"/>
            <a:r>
              <a:rPr lang="ar-SA" b="1" dirty="0" smtClean="0"/>
              <a:t>= تَرِبَتْ يداك : أي : </a:t>
            </a:r>
            <a:r>
              <a:rPr lang="ar-SA" dirty="0" smtClean="0"/>
              <a:t>التصقت يداك بالتراب من شدة الفقر ؛ وهذه العبارة جاءَت في كلام العرب على صورة الدعاء لكنهم يريدون </a:t>
            </a:r>
            <a:r>
              <a:rPr lang="ar-SA" dirty="0" err="1" smtClean="0"/>
              <a:t>بها</a:t>
            </a:r>
            <a:r>
              <a:rPr lang="ar-SA" dirty="0" smtClean="0"/>
              <a:t> الحث على فعل الشيء وعدم التفريط فيه ولا يريدون </a:t>
            </a:r>
            <a:r>
              <a:rPr lang="ar-SA" dirty="0" err="1" smtClean="0"/>
              <a:t>بها</a:t>
            </a:r>
            <a:r>
              <a:rPr lang="ar-SA" dirty="0" smtClean="0"/>
              <a:t> الدعاء</a:t>
            </a:r>
            <a:r>
              <a:rPr lang="ar-SA" b="1" dirty="0" smtClean="0"/>
              <a:t> !</a:t>
            </a:r>
          </a:p>
          <a:p>
            <a:pPr marL="0" algn="justLow" rtl="1"/>
            <a:r>
              <a:rPr lang="ar-SA" b="1" dirty="0" smtClean="0"/>
              <a:t># بعض ما يؤخذ من الحديث :</a:t>
            </a:r>
          </a:p>
          <a:p>
            <a:pPr marL="504000" indent="-514350" algn="justLow" rtl="1">
              <a:buFont typeface="Arial" pitchFamily="34" charset="0"/>
              <a:buChar char="•"/>
            </a:pPr>
            <a:r>
              <a:rPr lang="ar-SA" dirty="0" smtClean="0"/>
              <a:t>أنَّ الرجل في العادة يختار لنفسه الزواج من المرأة المتصفة       بواحدة من هذه الصفات الأربع المذكورة في الحديث !</a:t>
            </a:r>
            <a:endParaRPr lang="en-US" dirty="0" smtClean="0"/>
          </a:p>
          <a:p>
            <a:pPr marL="0" algn="justLow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justLow" rtl="1">
              <a:buFont typeface="Arial" pitchFamily="34" charset="0"/>
              <a:buChar char="•"/>
            </a:pPr>
            <a:r>
              <a:rPr lang="ar-SA" dirty="0" smtClean="0"/>
              <a:t>أنَّ ثلاثة أصناف من الراغبين بالزواج مخطئون في اختيارهم لصفات الزوجة وصنفا واحدا رابعا هو المصيب في اختياره .</a:t>
            </a:r>
            <a:endParaRPr lang="en-US" dirty="0" smtClean="0"/>
          </a:p>
          <a:p>
            <a:pPr marL="514350" lvl="0" indent="-514350" algn="justLow" rt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ar-SA" dirty="0" smtClean="0"/>
              <a:t>الحث على الزواج من ذات الدين والفوز </a:t>
            </a:r>
            <a:r>
              <a:rPr lang="ar-SA" dirty="0" err="1" smtClean="0"/>
              <a:t>بها</a:t>
            </a:r>
            <a:r>
              <a:rPr lang="ar-SA" dirty="0" smtClean="0"/>
              <a:t> ؛ لما لذلك من عواقب حميدة على الزوجين والأسرة والمجتمع .</a:t>
            </a:r>
          </a:p>
          <a:p>
            <a:pPr marL="514350" indent="-514350" algn="justLow" rtl="1">
              <a:buFont typeface="Arial" pitchFamily="34" charset="0"/>
              <a:buChar char="•"/>
            </a:pPr>
            <a:r>
              <a:rPr lang="ar-SA" dirty="0" smtClean="0"/>
              <a:t>أنَّ التلفظ بالعبارات التي جرت على ألسنة العرب مما ظاهره الدعاء ومدلوله الذم ( مثل : تربت يداك ، وثكلتك أُمُّك ) لا بأس </a:t>
            </a:r>
            <a:r>
              <a:rPr lang="ar-SA" dirty="0" err="1" smtClean="0"/>
              <a:t>به</a:t>
            </a:r>
            <a:r>
              <a:rPr lang="ar-SA" dirty="0" smtClean="0"/>
              <a:t> ؛  شرط أن لا يقصد قائلها حقيقتها ومدلولها من الذم والتقبيح !</a:t>
            </a:r>
            <a:endParaRPr lang="en-US" dirty="0" smtClean="0"/>
          </a:p>
          <a:p>
            <a:pPr marL="514350" lvl="0" indent="-514350" algn="justLow" rtl="1">
              <a:buFont typeface="Arial" pitchFamily="34" charset="0"/>
              <a:buChar char="•"/>
            </a:pPr>
            <a:endParaRPr lang="ar-SA" dirty="0" smtClean="0"/>
          </a:p>
          <a:p>
            <a:pPr marL="514350" lvl="0" indent="-514350" algn="justLow" rtl="1">
              <a:buFont typeface="Arial" pitchFamily="34" charset="0"/>
              <a:buChar char="•"/>
            </a:pPr>
            <a:endParaRPr lang="ar-SA" b="1" dirty="0" smtClean="0"/>
          </a:p>
          <a:p>
            <a:pPr marL="514350" lvl="0" indent="-514350" algn="justLow" rtl="1"/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الحديث الثالث (ح 5 /916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11 – 12 ) </a:t>
            </a:r>
            <a:endParaRPr lang="en-US" u="sng" dirty="0" smtClean="0"/>
          </a:p>
          <a:p>
            <a:pPr marL="0" algn="justLow" rtl="1"/>
            <a:r>
              <a:rPr lang="ar-SA" dirty="0" smtClean="0"/>
              <a:t>عن أبي هريرة </a:t>
            </a:r>
            <a:r>
              <a:rPr lang="ar-SA" dirty="0" smtClean="0"/>
              <a:t>- رضي </a:t>
            </a:r>
            <a:r>
              <a:rPr lang="ar-SA" dirty="0" smtClean="0"/>
              <a:t>الله عنه </a:t>
            </a:r>
            <a:r>
              <a:rPr lang="ar-SA" dirty="0" smtClean="0"/>
              <a:t>- أنَّ </a:t>
            </a:r>
            <a:r>
              <a:rPr lang="ar-SA" dirty="0" smtClean="0"/>
              <a:t>النبي </a:t>
            </a:r>
            <a:r>
              <a:rPr lang="ar-SA" dirty="0" smtClean="0"/>
              <a:t>- صلى </a:t>
            </a:r>
            <a:r>
              <a:rPr lang="ar-SA" dirty="0" smtClean="0"/>
              <a:t>الله عليه </a:t>
            </a:r>
            <a:r>
              <a:rPr lang="ar-SA" dirty="0" smtClean="0"/>
              <a:t>وسلم - </a:t>
            </a:r>
            <a:r>
              <a:rPr lang="ar-SA" dirty="0" smtClean="0"/>
              <a:t>كان إذا </a:t>
            </a:r>
            <a:r>
              <a:rPr lang="ar-SA" dirty="0" err="1" smtClean="0"/>
              <a:t>رفَّأ</a:t>
            </a:r>
            <a:r>
              <a:rPr lang="ar-SA" dirty="0" smtClean="0"/>
              <a:t> إنسانا إذا تزوج قال :</a:t>
            </a:r>
            <a:r>
              <a:rPr lang="ar-SA" b="1" dirty="0" smtClean="0"/>
              <a:t> { بارك الله </a:t>
            </a:r>
            <a:r>
              <a:rPr lang="ar-SA" b="1" dirty="0" err="1" smtClean="0"/>
              <a:t>لك</a:t>
            </a:r>
            <a:r>
              <a:rPr lang="ar-SA" b="1" dirty="0" smtClean="0"/>
              <a:t> ، وبارك عليك ، وجمع بينكما في خير } </a:t>
            </a:r>
            <a:r>
              <a:rPr lang="ar-SA" dirty="0" smtClean="0"/>
              <a:t>حديث صحيح ؛ رواه أحمد في مسنده ، وصححه الترمذي وابن </a:t>
            </a:r>
            <a:r>
              <a:rPr lang="ar-SA" dirty="0" err="1" smtClean="0"/>
              <a:t>خزيمة</a:t>
            </a:r>
            <a:r>
              <a:rPr lang="ar-SA" dirty="0" smtClean="0"/>
              <a:t> وابن حبان </a:t>
            </a:r>
            <a:r>
              <a:rPr lang="ar-SA" b="1" dirty="0" smtClean="0"/>
              <a:t>.</a:t>
            </a:r>
            <a:endParaRPr lang="en-US" dirty="0" smtClean="0"/>
          </a:p>
          <a:p>
            <a:pPr rtl="1"/>
            <a:r>
              <a:rPr lang="ar-SA" b="1" dirty="0" smtClean="0"/>
              <a:t># معاني أهم مفردات الحديث : </a:t>
            </a:r>
            <a:endParaRPr lang="en-US" dirty="0" smtClean="0"/>
          </a:p>
          <a:p>
            <a:pPr rtl="1"/>
            <a:r>
              <a:rPr lang="ar-SA" b="1" dirty="0" err="1" smtClean="0"/>
              <a:t>رَفَّـأ</a:t>
            </a:r>
            <a:r>
              <a:rPr lang="ar-SA" b="1" dirty="0" smtClean="0"/>
              <a:t> إنسانا إذا تزوَّج : </a:t>
            </a:r>
            <a:r>
              <a:rPr lang="ar-SA" dirty="0" smtClean="0"/>
              <a:t>أي : هنَّأه بزواجه</a:t>
            </a:r>
            <a:r>
              <a:rPr lang="ar-SA" b="1" dirty="0" smtClean="0"/>
              <a:t> .</a:t>
            </a:r>
          </a:p>
          <a:p>
            <a:pPr rtl="1"/>
            <a:r>
              <a:rPr lang="ar-SA" b="1" dirty="0" smtClean="0"/>
              <a:t>الرِّفاء : </a:t>
            </a:r>
            <a:r>
              <a:rPr lang="ar-SA" dirty="0" smtClean="0"/>
              <a:t>الموافقة والسكون والطمأنينة ؛ من </a:t>
            </a:r>
            <a:r>
              <a:rPr lang="ar-SA" dirty="0" err="1" smtClean="0"/>
              <a:t>رَفَأ</a:t>
            </a:r>
            <a:r>
              <a:rPr lang="ar-SA" dirty="0" smtClean="0"/>
              <a:t> الثوب أي : أصلحه</a:t>
            </a:r>
            <a:r>
              <a:rPr lang="ar-SA" b="1" dirty="0" smtClean="0"/>
              <a:t>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b="1" dirty="0" smtClean="0"/>
              <a:t>بارك الله </a:t>
            </a:r>
            <a:r>
              <a:rPr lang="ar-SA" b="1" smtClean="0"/>
              <a:t>لك: </a:t>
            </a:r>
            <a:r>
              <a:rPr lang="ar-SA" dirty="0" smtClean="0"/>
              <a:t>أي : وضع البركة فيك ؛ والبركة هي دوام الخير      الإلهي في الشيء وزيادته فيه (حسيا ومعنويا) .</a:t>
            </a:r>
            <a:endParaRPr lang="en-US" dirty="0" smtClean="0"/>
          </a:p>
          <a:p>
            <a:pPr marL="0" algn="justLow" rtl="1"/>
            <a:r>
              <a:rPr lang="ar-SA" b="1" dirty="0" smtClean="0"/>
              <a:t>خير : </a:t>
            </a:r>
            <a:r>
              <a:rPr lang="ar-SA" dirty="0" smtClean="0"/>
              <a:t>كلمة جامعة لأسباب السعادة كلها ؛ من حسن عشرة ، ورغد عيش ،وحصول إنجاب ، وصلاح </a:t>
            </a:r>
            <a:r>
              <a:rPr lang="ar-SA" dirty="0" err="1" smtClean="0"/>
              <a:t>خلفة</a:t>
            </a:r>
            <a:r>
              <a:rPr lang="ar-SA" dirty="0" smtClean="0"/>
              <a:t> .</a:t>
            </a:r>
            <a:endParaRPr lang="en-US" dirty="0" smtClean="0"/>
          </a:p>
          <a:p>
            <a:pPr rtl="1"/>
            <a:r>
              <a:rPr lang="ar-SA" b="1" dirty="0" smtClean="0"/>
              <a:t># بعض ما يؤخذ من الحديث :</a:t>
            </a:r>
            <a:endParaRPr lang="en-US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دعاء المسلم لأخيه المسلم ؛ لاسيما في المناسبات السارة. </a:t>
            </a:r>
            <a:endParaRPr lang="en-US" dirty="0" smtClean="0"/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عقد الزواج صفقة هامة في حياة المتزوج ! لذا علينا الدعاء له بالبركة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تابع[2]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استبدال دعاء أهل الجاهلية للمتزوج (وهو قولهم له : بالرِّفاءِ والبنين ) بدعاء أفضل منه ؛ وهو الدعاء النبوي ( المذكور في الحديث)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# نصيحة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 يُسَنُّ للرجل إذا دخل على عروسه الأخذ برأسها ، ثمَّ الدعاء بهذه الكلمات : { اللهم بارك لي في أهلي ، وبارك لأهلي فيَّ ، وارزقني منهم }.</a:t>
            </a:r>
            <a:endParaRPr lang="en-US" dirty="0" smtClean="0"/>
          </a:p>
          <a:p>
            <a:pPr algn="justLow" rtl="1">
              <a:buFont typeface="Arial" pitchFamily="34" charset="0"/>
              <a:buChar char="•"/>
            </a:pP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2892</TotalTime>
  <Words>1149</Words>
  <Application>Microsoft Office PowerPoint</Application>
  <PresentationFormat>A4 Paper (210x297 mm)‎</PresentationFormat>
  <Paragraphs>102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الأولى</vt:lpstr>
      <vt:lpstr>عناصر المحاضرة</vt:lpstr>
      <vt:lpstr>[1] - مدخل إلى باب أحكام النكاح</vt:lpstr>
      <vt:lpstr>تابع [1]</vt:lpstr>
      <vt:lpstr>تابع [1]</vt:lpstr>
      <vt:lpstr>[2] دراسة لثلاثة أحاديث من باب أحكام النكاح</vt:lpstr>
      <vt:lpstr>   تابع [2]</vt:lpstr>
      <vt:lpstr> تابع [2]</vt:lpstr>
      <vt:lpstr> تابع [2]</vt:lpstr>
      <vt:lpstr> تابع [2]</vt:lpstr>
      <vt:lpstr> تابع [2]</vt:lpstr>
      <vt:lpstr> تابع[2]</vt:lpstr>
      <vt:lpstr> تابع[2]</vt:lpstr>
      <vt:lpstr> تابع[2]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232</cp:revision>
  <dcterms:created xsi:type="dcterms:W3CDTF">2009-10-14T19:14:34Z</dcterms:created>
  <dcterms:modified xsi:type="dcterms:W3CDTF">2012-02-11T02:17:22Z</dcterms:modified>
</cp:coreProperties>
</file>