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00" r:id="rId4"/>
    <p:sldId id="310" r:id="rId5"/>
    <p:sldId id="267" r:id="rId6"/>
    <p:sldId id="301" r:id="rId7"/>
    <p:sldId id="313" r:id="rId8"/>
    <p:sldId id="315" r:id="rId9"/>
    <p:sldId id="311" r:id="rId10"/>
    <p:sldId id="298" r:id="rId11"/>
    <p:sldId id="297" r:id="rId12"/>
    <p:sldId id="316" r:id="rId13"/>
    <p:sldId id="299" r:id="rId14"/>
    <p:sldId id="303" r:id="rId15"/>
    <p:sldId id="305" r:id="rId16"/>
    <p:sldId id="306" r:id="rId17"/>
    <p:sldId id="30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286000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</a:p>
          <a:p>
            <a:pPr algn="ctr" rtl="1"/>
            <a:endParaRPr lang="ar-SA" b="1" dirty="0" smtClean="0"/>
          </a:p>
          <a:p>
            <a:pPr algn="ctr" rtl="1"/>
            <a:r>
              <a:rPr lang="ar-SA" b="1" dirty="0" smtClean="0"/>
              <a:t>ا – مدخل إلى باب الوليمة .</a:t>
            </a:r>
          </a:p>
          <a:p>
            <a:pPr algn="ctr" rtl="1"/>
            <a:endParaRPr lang="ar-SA" dirty="0" smtClean="0"/>
          </a:p>
          <a:p>
            <a:pPr algn="ctr" rtl="1"/>
            <a:r>
              <a:rPr lang="ar-SA" b="1" dirty="0" smtClean="0"/>
              <a:t>2 – دراسة لأربعة أحاديث من باب الوليمة .</a:t>
            </a: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9154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 مدخل إلى باب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الوليمة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[1/1] : المرادُ بالوليمة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[2/1] : المرادُ بوليمة العرس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[3/1] : مقدار الوليمة </a:t>
            </a:r>
            <a:r>
              <a:rPr lang="ar-SA" sz="3600" b="1" dirty="0" smtClean="0"/>
              <a:t>.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[4/1] : آداب تناول الطعام .</a:t>
            </a:r>
          </a:p>
          <a:p>
            <a:pPr rtl="1"/>
            <a:endParaRPr lang="ar-SA" b="1" u="sng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41158" y="3810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 مدخل إلى باب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الوليمة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ar-SA" b="1" u="sng" dirty="0" smtClean="0"/>
              <a:t>[1/1] :  المراد بالوليمة .</a:t>
            </a:r>
          </a:p>
          <a:p>
            <a:pPr algn="justLow" rtl="1"/>
            <a:r>
              <a:rPr lang="ar-SA" dirty="0" smtClean="0"/>
              <a:t>= الوليمة لغة : مشتقة من </a:t>
            </a:r>
            <a:r>
              <a:rPr lang="ar-SA" dirty="0" err="1" smtClean="0"/>
              <a:t>الوَلْمِ</a:t>
            </a:r>
            <a:r>
              <a:rPr lang="ar-SA" dirty="0" smtClean="0"/>
              <a:t> وهو الجمع ؛ لأنَّ الزوجين يجتمعان، والفعل منها ( أَوْلَمَ) . </a:t>
            </a:r>
          </a:p>
          <a:p>
            <a:pPr algn="justLow" rtl="1"/>
            <a:r>
              <a:rPr lang="ar-SA" dirty="0" smtClean="0"/>
              <a:t>= الوليمة اصطلاحا: كلُّ طعام يَتَّخَذُ لسرور حادث. </a:t>
            </a:r>
          </a:p>
          <a:p>
            <a:pPr algn="justLow" rtl="1"/>
            <a:r>
              <a:rPr lang="ar-SA" b="1" u="sng" dirty="0" smtClean="0"/>
              <a:t>[2/1] : المرادُ بوليمة العرس .</a:t>
            </a:r>
          </a:p>
          <a:p>
            <a:pPr marL="0" algn="justLow" rtl="1"/>
            <a:r>
              <a:rPr lang="ar-SA" dirty="0" smtClean="0"/>
              <a:t>هي الطعام الذي يتخذ عند </a:t>
            </a:r>
            <a:r>
              <a:rPr lang="ar-SA" dirty="0" err="1" smtClean="0"/>
              <a:t>الإملاك</a:t>
            </a:r>
            <a:r>
              <a:rPr lang="ar-SA" dirty="0" smtClean="0"/>
              <a:t> وكذلك الطعام الذي يتخذ عند الدخول.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[3/1] :</a:t>
            </a:r>
            <a:r>
              <a:rPr lang="ar-SA" sz="3600" b="1" u="sng" dirty="0" smtClean="0"/>
              <a:t> مقدار الوليمة.</a:t>
            </a:r>
          </a:p>
          <a:p>
            <a:pPr rtl="1"/>
            <a:r>
              <a:rPr lang="ar-SA" sz="3600" b="1" dirty="0" smtClean="0"/>
              <a:t>= أقلُّ الوليمة </a:t>
            </a:r>
            <a:r>
              <a:rPr lang="ar-SA" sz="3600" dirty="0" smtClean="0"/>
              <a:t>للموسر شاة ؛ لقوله  - صلى الله عليه وسلم - : { </a:t>
            </a:r>
            <a:r>
              <a:rPr lang="ar-SA" sz="3600" b="1" dirty="0" smtClean="0"/>
              <a:t>أولم ولو بشاة</a:t>
            </a:r>
            <a:r>
              <a:rPr lang="ar-SA" sz="3600" dirty="0" smtClean="0"/>
              <a:t> } .</a:t>
            </a:r>
          </a:p>
          <a:p>
            <a:pPr algn="justLow" rtl="1"/>
            <a:r>
              <a:rPr lang="ar-SA" b="1" dirty="0" smtClean="0"/>
              <a:t>=</a:t>
            </a:r>
            <a:r>
              <a:rPr lang="ar-SA" dirty="0" smtClean="0"/>
              <a:t> ولا حدَّ لأكثر الوليمة ؛ لكن </a:t>
            </a:r>
            <a:r>
              <a:rPr lang="ar-SA" b="1" dirty="0" smtClean="0"/>
              <a:t>الاعتدال فيها مطلوب </a:t>
            </a:r>
            <a:r>
              <a:rPr lang="ar-SA" dirty="0" smtClean="0"/>
              <a:t>؛ والتوسع فيها ينبغي أن لا يتجاوز الحد المعقول ؛ وإلا عُدَّ تبذيرا . ومعلوم أنّ الله تعالى نهى عن التبذير وذمَّ المبذرين ؛ فقال سبحانه : </a:t>
            </a:r>
            <a:r>
              <a:rPr lang="ar-SA" b="1" dirty="0" smtClean="0"/>
              <a:t>{ ولا تبذر تبذيرا ، إنَّ المبذرين كانوا إخوان الشياطين وكان الشيطان لربه كفورا}</a:t>
            </a:r>
            <a:r>
              <a:rPr lang="ar-SA" dirty="0" smtClean="0"/>
              <a:t> 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= وأمَّا المعسر ؛ فيكفيه ما يتيسَّرُ له من طعام يقدمه للناس إشهارا للنكاح ؛ فقد ثبت في الصحيح أنَّ النبي – صلى الله عليه وسلم – أولم على بعض نسائه بمدين من شعير ، وأولم على أخرى بتمر </a:t>
            </a:r>
            <a:r>
              <a:rPr lang="ar-SA" dirty="0" err="1" smtClean="0"/>
              <a:t>وإقط</a:t>
            </a:r>
            <a:r>
              <a:rPr lang="ar-SA" dirty="0" smtClean="0"/>
              <a:t>  وسمن  .</a:t>
            </a:r>
            <a:endParaRPr lang="ar-SA" b="1" u="sng" dirty="0" smtClean="0"/>
          </a:p>
          <a:p>
            <a:pPr rtl="1"/>
            <a:r>
              <a:rPr lang="ar-SA" b="1" u="sng" dirty="0" smtClean="0"/>
              <a:t>[4/1] : آداب تناول الطعام .</a:t>
            </a:r>
          </a:p>
          <a:p>
            <a:pPr marL="0" algn="justLow" rtl="1"/>
            <a:r>
              <a:rPr lang="ar-SA" dirty="0" smtClean="0"/>
              <a:t>يمكن لمن يتتبع هذه الآداب في الأحاديث الواردة بهذا الباب  استخلاص أهم ِّ هذه الآداب ؛ وهي :  </a:t>
            </a:r>
          </a:p>
          <a:p>
            <a:pPr marL="0" algn="justLow" rtl="1">
              <a:buFont typeface="Arial" pitchFamily="34" charset="0"/>
              <a:buChar char="•"/>
            </a:pPr>
            <a:r>
              <a:rPr lang="ar-SA" dirty="0" smtClean="0"/>
              <a:t>النهي عن الجلوس للأكل متكئا .</a:t>
            </a:r>
          </a:p>
          <a:p>
            <a:pPr rtl="1"/>
            <a:endParaRPr lang="ar-SA" b="1" u="sng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وجوب (وقيل استحباب) التسمية عند الأكل؛ بقول (بسم الله) أو     ( بسم الله الرحمن الرحيم) ؛ ومن نسي فليقل:(بسم الله أوَّلَهُ وآخِرَه)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وجوب الأكل باليمين ؛ وحرمة الأكل بالشمال إلا لعذر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استحباب الأكل مما يلي الآكِل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استحباب الأكلِ من جوانب الإناء ( الصحن) لا من وسطه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كراهية ذم الطعام ، أو وصفه بعيب معيَّن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يستحب لمن اشتهى الطعام المقدَّم إليه الأكل منه؛ ولمن عافه تركه.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[2] دراسة لأربعة أحاديث من باب الوليمة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[1/2] : الحديث الأول  ( ح1 / 979 ، </a:t>
            </a:r>
            <a:r>
              <a:rPr lang="ar-SA" b="1" dirty="0" err="1" smtClean="0"/>
              <a:t>ص</a:t>
            </a:r>
            <a:r>
              <a:rPr lang="ar-SA" b="1" dirty="0" smtClean="0"/>
              <a:t> : 119 - 122)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[2/2] : الحديث الثاني ( </a:t>
            </a:r>
            <a:r>
              <a:rPr lang="ar-SA" b="1" dirty="0" err="1" smtClean="0"/>
              <a:t>ح</a:t>
            </a:r>
            <a:r>
              <a:rPr lang="ar-SA" b="1" dirty="0" smtClean="0"/>
              <a:t> 2/ 980 ، </a:t>
            </a:r>
            <a:r>
              <a:rPr lang="ar-SA" b="1" dirty="0" err="1" smtClean="0"/>
              <a:t>ص</a:t>
            </a:r>
            <a:r>
              <a:rPr lang="ar-SA" b="1" dirty="0" smtClean="0"/>
              <a:t> : 122 – 125) .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[3/2] : الحديث الثالث ( </a:t>
            </a:r>
            <a:r>
              <a:rPr lang="ar-SA" b="1" dirty="0" err="1" smtClean="0"/>
              <a:t>ح</a:t>
            </a:r>
            <a:r>
              <a:rPr lang="ar-SA" b="1" dirty="0" smtClean="0"/>
              <a:t> 7 / 985 ، </a:t>
            </a:r>
            <a:r>
              <a:rPr lang="ar-SA" b="1" dirty="0" err="1" smtClean="0"/>
              <a:t>ص</a:t>
            </a:r>
            <a:r>
              <a:rPr lang="ar-SA" b="1" dirty="0" smtClean="0"/>
              <a:t> : 130) .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[4/2] : الحديث الرابع ( </a:t>
            </a:r>
            <a:r>
              <a:rPr lang="ar-SA" b="1" dirty="0" err="1" smtClean="0"/>
              <a:t>ح</a:t>
            </a:r>
            <a:r>
              <a:rPr lang="ar-SA" b="1" dirty="0" smtClean="0"/>
              <a:t> 10 / 988 ، </a:t>
            </a:r>
            <a:r>
              <a:rPr lang="ar-SA" b="1" dirty="0" err="1" smtClean="0"/>
              <a:t>ص</a:t>
            </a:r>
            <a:r>
              <a:rPr lang="ar-SA" b="1" dirty="0" smtClean="0"/>
              <a:t> : 132 – 133) .</a:t>
            </a:r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[2] دراسة لأربعة أحاديث من باب الوليمة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[1/2] : الحديث الأول  ( ح1 / 979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119 - 122 )</a:t>
            </a:r>
          </a:p>
          <a:p>
            <a:pPr marL="0" algn="justLow" rtl="1"/>
            <a:r>
              <a:rPr lang="ar-SA" dirty="0" smtClean="0"/>
              <a:t>عن أنس بن مالكٍ – رضي الله عنه – أنَّ النبي – صلى الله عليه وسلم – رأى على عبدِ الرحمن </a:t>
            </a:r>
            <a:r>
              <a:rPr lang="ar-SA" dirty="0" err="1" smtClean="0"/>
              <a:t>ِ</a:t>
            </a:r>
            <a:r>
              <a:rPr lang="ar-SA" dirty="0" smtClean="0"/>
              <a:t> بن عوفٍ أثَرَ صُفْرَةٍ فقال : </a:t>
            </a:r>
            <a:r>
              <a:rPr lang="ar-SA" b="1" dirty="0" smtClean="0"/>
              <a:t>{ ما هذا ؟ } </a:t>
            </a:r>
            <a:r>
              <a:rPr lang="ar-SA" dirty="0" smtClean="0"/>
              <a:t>؛ قال : يا رسول الله ، إني تزوجت امرأة على وَزْنِ نَواةٍ من ذهبٍ ، قال : </a:t>
            </a:r>
            <a:r>
              <a:rPr lang="ar-SA" b="1" dirty="0" smtClean="0"/>
              <a:t>{ فبارك الله </a:t>
            </a:r>
            <a:r>
              <a:rPr lang="ar-SA" b="1" dirty="0" err="1" smtClean="0"/>
              <a:t>لك</a:t>
            </a:r>
            <a:r>
              <a:rPr lang="ar-SA" b="1" dirty="0" smtClean="0"/>
              <a:t> ؛ أولم ولو بشاةٍ }</a:t>
            </a:r>
            <a:r>
              <a:rPr lang="ar-SA" dirty="0" smtClean="0"/>
              <a:t> متفق عليه ، واللفظ لمسلم .</a:t>
            </a:r>
          </a:p>
          <a:p>
            <a:pPr marL="0" algn="justLow" rtl="1"/>
            <a:endParaRPr lang="ar-SA" dirty="0" smtClean="0"/>
          </a:p>
          <a:p>
            <a:pPr marL="0" algn="justLow" rtl="1"/>
            <a:r>
              <a:rPr lang="ar-SA" b="1" dirty="0" smtClean="0"/>
              <a:t># الصحابي الراوي للحديث </a:t>
            </a:r>
            <a:r>
              <a:rPr lang="ar-SA" dirty="0" smtClean="0"/>
              <a:t>:</a:t>
            </a:r>
          </a:p>
          <a:p>
            <a:pPr marL="0" algn="justLow" rtl="1"/>
            <a:r>
              <a:rPr lang="ar-SA" dirty="0" smtClean="0"/>
              <a:t>   هو أنس بنُ مالك – رضي الله عنه -. </a:t>
            </a:r>
          </a:p>
          <a:p>
            <a:pPr marL="0" algn="justLow" rtl="1"/>
            <a:r>
              <a:rPr lang="ar-SA" dirty="0" smtClean="0"/>
              <a:t> </a:t>
            </a:r>
          </a:p>
          <a:p>
            <a:pPr marL="0" algn="justLow" rtl="1"/>
            <a:endParaRPr lang="ar-SA" dirty="0" smtClean="0"/>
          </a:p>
          <a:p>
            <a:pPr algn="ctr" rtl="1"/>
            <a:endParaRPr lang="ar-SA" b="1" u="sng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b="1" dirty="0" smtClean="0"/>
              <a:t>#  معاني أهم مفردات الحديث :</a:t>
            </a:r>
          </a:p>
          <a:p>
            <a:pPr marL="0" algn="justLow" rtl="1"/>
            <a:r>
              <a:rPr lang="ar-SA" b="1" dirty="0" smtClean="0"/>
              <a:t>= صفرة : </a:t>
            </a:r>
            <a:r>
              <a:rPr lang="ar-SA" dirty="0" smtClean="0"/>
              <a:t>أي أثر زعفران . </a:t>
            </a:r>
            <a:endParaRPr lang="ar-SA" b="1" dirty="0" smtClean="0"/>
          </a:p>
          <a:p>
            <a:pPr rtl="1"/>
            <a:r>
              <a:rPr lang="ar-SA" b="1" dirty="0" smtClean="0"/>
              <a:t>=على وزن : </a:t>
            </a:r>
            <a:r>
              <a:rPr lang="ar-SA" dirty="0" smtClean="0"/>
              <a:t>أي : على مقدار</a:t>
            </a:r>
            <a:r>
              <a:rPr lang="ar-SA" b="1" dirty="0" smtClean="0"/>
              <a:t> .</a:t>
            </a:r>
          </a:p>
          <a:p>
            <a:pPr rtl="1"/>
            <a:r>
              <a:rPr lang="ar-SA" b="1" dirty="0" smtClean="0"/>
              <a:t>= نواة من ذهب :</a:t>
            </a:r>
            <a:r>
              <a:rPr lang="ar-SA" dirty="0" smtClean="0"/>
              <a:t> هي وحدة وزن كانت معروفة لدى العرب وقتها </a:t>
            </a:r>
            <a:r>
              <a:rPr lang="ar-SA" b="1" dirty="0" smtClean="0"/>
              <a:t>.</a:t>
            </a:r>
          </a:p>
          <a:p>
            <a:pPr rtl="1"/>
            <a:r>
              <a:rPr lang="ar-SA" b="1" dirty="0" smtClean="0"/>
              <a:t>= أولِم : </a:t>
            </a:r>
            <a:r>
              <a:rPr lang="ar-SA" dirty="0" smtClean="0"/>
              <a:t>اتَّخِذْ وليمة ؛ أي اصنع طعاما بمناسبة زواجك </a:t>
            </a:r>
            <a:r>
              <a:rPr lang="ar-SA" b="1" dirty="0" smtClean="0"/>
              <a:t>.</a:t>
            </a:r>
          </a:p>
          <a:p>
            <a:pPr algn="justLow" rtl="1"/>
            <a:r>
              <a:rPr lang="ar-SA" b="1" dirty="0" smtClean="0"/>
              <a:t>= ولو بشاة : </a:t>
            </a:r>
            <a:r>
              <a:rPr lang="ar-SA" dirty="0" smtClean="0"/>
              <a:t>أي : وعلى الأقل أن تكون وليمتك بواحدة من الغنم ؛ </a:t>
            </a:r>
          </a:p>
          <a:p>
            <a:pPr algn="justLow" rtl="1"/>
            <a:r>
              <a:rPr lang="ar-SA" dirty="0" smtClean="0"/>
              <a:t>   فإن لو هنا : للتقليل ؛ والشاة : هي مفرد شاء أو </a:t>
            </a:r>
            <a:r>
              <a:rPr lang="ar-SA" dirty="0" err="1" smtClean="0"/>
              <a:t>شياه</a:t>
            </a:r>
            <a:r>
              <a:rPr lang="ar-SA" dirty="0" smtClean="0"/>
              <a:t> ؛ أي غنم .</a:t>
            </a:r>
          </a:p>
          <a:p>
            <a:pPr rtl="1"/>
            <a:endParaRPr lang="ar-SA" b="1" dirty="0" smtClean="0"/>
          </a:p>
          <a:p>
            <a:pPr rtl="1"/>
            <a:endParaRPr lang="ar-SA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# بعضُ ما يؤخذُ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كراهية تطيب الرجل بالزعفران </a:t>
            </a:r>
            <a:r>
              <a:rPr lang="ar-SA" dirty="0" err="1" smtClean="0"/>
              <a:t>أوبما</a:t>
            </a:r>
            <a:r>
              <a:rPr lang="ar-SA" dirty="0" smtClean="0"/>
              <a:t> يترك أثرا على الوجه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استحباب تخفيف المهر حتى ولو كان المتزوج غنيا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استحباب الدعاء للمتزوج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مشروعية وليمة العرس ؛ ففيها إعلان للنكاح وابتهاج بحصوله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أقلُّ الوليمة للموسر شاة 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754563"/>
          </a:xfrm>
        </p:spPr>
        <p:txBody>
          <a:bodyPr/>
          <a:lstStyle/>
          <a:p>
            <a:pPr marL="0" algn="ctr" rtl="1"/>
            <a:r>
              <a:rPr lang="ar-SA" b="1" u="sng" dirty="0" smtClean="0"/>
              <a:t>[2/2] : الحديث الثاني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2/ 980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122– 125)</a:t>
            </a:r>
          </a:p>
          <a:p>
            <a:pPr marL="0" rtl="1"/>
            <a:r>
              <a:rPr lang="ar-SA" dirty="0" smtClean="0"/>
              <a:t>عن ابن عمر – رضي الله عنه - قال : قال رسول الله – صلى الله عليه وسلم - : </a:t>
            </a:r>
            <a:r>
              <a:rPr lang="ar-SA" b="1" dirty="0" smtClean="0"/>
              <a:t>{ إذا دُعِيَ أحدُكم إلى الوليمة فليأتها } متفق عليه .</a:t>
            </a:r>
          </a:p>
          <a:p>
            <a:pPr marL="0" rtl="1"/>
            <a:r>
              <a:rPr lang="ar-SA" b="1" dirty="0" smtClean="0"/>
              <a:t># بعض ما يؤخذ من الحديث :</a:t>
            </a:r>
          </a:p>
          <a:p>
            <a:pPr marL="0" rtl="1">
              <a:buFont typeface="Arial" pitchFamily="34" charset="0"/>
              <a:buChar char="•"/>
            </a:pPr>
            <a:r>
              <a:rPr lang="ar-SA" dirty="0" smtClean="0"/>
              <a:t>مشروعية وليمة العرس .</a:t>
            </a:r>
          </a:p>
          <a:p>
            <a:pPr marL="0" rtl="1">
              <a:buFont typeface="Arial" pitchFamily="34" charset="0"/>
              <a:buChar char="•"/>
            </a:pPr>
            <a:r>
              <a:rPr lang="ar-SA" dirty="0" smtClean="0"/>
              <a:t>وجوب إجابة الدعوة إلى الوليمة .</a:t>
            </a:r>
          </a:p>
          <a:p>
            <a:pPr marL="0" rtl="1">
              <a:buFont typeface="Arial" pitchFamily="34" charset="0"/>
              <a:buChar char="•"/>
            </a:pPr>
            <a:r>
              <a:rPr lang="ar-SA" dirty="0" smtClean="0"/>
              <a:t>جواز ترك الإجابة إلى الوليمة لأعذار ذكرها الشارح نقلا عن ابن دقيق العيد ( انظر : مج3 ، ج6 ، </a:t>
            </a:r>
            <a:r>
              <a:rPr lang="ar-SA" dirty="0" err="1" smtClean="0"/>
              <a:t>ص</a:t>
            </a:r>
            <a:r>
              <a:rPr lang="ar-SA" dirty="0" smtClean="0"/>
              <a:t> 123 ، سطر 14 – 17).</a:t>
            </a:r>
          </a:p>
          <a:p>
            <a:pPr marL="0" rtl="1"/>
            <a:endParaRPr lang="ar-SA" b="1" dirty="0" smtClean="0"/>
          </a:p>
          <a:p>
            <a:pPr marL="0" rtl="1"/>
            <a:endParaRPr lang="ar-SA" b="1" dirty="0" smtClean="0"/>
          </a:p>
          <a:p>
            <a:pPr marL="0" algn="justLow" rtl="1"/>
            <a:endParaRPr lang="ar-SA" b="1" u="sng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algn="ctr" rtl="1"/>
            <a:r>
              <a:rPr lang="ar-SA" b="1" u="sng" dirty="0" smtClean="0"/>
              <a:t>[3/2] : الحديث الثالث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7 / 985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130)</a:t>
            </a:r>
          </a:p>
          <a:p>
            <a:pPr marL="0" algn="justLow" rtl="1"/>
            <a:r>
              <a:rPr lang="ar-SA" dirty="0" smtClean="0"/>
              <a:t>عن أنسٍ قال : </a:t>
            </a:r>
            <a:r>
              <a:rPr lang="ar-SA" b="1" dirty="0" smtClean="0"/>
              <a:t>أقام النبي </a:t>
            </a:r>
            <a:r>
              <a:rPr lang="ar-SA" dirty="0" smtClean="0"/>
              <a:t>– صلى الله عليه وسلم – </a:t>
            </a:r>
            <a:r>
              <a:rPr lang="ar-SA" b="1" dirty="0" smtClean="0"/>
              <a:t>بين خيبر والمدينة ثلاث ليالٍ يُبْنى عليه بِصَفِيَّةَ </a:t>
            </a:r>
            <a:r>
              <a:rPr lang="ar-SA" dirty="0" smtClean="0"/>
              <a:t>؛ فدعوت المسلمين إلى وليمته ، فما كان فيها من خُبزٍ ولا لحم ؛ وما كان فيها إلا أنْ أَمَر بالأَنْطاعِ فبُسِطت؛ فأُلْقِيَ عليها التمرُ ، </a:t>
            </a:r>
            <a:r>
              <a:rPr lang="ar-SA" dirty="0" err="1" smtClean="0"/>
              <a:t>والأَقِطُ</a:t>
            </a:r>
            <a:r>
              <a:rPr lang="ar-SA" dirty="0" smtClean="0"/>
              <a:t>  والسَّمنُ . متفق عليه ، واللفظ للبخاري . </a:t>
            </a:r>
          </a:p>
          <a:p>
            <a:pPr marL="0" algn="justLow" rtl="1"/>
            <a:r>
              <a:rPr lang="ar-SA" b="1" dirty="0" smtClean="0"/>
              <a:t># معاني أهمِ مفردات الحديث :</a:t>
            </a:r>
          </a:p>
          <a:p>
            <a:pPr marL="0" algn="justLow" rtl="1"/>
            <a:r>
              <a:rPr lang="ar-SA" b="1" dirty="0" smtClean="0"/>
              <a:t>= يُبْنى عليه بصفية : </a:t>
            </a:r>
            <a:r>
              <a:rPr lang="ar-SA" dirty="0" smtClean="0"/>
              <a:t>أي : يُبْنى عليه خباء جديد بسبب </a:t>
            </a:r>
            <a:r>
              <a:rPr lang="ar-SA" dirty="0" smtClean="0"/>
              <a:t>صفيـــــــــة؛ </a:t>
            </a:r>
            <a:r>
              <a:rPr lang="ar-SA" b="1" dirty="0" smtClean="0"/>
              <a:t> </a:t>
            </a:r>
            <a:endParaRPr lang="ar-SA" b="1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</a:t>
            </a:r>
            <a:r>
              <a:rPr lang="ar-SA" dirty="0" smtClean="0"/>
              <a:t>قال الرازي </a:t>
            </a:r>
            <a:r>
              <a:rPr lang="ar-SA" dirty="0" smtClean="0"/>
              <a:t>في مختار الصحاح : (</a:t>
            </a:r>
            <a:r>
              <a:rPr lang="ar-SA" dirty="0" err="1" smtClean="0"/>
              <a:t>بنى</a:t>
            </a:r>
            <a:r>
              <a:rPr lang="ar-SA" dirty="0" smtClean="0"/>
              <a:t>) على أهله يَبْني : زفَّها (بناء)؛ وكأنَّ الأصل فيه أنَّ الداخل بأهله كان يضربُ عليها قبَّة ليلة دخوله </a:t>
            </a:r>
            <a:r>
              <a:rPr lang="ar-SA" dirty="0" err="1" smtClean="0"/>
              <a:t>بها</a:t>
            </a:r>
            <a:r>
              <a:rPr lang="ar-SA" dirty="0" smtClean="0"/>
              <a:t> ؛ فقيل لكل داخل بأهله (بانٍ) .</a:t>
            </a:r>
          </a:p>
          <a:p>
            <a:pPr algn="justLow" rtl="1"/>
            <a:r>
              <a:rPr lang="ar-SA" b="1" dirty="0" smtClean="0"/>
              <a:t>= الأَنْطاعِ : </a:t>
            </a:r>
            <a:r>
              <a:rPr lang="ar-SA" dirty="0" smtClean="0"/>
              <a:t>جمع نِطْع ( بفتح النون وكسرها) ؛ وهو بساط من جلد .</a:t>
            </a:r>
          </a:p>
          <a:p>
            <a:pPr algn="justLow" rtl="1"/>
            <a:r>
              <a:rPr lang="ar-SA" b="1" dirty="0" smtClean="0"/>
              <a:t>= </a:t>
            </a:r>
            <a:r>
              <a:rPr lang="ar-SA" b="1" dirty="0" err="1" smtClean="0"/>
              <a:t>الأَقِـطُ</a:t>
            </a:r>
            <a:r>
              <a:rPr lang="ar-SA" b="1" dirty="0" smtClean="0"/>
              <a:t>   : </a:t>
            </a:r>
            <a:r>
              <a:rPr lang="ar-SA" dirty="0" smtClean="0"/>
              <a:t>شيء يُتَّخذُ من </a:t>
            </a:r>
            <a:r>
              <a:rPr lang="ar-SA" dirty="0" err="1" smtClean="0"/>
              <a:t>المخيض</a:t>
            </a:r>
            <a:r>
              <a:rPr lang="ar-SA" dirty="0" smtClean="0"/>
              <a:t> </a:t>
            </a:r>
            <a:r>
              <a:rPr lang="ar-SA" dirty="0" err="1" smtClean="0"/>
              <a:t>الغَنميِّ</a:t>
            </a:r>
            <a:r>
              <a:rPr lang="ar-SA" dirty="0" smtClean="0"/>
              <a:t> .</a:t>
            </a:r>
          </a:p>
          <a:p>
            <a:pPr algn="justLow" rtl="1"/>
            <a:r>
              <a:rPr lang="ar-SA" b="1" dirty="0" smtClean="0"/>
              <a:t># بعض ما يؤخذ من الحديث :</a:t>
            </a:r>
          </a:p>
          <a:p>
            <a:pPr marL="0" rtl="1">
              <a:buFont typeface="Arial" pitchFamily="34" charset="0"/>
              <a:buChar char="•"/>
            </a:pPr>
            <a:r>
              <a:rPr lang="ar-SA" dirty="0" smtClean="0"/>
              <a:t>مشروعية وليمة العرس  حتى للمسافر.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err="1" smtClean="0"/>
              <a:t>إجزاءُ</a:t>
            </a:r>
            <a:r>
              <a:rPr lang="ar-SA" dirty="0" smtClean="0"/>
              <a:t> الوليمةِ بما تيسَّر من طعام ؛ نظرا للحاجة أو للسفر .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 smtClean="0"/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[4/2] : الحديث الرابع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10 / 988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132 – 133)</a:t>
            </a:r>
          </a:p>
          <a:p>
            <a:pPr marL="0" algn="justLow" rtl="1"/>
            <a:r>
              <a:rPr lang="ar-SA" dirty="0" smtClean="0"/>
              <a:t> عن عُمَرَ بنِ أبي </a:t>
            </a:r>
            <a:r>
              <a:rPr lang="ar-SA" dirty="0" err="1" smtClean="0"/>
              <a:t>سَلَمَةَ</a:t>
            </a:r>
            <a:r>
              <a:rPr lang="ar-SA" dirty="0" smtClean="0"/>
              <a:t> قال : قال لي رسول الله – </a:t>
            </a:r>
            <a:r>
              <a:rPr lang="ar-SA" sz="2400" dirty="0" smtClean="0"/>
              <a:t>صلى الله عليه وسلم - </a:t>
            </a:r>
            <a:r>
              <a:rPr lang="ar-SA" dirty="0" smtClean="0"/>
              <a:t>: </a:t>
            </a:r>
            <a:r>
              <a:rPr lang="ar-SA" b="1" dirty="0" smtClean="0"/>
              <a:t>{ يا غلام ؛ سمِّ الله ، وكل بيمينك ، وكل مما يليك }</a:t>
            </a:r>
            <a:r>
              <a:rPr lang="ar-SA" dirty="0" smtClean="0"/>
              <a:t> متفق عليه .</a:t>
            </a:r>
          </a:p>
          <a:p>
            <a:pPr marL="0" algn="justLow" rtl="1"/>
            <a:r>
              <a:rPr lang="ar-SA" b="1" dirty="0" smtClean="0"/>
              <a:t># معاني أهمِ مفردات الحديث :</a:t>
            </a:r>
          </a:p>
          <a:p>
            <a:pPr marL="360000" algn="justLow" rtl="1"/>
            <a:r>
              <a:rPr lang="ar-SA" b="1" dirty="0" smtClean="0"/>
              <a:t>= غلام : الغلام :</a:t>
            </a:r>
            <a:r>
              <a:rPr lang="ar-SA" dirty="0" err="1" smtClean="0"/>
              <a:t>هوالطفل</a:t>
            </a:r>
            <a:r>
              <a:rPr lang="ar-SA" dirty="0" smtClean="0"/>
              <a:t> من سن الولادة وحتى سن البلوغ ؛ وقد          أطلق على الأجير والعبد من باب الاستعارة .</a:t>
            </a:r>
            <a:r>
              <a:rPr lang="ar-SA" b="1" dirty="0" smtClean="0"/>
              <a:t>  </a:t>
            </a:r>
          </a:p>
          <a:p>
            <a:pPr marL="0" algn="justLow" rtl="1"/>
            <a:r>
              <a:rPr lang="ar-SA" b="1" dirty="0" smtClean="0"/>
              <a:t>= سمِّ الله : </a:t>
            </a:r>
            <a:r>
              <a:rPr lang="ar-SA" dirty="0" smtClean="0"/>
              <a:t>أي : قل بسم الله .</a:t>
            </a:r>
            <a:r>
              <a:rPr lang="ar-SA" b="1" dirty="0" smtClean="0"/>
              <a:t> </a:t>
            </a:r>
          </a:p>
          <a:p>
            <a:pPr marL="0" algn="justLow" rtl="1"/>
            <a:r>
              <a:rPr lang="ar-SA" b="1" dirty="0" smtClean="0"/>
              <a:t>= كل مما يليك :</a:t>
            </a:r>
            <a:r>
              <a:rPr lang="ar-SA" dirty="0" smtClean="0"/>
              <a:t> أي : كل مما يُقارِبُكَ ؛ فالوَلْيُ هو القرب .</a:t>
            </a:r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2926" y="1600200"/>
            <a:ext cx="8953500" cy="4525963"/>
          </a:xfrm>
        </p:spPr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وجوب التسمية عند الأكل ؛ للأمر </a:t>
            </a:r>
            <a:r>
              <a:rPr lang="ar-SA" dirty="0" err="1" smtClean="0"/>
              <a:t>بها</a:t>
            </a:r>
            <a:r>
              <a:rPr lang="ar-SA" dirty="0" smtClean="0"/>
              <a:t>.( وقيل إنها مستحبة) !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استحباب الجهر بالتسمية ؛ لإسماع الآخرين وتنبيهِهم عليها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وجوب الأكل باليمين ؛ للأمر </a:t>
            </a:r>
            <a:r>
              <a:rPr lang="ar-SA" dirty="0" err="1" smtClean="0"/>
              <a:t>به</a:t>
            </a:r>
            <a:r>
              <a:rPr lang="ar-SA" dirty="0" smtClean="0"/>
              <a:t> .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وجوب الأكل مما يلي الآكل ؛ للأمر </a:t>
            </a:r>
            <a:r>
              <a:rPr lang="ar-SA" dirty="0" err="1" smtClean="0"/>
              <a:t>به</a:t>
            </a:r>
            <a:r>
              <a:rPr lang="ar-SA" dirty="0" smtClean="0"/>
              <a:t> . </a:t>
            </a:r>
          </a:p>
          <a:p>
            <a:pPr rtl="1"/>
            <a:endParaRPr lang="ar-SA" dirty="0" smtClean="0"/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3777</TotalTime>
  <Words>1170</Words>
  <Application>Microsoft Office PowerPoint</Application>
  <PresentationFormat>A4 Paper (210x297 mm)‎</PresentationFormat>
  <Paragraphs>128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الرابعة</vt:lpstr>
      <vt:lpstr>عناصر المحاضرة</vt:lpstr>
      <vt:lpstr>[1] مدخل إلى باب الوليمة</vt:lpstr>
      <vt:lpstr>[1] مدخل إلى باب الوليمة</vt:lpstr>
      <vt:lpstr>تابع [1]</vt:lpstr>
      <vt:lpstr>تابع [1]</vt:lpstr>
      <vt:lpstr>تابع [1]</vt:lpstr>
      <vt:lpstr>[2] دراسة لأربعة أحاديث من باب الوليمة</vt:lpstr>
      <vt:lpstr>[2] دراسة لأربعة أحاديث من باب الوليمة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328</cp:revision>
  <dcterms:created xsi:type="dcterms:W3CDTF">2009-10-14T19:14:34Z</dcterms:created>
  <dcterms:modified xsi:type="dcterms:W3CDTF">2012-02-17T22:05:59Z</dcterms:modified>
</cp:coreProperties>
</file>