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300" r:id="rId4"/>
    <p:sldId id="310" r:id="rId5"/>
    <p:sldId id="267" r:id="rId6"/>
    <p:sldId id="301" r:id="rId7"/>
    <p:sldId id="313" r:id="rId8"/>
    <p:sldId id="315" r:id="rId9"/>
    <p:sldId id="317" r:id="rId10"/>
    <p:sldId id="311" r:id="rId11"/>
    <p:sldId id="298" r:id="rId12"/>
    <p:sldId id="297" r:id="rId13"/>
    <p:sldId id="316" r:id="rId14"/>
    <p:sldId id="299" r:id="rId15"/>
    <p:sldId id="303" r:id="rId16"/>
    <p:sldId id="305" r:id="rId17"/>
    <p:sldId id="306" r:id="rId18"/>
    <p:sldId id="318" r:id="rId19"/>
    <p:sldId id="266" r:id="rId2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3300"/>
    <a:srgbClr val="3B84AF"/>
    <a:srgbClr val="009900"/>
    <a:srgbClr val="FF0066"/>
    <a:srgbClr val="709256"/>
    <a:srgbClr val="AD996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59" d="100"/>
          <a:sy n="59" d="100"/>
        </p:scale>
        <p:origin x="-1542" y="-30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2/25/2012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dirty="0" smtClean="0"/>
              <a:t>اختلف الفقهاء إذا وهبت 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1" y="2133601"/>
            <a:ext cx="2667001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1"/>
            <a:ext cx="2667001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1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1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0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0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9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781801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050088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1" y="5791201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914400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82689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عنوان 2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1B72C-ACC8-4B85-BE2B-D4397CF4367B}" type="slidenum">
              <a:rPr lang="ar-SA" smtClean="0"/>
              <a:pPr/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1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4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685799" y="2895601"/>
            <a:ext cx="5099051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الحديث (2)</a:t>
            </a:r>
            <a:endParaRPr lang="ar-SA" sz="36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محمد سعيد صبري صباح</a:t>
            </a:r>
            <a:endParaRPr lang="en-US" sz="3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4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1999" y="2286001"/>
            <a:ext cx="8420100" cy="1470025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pc="-15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e_AlMateen" pitchFamily="2" charset="-78"/>
              </a:rPr>
              <a:t>المحاضرة الخامسة</a:t>
            </a:r>
            <a:endParaRPr lang="en-US" spc="-150" dirty="0" smtClean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عناصر المحاضرة</a:t>
            </a:r>
            <a:endParaRPr lang="ar-SA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b="1" dirty="0" smtClean="0"/>
              <a:t> </a:t>
            </a:r>
          </a:p>
          <a:p>
            <a:pPr algn="ctr" rtl="1"/>
            <a:endParaRPr lang="ar-SA" b="1" dirty="0" smtClean="0"/>
          </a:p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ا – مدخل إلى باب القَسْمِ بين الزوجات .</a:t>
            </a:r>
          </a:p>
          <a:p>
            <a:pPr algn="ctr" rtl="1"/>
            <a:endParaRPr lang="ar-SA" dirty="0" smtClean="0"/>
          </a:p>
          <a:p>
            <a:pPr algn="ctr" rtl="1"/>
            <a:r>
              <a:rPr lang="ar-SA" b="1" dirty="0" smtClean="0">
                <a:solidFill>
                  <a:srgbClr val="FF3300"/>
                </a:solidFill>
              </a:rPr>
              <a:t>2 – دراسة لأربعة أحاديث من </a:t>
            </a:r>
            <a:r>
              <a:rPr lang="ar-SA" b="1" smtClean="0">
                <a:solidFill>
                  <a:srgbClr val="FF3300"/>
                </a:solidFill>
              </a:rPr>
              <a:t>باب القَسْمِ </a:t>
            </a:r>
            <a:r>
              <a:rPr lang="ar-SA" b="1" dirty="0" smtClean="0">
                <a:solidFill>
                  <a:srgbClr val="FF3300"/>
                </a:solidFill>
              </a:rPr>
              <a:t>بين الزوجات .</a:t>
            </a:r>
          </a:p>
          <a:p>
            <a:pPr rtl="1"/>
            <a:endParaRPr lang="ar-SA" b="1" dirty="0" smtClean="0"/>
          </a:p>
          <a:p>
            <a:pPr rtl="1"/>
            <a:endParaRPr lang="ar-SA" b="1" dirty="0" smtClean="0"/>
          </a:p>
          <a:p>
            <a:endParaRPr lang="ar-SA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4799" y="228600"/>
            <a:ext cx="8915400" cy="1143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/>
            <a:r>
              <a:rPr lang="ar-SA" b="1" dirty="0" smtClean="0">
                <a:solidFill>
                  <a:srgbClr val="009900"/>
                </a:solidFill>
              </a:rPr>
              <a:t>[1] مدخل إلى باب القسم بين الزوجات  </a:t>
            </a:r>
            <a:endParaRPr lang="ar-SA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009900"/>
                </a:solidFill>
              </a:rPr>
              <a:t>[1/1] : المرادُ بالقسم بين الزوجات .</a:t>
            </a:r>
          </a:p>
          <a:p>
            <a:pPr rtl="1"/>
            <a:endParaRPr lang="ar-SA" b="1" dirty="0" smtClean="0"/>
          </a:p>
          <a:p>
            <a:pPr rtl="1"/>
            <a:r>
              <a:rPr lang="ar-SA" b="1" dirty="0" smtClean="0">
                <a:solidFill>
                  <a:srgbClr val="009900"/>
                </a:solidFill>
              </a:rPr>
              <a:t>[2/1] : مجالات القسم بين الزوجات .</a:t>
            </a:r>
          </a:p>
          <a:p>
            <a:pPr rtl="1"/>
            <a:endParaRPr lang="ar-SA" b="1" dirty="0" smtClean="0"/>
          </a:p>
          <a:p>
            <a:pPr rtl="1"/>
            <a:r>
              <a:rPr lang="ar-SA" b="1" dirty="0" smtClean="0">
                <a:solidFill>
                  <a:srgbClr val="009900"/>
                </a:solidFill>
              </a:rPr>
              <a:t>[3/1] : مقدار القسم بين الزوجات .</a:t>
            </a:r>
          </a:p>
          <a:p>
            <a:pPr rtl="1"/>
            <a:endParaRPr lang="ar-SA" b="1" dirty="0" smtClean="0"/>
          </a:p>
          <a:p>
            <a:pPr rtl="1"/>
            <a:r>
              <a:rPr lang="ar-SA" b="1" dirty="0" smtClean="0">
                <a:solidFill>
                  <a:srgbClr val="009900"/>
                </a:solidFill>
              </a:rPr>
              <a:t>[4/1] : حكم القسم بين الزوجات .</a:t>
            </a:r>
          </a:p>
          <a:p>
            <a:pPr rtl="1"/>
            <a:endParaRPr lang="ar-SA" b="1" u="sng" dirty="0" smtClean="0"/>
          </a:p>
          <a:p>
            <a:pPr rtl="1"/>
            <a:endParaRPr lang="ar-SA" b="1" dirty="0" smtClean="0"/>
          </a:p>
          <a:p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41158" y="381000"/>
            <a:ext cx="8915400" cy="1143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 eaLnBrk="1" hangingPunct="1">
              <a:defRPr/>
            </a:pPr>
            <a:r>
              <a:rPr lang="ar-SA" b="1" dirty="0" smtClean="0">
                <a:solidFill>
                  <a:srgbClr val="009900"/>
                </a:solidFill>
              </a:rPr>
              <a:t>[1] مدخل إلى باب القسم بين الزوجات </a:t>
            </a:r>
            <a:endParaRPr lang="en-US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b="1" dirty="0" smtClean="0">
                <a:solidFill>
                  <a:srgbClr val="009900"/>
                </a:solidFill>
              </a:rPr>
              <a:t>[1/1] : المرادُ بالقسم بين الزوجات.</a:t>
            </a:r>
          </a:p>
          <a:p>
            <a:pPr algn="justLow" rtl="1"/>
            <a:r>
              <a:rPr lang="ar-SA" b="1" dirty="0" smtClean="0">
                <a:solidFill>
                  <a:srgbClr val="3B84AF"/>
                </a:solidFill>
              </a:rPr>
              <a:t>=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3B84AF"/>
                </a:solidFill>
              </a:rPr>
              <a:t>القسم </a:t>
            </a:r>
            <a:r>
              <a:rPr lang="ar-SA" b="1" dirty="0" smtClean="0">
                <a:solidFill>
                  <a:srgbClr val="3B84AF"/>
                </a:solidFill>
              </a:rPr>
              <a:t>لغة</a:t>
            </a:r>
            <a:r>
              <a:rPr lang="ar-SA" dirty="0" smtClean="0">
                <a:solidFill>
                  <a:srgbClr val="3B84AF"/>
                </a:solidFill>
              </a:rPr>
              <a:t> </a:t>
            </a:r>
            <a:r>
              <a:rPr lang="ar-SA" dirty="0" smtClean="0"/>
              <a:t>: قال الرازي في مختار الصحاح :“ (القَسْم) بالفتح: مصدر قَسَمَ الشيء فانقسم ؛ وبابه ضربَ ، والموضع (مَقْسِم) مثل مجلِس ؛ </a:t>
            </a:r>
            <a:r>
              <a:rPr lang="ar-SA" dirty="0" err="1" smtClean="0"/>
              <a:t>و</a:t>
            </a:r>
            <a:r>
              <a:rPr lang="ar-SA" dirty="0" smtClean="0"/>
              <a:t>(القِسم) بالكسر : الحظ والنصيب من الخير ”.</a:t>
            </a:r>
          </a:p>
          <a:p>
            <a:pPr algn="justLow" rtl="1"/>
            <a:r>
              <a:rPr lang="ar-SA" b="1" dirty="0" smtClean="0">
                <a:solidFill>
                  <a:srgbClr val="3B84AF"/>
                </a:solidFill>
              </a:rPr>
              <a:t>=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3B84AF"/>
                </a:solidFill>
              </a:rPr>
              <a:t>القسم بين الزوجات </a:t>
            </a:r>
            <a:r>
              <a:rPr lang="ar-SA" b="1" dirty="0" smtClean="0">
                <a:solidFill>
                  <a:srgbClr val="3B84AF"/>
                </a:solidFill>
              </a:rPr>
              <a:t>شرعا </a:t>
            </a:r>
            <a:r>
              <a:rPr lang="ar-SA" dirty="0" smtClean="0"/>
              <a:t>: هو إعطاءُ الزوجِ كلّ واحدة من زوجاته نصيبها وأداؤه حقها عليه . </a:t>
            </a:r>
          </a:p>
          <a:p>
            <a:pPr algn="justLow" rtl="1"/>
            <a:r>
              <a:rPr lang="ar-SA" b="1" dirty="0" smtClean="0">
                <a:solidFill>
                  <a:srgbClr val="009900"/>
                </a:solidFill>
              </a:rPr>
              <a:t>[2/1] : مجالات القسم بين الزوجات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3B84AF"/>
                </a:solidFill>
              </a:rPr>
              <a:t>الإنفاق عليهن  </a:t>
            </a:r>
            <a:r>
              <a:rPr lang="ar-SA" dirty="0" smtClean="0"/>
              <a:t>؛ ويتضمن الطعام والشراب والكسوة ونحوها . 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[1]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3B84AF"/>
                </a:solidFill>
              </a:rPr>
              <a:t>حسن عشرتهن </a:t>
            </a:r>
            <a:r>
              <a:rPr lang="ar-SA" dirty="0" smtClean="0"/>
              <a:t>؛ وتتضمن الملاطفة والمباسطة في الكلام – ويجوز له مودة إحداهن أكثر من غيرها ! إذا كانت أكثرهن طاعة له ، وتعاونا معه ،وحفظا له في غيبته وماله -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3B84AF"/>
                </a:solidFill>
              </a:rPr>
              <a:t>الطواف عليهن </a:t>
            </a:r>
            <a:r>
              <a:rPr lang="ar-SA" dirty="0" smtClean="0"/>
              <a:t>َّ؛ أي بزيارة كل واحدة منهن وإن كان ذلك من غير جماع 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3B84AF"/>
                </a:solidFill>
              </a:rPr>
              <a:t>المبيت عندهنَّ</a:t>
            </a:r>
            <a:r>
              <a:rPr lang="ar-SA" dirty="0" smtClean="0"/>
              <a:t> ؛ وهو عماد القسم ؛ حيث يأوي الرجل إلى منزله ؛ فيسكن إلى زوجته – كما قال تعالى :{ ومن آياته أن خلق لكم من أنفسكم أزواجا لتسكنوا إليها} ، وينام بجوارها على فراشه  . </a:t>
            </a:r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[1]</a:t>
            </a:r>
            <a:endParaRPr lang="ar-SA" dirty="0">
              <a:solidFill>
                <a:srgbClr val="009900"/>
              </a:solidFill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9900"/>
                </a:solidFill>
              </a:rPr>
              <a:t>[3/1] : مقدار القسم بين الزوجات .</a:t>
            </a:r>
          </a:p>
          <a:p>
            <a:pPr marL="0" algn="justLow" rtl="1"/>
            <a:r>
              <a:rPr lang="ar-SA" dirty="0" smtClean="0"/>
              <a:t>قسم الرجل بين زوجاته مرتبط ارتباطا تاما ومباشرا بقدرته واستطاعته ( ماديا ومعنويا ) ؛ فلا يجب عليه ما لا يطيقه ؛ والنصوص الشرعية في هذا المجال كثيرة ؛ منها :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3B84AF"/>
                </a:solidFill>
              </a:rPr>
              <a:t>قول الله  </a:t>
            </a:r>
            <a:r>
              <a:rPr lang="ar-SA" dirty="0" smtClean="0"/>
              <a:t>تعالى : { لا يكلف الله نفسا إلا وسعها } . </a:t>
            </a:r>
          </a:p>
          <a:p>
            <a:pPr marL="0" algn="justLow"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3B84AF"/>
                </a:solidFill>
              </a:rPr>
              <a:t>وقول الرسول  </a:t>
            </a:r>
            <a:r>
              <a:rPr lang="ar-SA" dirty="0" smtClean="0"/>
              <a:t>– صلى الله عليه وسلم – { تطعمها إذا طعمت وتكسوها إذا اكتسيت} .</a:t>
            </a:r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[1]</a:t>
            </a:r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009900"/>
                </a:solidFill>
              </a:rPr>
              <a:t>[4/1] : حكم القسم بين الزوجات .</a:t>
            </a:r>
          </a:p>
          <a:p>
            <a:pPr marL="0" rtl="1"/>
            <a:r>
              <a:rPr lang="ar-SA" dirty="0" smtClean="0">
                <a:solidFill>
                  <a:srgbClr val="000000"/>
                </a:solidFill>
              </a:rPr>
              <a:t>يرى كثيرون من أهل العلم أن قسم الرجل بين زوجاته واجب عليه في أمور ، وغير واجب عليه في أمور أخرى !</a:t>
            </a:r>
          </a:p>
          <a:p>
            <a:pPr algn="justLow" rtl="1"/>
            <a:r>
              <a:rPr lang="ar-SA" dirty="0" smtClean="0"/>
              <a:t>= </a:t>
            </a:r>
            <a:r>
              <a:rPr lang="ar-SA" dirty="0" smtClean="0">
                <a:solidFill>
                  <a:srgbClr val="3B84AF"/>
                </a:solidFill>
              </a:rPr>
              <a:t>فهو واجب عليه </a:t>
            </a:r>
            <a:r>
              <a:rPr lang="ar-SA" dirty="0" smtClean="0"/>
              <a:t>فيما يتعلق بالأمور المادية ؛ كالنفقة وحسن العشرة والطواف والمبيت ونحو ذلك . </a:t>
            </a:r>
          </a:p>
          <a:p>
            <a:pPr marL="324000" algn="justLow" rtl="1"/>
            <a:r>
              <a:rPr lang="ar-SA" dirty="0" smtClean="0"/>
              <a:t>= </a:t>
            </a:r>
            <a:r>
              <a:rPr lang="ar-SA" dirty="0" smtClean="0">
                <a:solidFill>
                  <a:srgbClr val="3B84AF"/>
                </a:solidFill>
              </a:rPr>
              <a:t>وهو غير واجب عليه </a:t>
            </a:r>
            <a:r>
              <a:rPr lang="ar-SA" dirty="0" smtClean="0"/>
              <a:t>( وإنما مستحب له) فيما يتعلق بالميل القلبي ؛ وما يرتبط </a:t>
            </a:r>
            <a:r>
              <a:rPr lang="ar-SA" dirty="0" err="1" smtClean="0"/>
              <a:t>به</a:t>
            </a:r>
            <a:r>
              <a:rPr lang="ar-SA" dirty="0" smtClean="0"/>
              <a:t> من المحبة، وما ينشأ عنه من ميل إلى الجماع ورغبة فيه ؛ لأنها أمور خارجة عن إرادة المخلوق وسيطرته ؛ ....</a:t>
            </a:r>
          </a:p>
          <a:p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[1]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>
                <a:solidFill>
                  <a:srgbClr val="3B84AF"/>
                </a:solidFill>
              </a:rPr>
              <a:t> فالقلوب خاضعة لله تعالى وحده يقلبها كيف يشاء :</a:t>
            </a:r>
          </a:p>
          <a:p>
            <a:pPr rtl="1"/>
            <a:r>
              <a:rPr lang="ar-SA" dirty="0" smtClean="0"/>
              <a:t>قال تعالى : { واعلموا أنَّ الله يحول بين المرء وقلبه } .</a:t>
            </a:r>
          </a:p>
          <a:p>
            <a:pPr marL="0" algn="justLow" rtl="1"/>
            <a:r>
              <a:rPr lang="ar-SA" dirty="0" smtClean="0"/>
              <a:t>وقال عز وجل :{ لو أنفقت ما في الأرض جميعا ما الفت بين قلوبهم ولكن الله ألف بينهم } .</a:t>
            </a:r>
          </a:p>
          <a:p>
            <a:pPr marL="0" algn="justLow" rtl="1"/>
            <a:r>
              <a:rPr lang="ar-SA" dirty="0" smtClean="0"/>
              <a:t> وفي قوله سبحانه { ولن تستطيعوا أن تعدلوا بين النساء ولو حرصتم فلا تميلوا كل الميل } نهي عن كامل الميل ! مما يدل على جواز بعضه ! والله تعالى أعلم . </a:t>
            </a:r>
          </a:p>
          <a:p>
            <a:pPr rtl="1"/>
            <a:r>
              <a:rPr lang="ar-SA" dirty="0" smtClean="0"/>
              <a:t>- اللهم يا مقلب القلوب ثبت قلوبنا على طاعتك –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rtl="1"/>
            <a:r>
              <a:rPr lang="ar-SA" b="1" dirty="0" smtClean="0">
                <a:solidFill>
                  <a:srgbClr val="FF3300"/>
                </a:solidFill>
              </a:rPr>
              <a:t>[2] دراسة لأربعة أحاديث من </a:t>
            </a:r>
            <a:r>
              <a:rPr lang="ar-SA" sz="3200" b="1" dirty="0" smtClean="0">
                <a:solidFill>
                  <a:srgbClr val="FF3300"/>
                </a:solidFill>
              </a:rPr>
              <a:t>باب القسم بين الزوجات</a:t>
            </a:r>
            <a:r>
              <a:rPr lang="ar-SA" sz="2800" b="1" dirty="0" smtClean="0">
                <a:solidFill>
                  <a:srgbClr val="FF3300"/>
                </a:solidFill>
              </a:rPr>
              <a:t>.</a:t>
            </a:r>
            <a:endParaRPr lang="ar-SA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3300"/>
                </a:solidFill>
              </a:rPr>
              <a:t>[1/2] : الحديث الأول  ( ح2 / 995 ، </a:t>
            </a:r>
            <a:r>
              <a:rPr lang="ar-SA" b="1" dirty="0" err="1" smtClean="0">
                <a:solidFill>
                  <a:srgbClr val="FF3300"/>
                </a:solidFill>
              </a:rPr>
              <a:t>ص</a:t>
            </a:r>
            <a:r>
              <a:rPr lang="ar-SA" b="1" dirty="0" smtClean="0">
                <a:solidFill>
                  <a:srgbClr val="FF3300"/>
                </a:solidFill>
              </a:rPr>
              <a:t> : 141) .</a:t>
            </a:r>
          </a:p>
          <a:p>
            <a:pPr rtl="1"/>
            <a:endParaRPr lang="ar-SA" b="1" dirty="0" smtClean="0"/>
          </a:p>
          <a:p>
            <a:pPr rtl="1"/>
            <a:r>
              <a:rPr lang="ar-SA" b="1" dirty="0" smtClean="0">
                <a:solidFill>
                  <a:srgbClr val="FF3300"/>
                </a:solidFill>
              </a:rPr>
              <a:t>[2/2] : الحديث الثاني ( </a:t>
            </a:r>
            <a:r>
              <a:rPr lang="ar-SA" b="1" dirty="0" err="1" smtClean="0">
                <a:solidFill>
                  <a:srgbClr val="FF3300"/>
                </a:solidFill>
              </a:rPr>
              <a:t>ح</a:t>
            </a:r>
            <a:r>
              <a:rPr lang="ar-SA" b="1" dirty="0" smtClean="0">
                <a:solidFill>
                  <a:srgbClr val="FF3300"/>
                </a:solidFill>
              </a:rPr>
              <a:t> 5/ 998 ، </a:t>
            </a:r>
            <a:r>
              <a:rPr lang="ar-SA" b="1" dirty="0" err="1" smtClean="0">
                <a:solidFill>
                  <a:srgbClr val="FF3300"/>
                </a:solidFill>
              </a:rPr>
              <a:t>ص</a:t>
            </a:r>
            <a:r>
              <a:rPr lang="ar-SA" b="1" dirty="0" smtClean="0">
                <a:solidFill>
                  <a:srgbClr val="FF3300"/>
                </a:solidFill>
              </a:rPr>
              <a:t> : 143 – 144) .</a:t>
            </a:r>
          </a:p>
          <a:p>
            <a:pPr rtl="1"/>
            <a:endParaRPr lang="ar-SA" b="1" u="sng" dirty="0" smtClean="0"/>
          </a:p>
          <a:p>
            <a:pPr rtl="1"/>
            <a:r>
              <a:rPr lang="ar-SA" b="1" dirty="0" smtClean="0">
                <a:solidFill>
                  <a:srgbClr val="FF3300"/>
                </a:solidFill>
              </a:rPr>
              <a:t>[3/2] : الحديث الثالث ( </a:t>
            </a:r>
            <a:r>
              <a:rPr lang="ar-SA" b="1" dirty="0" err="1" smtClean="0">
                <a:solidFill>
                  <a:srgbClr val="FF3300"/>
                </a:solidFill>
              </a:rPr>
              <a:t>ح</a:t>
            </a:r>
            <a:r>
              <a:rPr lang="ar-SA" b="1" dirty="0" smtClean="0">
                <a:solidFill>
                  <a:srgbClr val="FF3300"/>
                </a:solidFill>
              </a:rPr>
              <a:t> 7 / 1000، </a:t>
            </a:r>
            <a:r>
              <a:rPr lang="ar-SA" b="1" dirty="0" err="1" smtClean="0">
                <a:solidFill>
                  <a:srgbClr val="FF3300"/>
                </a:solidFill>
              </a:rPr>
              <a:t>ص</a:t>
            </a:r>
            <a:r>
              <a:rPr lang="ar-SA" b="1" dirty="0" smtClean="0">
                <a:solidFill>
                  <a:srgbClr val="FF3300"/>
                </a:solidFill>
              </a:rPr>
              <a:t> : 145) .</a:t>
            </a:r>
          </a:p>
          <a:p>
            <a:pPr rtl="1"/>
            <a:endParaRPr lang="ar-SA" b="1" u="sng" dirty="0" smtClean="0"/>
          </a:p>
          <a:p>
            <a:pPr rtl="1"/>
            <a:r>
              <a:rPr lang="ar-SA" b="1" dirty="0" smtClean="0">
                <a:solidFill>
                  <a:srgbClr val="FF3300"/>
                </a:solidFill>
              </a:rPr>
              <a:t>[4/2] : الحديث الرابع ( </a:t>
            </a:r>
            <a:r>
              <a:rPr lang="ar-SA" b="1" dirty="0" err="1" smtClean="0">
                <a:solidFill>
                  <a:srgbClr val="FF3300"/>
                </a:solidFill>
              </a:rPr>
              <a:t>ح</a:t>
            </a:r>
            <a:r>
              <a:rPr lang="ar-SA" b="1" dirty="0" smtClean="0">
                <a:solidFill>
                  <a:srgbClr val="FF3300"/>
                </a:solidFill>
              </a:rPr>
              <a:t> 9 / 1002 ، </a:t>
            </a:r>
            <a:r>
              <a:rPr lang="ar-SA" b="1" dirty="0" err="1" smtClean="0">
                <a:solidFill>
                  <a:srgbClr val="FF3300"/>
                </a:solidFill>
              </a:rPr>
              <a:t>ص</a:t>
            </a:r>
            <a:r>
              <a:rPr lang="ar-SA" b="1" dirty="0" smtClean="0">
                <a:solidFill>
                  <a:srgbClr val="FF3300"/>
                </a:solidFill>
              </a:rPr>
              <a:t> : 146 – 147) .</a:t>
            </a:r>
          </a:p>
          <a:p>
            <a:pPr rtl="1"/>
            <a:endParaRPr lang="ar-SA" b="1" u="sng" dirty="0" smtClean="0"/>
          </a:p>
          <a:p>
            <a:pPr rtl="1"/>
            <a:endParaRPr lang="ar-SA" b="1" u="sng" dirty="0" smtClean="0"/>
          </a:p>
          <a:p>
            <a:pPr rtl="1"/>
            <a:endParaRPr lang="ar-SA" b="1" u="sng" dirty="0" smtClean="0"/>
          </a:p>
          <a:p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rtl="1"/>
            <a:r>
              <a:rPr lang="ar-SA" b="1" dirty="0" smtClean="0">
                <a:solidFill>
                  <a:srgbClr val="FF3300"/>
                </a:solidFill>
              </a:rPr>
              <a:t>[2] دراسة لأربعة أحاديث من </a:t>
            </a:r>
            <a:r>
              <a:rPr lang="ar-SA" sz="3200" b="1" dirty="0" smtClean="0">
                <a:solidFill>
                  <a:srgbClr val="FF3300"/>
                </a:solidFill>
              </a:rPr>
              <a:t>باب القسم بين الزوجات</a:t>
            </a:r>
            <a:r>
              <a:rPr lang="ar-SA" sz="2800" b="1" dirty="0" smtClean="0">
                <a:solidFill>
                  <a:srgbClr val="FF3300"/>
                </a:solidFill>
              </a:rPr>
              <a:t>.</a:t>
            </a:r>
            <a:endParaRPr lang="ar-SA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ctr" rtl="1"/>
            <a:r>
              <a:rPr lang="ar-SA" b="1" dirty="0" smtClean="0">
                <a:solidFill>
                  <a:srgbClr val="FF3300"/>
                </a:solidFill>
              </a:rPr>
              <a:t>[1/2] : الحديث الأول  ( ح2 / 995 ، </a:t>
            </a:r>
            <a:r>
              <a:rPr lang="ar-SA" b="1" dirty="0" err="1" smtClean="0">
                <a:solidFill>
                  <a:srgbClr val="FF3300"/>
                </a:solidFill>
              </a:rPr>
              <a:t>ص</a:t>
            </a:r>
            <a:r>
              <a:rPr lang="ar-SA" b="1" dirty="0" smtClean="0">
                <a:solidFill>
                  <a:srgbClr val="FF3300"/>
                </a:solidFill>
              </a:rPr>
              <a:t> : 141) .</a:t>
            </a:r>
          </a:p>
          <a:p>
            <a:pPr marL="0" algn="justLow" rtl="1"/>
            <a:r>
              <a:rPr lang="ar-SA" dirty="0" smtClean="0"/>
              <a:t>عن أبي هريرة – رضي الله عنه – أنَّ النبي – صلى الله عليه وسلم –قال : </a:t>
            </a:r>
            <a:r>
              <a:rPr lang="ar-SA" dirty="0" smtClean="0">
                <a:solidFill>
                  <a:srgbClr val="FF3300"/>
                </a:solidFill>
              </a:rPr>
              <a:t>{ </a:t>
            </a:r>
            <a:r>
              <a:rPr lang="ar-SA" b="1" dirty="0" smtClean="0">
                <a:solidFill>
                  <a:srgbClr val="FF3300"/>
                </a:solidFill>
              </a:rPr>
              <a:t>من كانت له امرأتان فمال إلى إحداهما جاءَ يومَ القيامة وشِقُّه مائل }</a:t>
            </a:r>
            <a:r>
              <a:rPr lang="ar-SA" b="1" dirty="0" smtClean="0"/>
              <a:t> ، </a:t>
            </a:r>
            <a:r>
              <a:rPr lang="ar-SA" dirty="0" smtClean="0"/>
              <a:t>رواه أحمد والأربعة ، وسنده صحيح </a:t>
            </a:r>
            <a:r>
              <a:rPr lang="ar-SA" b="1" dirty="0" smtClean="0"/>
              <a:t>. </a:t>
            </a:r>
            <a:endParaRPr lang="ar-SA" dirty="0" smtClean="0"/>
          </a:p>
          <a:p>
            <a:pPr marL="0" algn="justLow" rtl="1"/>
            <a:r>
              <a:rPr lang="ar-SA" b="1" dirty="0" smtClean="0">
                <a:solidFill>
                  <a:srgbClr val="FF3300"/>
                </a:solidFill>
              </a:rPr>
              <a:t># الصحابي الراوي للحديث </a:t>
            </a:r>
            <a:r>
              <a:rPr lang="ar-SA" dirty="0" smtClean="0">
                <a:solidFill>
                  <a:srgbClr val="FF3300"/>
                </a:solidFill>
              </a:rPr>
              <a:t>:</a:t>
            </a:r>
          </a:p>
          <a:p>
            <a:pPr marL="0" algn="justLow" rtl="1"/>
            <a:r>
              <a:rPr lang="ar-SA" dirty="0" smtClean="0"/>
              <a:t>   هو أبو هريرة – رضي الله عنه -. </a:t>
            </a:r>
          </a:p>
          <a:p>
            <a:pPr marL="0" algn="justLow" rtl="1"/>
            <a:r>
              <a:rPr lang="ar-SA" dirty="0" smtClean="0">
                <a:solidFill>
                  <a:srgbClr val="FF3300"/>
                </a:solidFill>
              </a:rPr>
              <a:t> </a:t>
            </a:r>
            <a:r>
              <a:rPr lang="ar-SA" b="1" dirty="0" smtClean="0">
                <a:solidFill>
                  <a:srgbClr val="FF3300"/>
                </a:solidFill>
              </a:rPr>
              <a:t>#  معاني أهم مفردات الحديث :</a:t>
            </a:r>
          </a:p>
          <a:p>
            <a:pPr marL="0" algn="justLow" rtl="1"/>
            <a:r>
              <a:rPr lang="ar-SA" dirty="0" smtClean="0">
                <a:solidFill>
                  <a:srgbClr val="FF3300"/>
                </a:solidFill>
              </a:rPr>
              <a:t>= شِقُّه </a:t>
            </a:r>
            <a:r>
              <a:rPr lang="ar-SA" dirty="0" smtClean="0"/>
              <a:t>: قال الرازي في مختار الصحاح :“ (الشِقُّ)  نصف الشيء“ .</a:t>
            </a:r>
          </a:p>
          <a:p>
            <a:pPr marL="0" algn="justLow" rtl="1"/>
            <a:endParaRPr lang="ar-SA" dirty="0" smtClean="0"/>
          </a:p>
          <a:p>
            <a:pPr algn="ctr" rtl="1"/>
            <a:endParaRPr lang="ar-SA" b="1" u="sng" dirty="0" smtClean="0"/>
          </a:p>
          <a:p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تابع [2]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>
                <a:solidFill>
                  <a:srgbClr val="FF3300"/>
                </a:solidFill>
              </a:rPr>
              <a:t>= مائل </a:t>
            </a:r>
            <a:r>
              <a:rPr lang="ar-SA" dirty="0" smtClean="0"/>
              <a:t>: أي غير مستقيم .</a:t>
            </a:r>
          </a:p>
          <a:p>
            <a:pPr rtl="1"/>
            <a:r>
              <a:rPr lang="ar-SA" b="1" dirty="0" smtClean="0">
                <a:solidFill>
                  <a:srgbClr val="FF3300"/>
                </a:solidFill>
              </a:rPr>
              <a:t># بعضُ ما يؤخذُ من الحديث :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000000"/>
                </a:solidFill>
              </a:rPr>
              <a:t>التحذير من الظلم في القسمة بين الزوجات.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000000"/>
                </a:solidFill>
              </a:rPr>
              <a:t>التنبيه على أهمية العدل في القسمة بين الزوجات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000000"/>
                </a:solidFill>
              </a:rPr>
              <a:t>استحباب عدم تعديد الزوجات لمن لا يتوقع من نفسه القدرة على العدل بينهنَّ ؛ فالله تعالى يقول: { فإن خفتم ألا تعدلوا فواحدة}. 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000000"/>
                </a:solidFill>
              </a:rPr>
              <a:t>من لم يعدل بين نسائه ناله بعض العذاب يوم القيامة .</a:t>
            </a:r>
          </a:p>
          <a:p>
            <a:pPr rtl="1"/>
            <a:endParaRPr lang="ar-SA" b="1" dirty="0" smtClean="0"/>
          </a:p>
          <a:p>
            <a:pPr rtl="1"/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تابع [2]</a:t>
            </a:r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FF3300"/>
                </a:solidFill>
              </a:rPr>
              <a:t>[2/2] : الحديث الثاني ( </a:t>
            </a:r>
            <a:r>
              <a:rPr lang="ar-SA" b="1" dirty="0" err="1" smtClean="0">
                <a:solidFill>
                  <a:srgbClr val="FF3300"/>
                </a:solidFill>
              </a:rPr>
              <a:t>ح</a:t>
            </a:r>
            <a:r>
              <a:rPr lang="ar-SA" b="1" dirty="0" smtClean="0">
                <a:solidFill>
                  <a:srgbClr val="FF3300"/>
                </a:solidFill>
              </a:rPr>
              <a:t> 5/ 998 ، </a:t>
            </a:r>
            <a:r>
              <a:rPr lang="ar-SA" b="1" dirty="0" err="1" smtClean="0">
                <a:solidFill>
                  <a:srgbClr val="FF3300"/>
                </a:solidFill>
              </a:rPr>
              <a:t>ص</a:t>
            </a:r>
            <a:r>
              <a:rPr lang="ar-SA" b="1" dirty="0" smtClean="0">
                <a:solidFill>
                  <a:srgbClr val="FF3300"/>
                </a:solidFill>
              </a:rPr>
              <a:t> : 143 – 144) .</a:t>
            </a:r>
          </a:p>
          <a:p>
            <a:pPr marL="0" algn="justLow" rtl="1"/>
            <a:r>
              <a:rPr lang="ar-SA" dirty="0" smtClean="0">
                <a:solidFill>
                  <a:srgbClr val="000000"/>
                </a:solidFill>
              </a:rPr>
              <a:t>عن عائشة أنَّ </a:t>
            </a:r>
            <a:r>
              <a:rPr lang="ar-SA" dirty="0" err="1" smtClean="0">
                <a:solidFill>
                  <a:srgbClr val="000000"/>
                </a:solidFill>
              </a:rPr>
              <a:t>سَودَةَ</a:t>
            </a:r>
            <a:r>
              <a:rPr lang="ar-SA" dirty="0" smtClean="0">
                <a:solidFill>
                  <a:srgbClr val="000000"/>
                </a:solidFill>
              </a:rPr>
              <a:t> بنتَ </a:t>
            </a:r>
            <a:r>
              <a:rPr lang="ar-SA" dirty="0" err="1" smtClean="0">
                <a:solidFill>
                  <a:srgbClr val="000000"/>
                </a:solidFill>
              </a:rPr>
              <a:t>زَمْعَة</a:t>
            </a:r>
            <a:r>
              <a:rPr lang="ar-SA" smtClean="0">
                <a:solidFill>
                  <a:srgbClr val="000000"/>
                </a:solidFill>
              </a:rPr>
              <a:t> وهبت </a:t>
            </a:r>
            <a:r>
              <a:rPr lang="ar-SA" dirty="0" smtClean="0">
                <a:solidFill>
                  <a:srgbClr val="000000"/>
                </a:solidFill>
              </a:rPr>
              <a:t>يومها لعائشة ، </a:t>
            </a:r>
            <a:r>
              <a:rPr lang="ar-SA" b="1" dirty="0" smtClean="0">
                <a:solidFill>
                  <a:srgbClr val="FF3300"/>
                </a:solidFill>
              </a:rPr>
              <a:t>وكان النبي  </a:t>
            </a:r>
            <a:r>
              <a:rPr lang="ar-SA" dirty="0" smtClean="0">
                <a:solidFill>
                  <a:srgbClr val="000000"/>
                </a:solidFill>
              </a:rPr>
              <a:t>– صلى الله عليه وسلم – </a:t>
            </a:r>
            <a:r>
              <a:rPr lang="ar-SA" b="1" dirty="0" smtClean="0">
                <a:solidFill>
                  <a:srgbClr val="FF3300"/>
                </a:solidFill>
              </a:rPr>
              <a:t>يقسم لعائشة يومَها ويوم </a:t>
            </a:r>
            <a:r>
              <a:rPr lang="ar-SA" b="1" dirty="0" err="1" smtClean="0">
                <a:solidFill>
                  <a:srgbClr val="FF3300"/>
                </a:solidFill>
              </a:rPr>
              <a:t>َسودة</a:t>
            </a:r>
            <a:r>
              <a:rPr lang="ar-SA" b="1" dirty="0" smtClean="0">
                <a:solidFill>
                  <a:srgbClr val="FF3300"/>
                </a:solidFill>
              </a:rPr>
              <a:t> </a:t>
            </a:r>
            <a:r>
              <a:rPr lang="ar-SA" dirty="0" smtClean="0">
                <a:solidFill>
                  <a:srgbClr val="000000"/>
                </a:solidFill>
              </a:rPr>
              <a:t>. متفق عليه.</a:t>
            </a:r>
          </a:p>
          <a:p>
            <a:pPr marL="0" algn="justLow" rtl="1"/>
            <a:r>
              <a:rPr lang="ar-SA" dirty="0" smtClean="0">
                <a:solidFill>
                  <a:srgbClr val="FF3300"/>
                </a:solidFill>
              </a:rPr>
              <a:t># ترجمة </a:t>
            </a:r>
            <a:r>
              <a:rPr lang="ar-SA" dirty="0" err="1" smtClean="0">
                <a:solidFill>
                  <a:srgbClr val="FF3300"/>
                </a:solidFill>
              </a:rPr>
              <a:t>سَودَةَ</a:t>
            </a:r>
            <a:r>
              <a:rPr lang="ar-SA" dirty="0" smtClean="0">
                <a:solidFill>
                  <a:srgbClr val="FF3300"/>
                </a:solidFill>
              </a:rPr>
              <a:t> :</a:t>
            </a:r>
          </a:p>
          <a:p>
            <a:pPr marL="0" algn="justLow" rtl="1"/>
            <a:r>
              <a:rPr lang="ar-SA" dirty="0" smtClean="0">
                <a:solidFill>
                  <a:srgbClr val="000000"/>
                </a:solidFill>
              </a:rPr>
              <a:t>هي أم المؤمنين ؛ </a:t>
            </a:r>
            <a:r>
              <a:rPr lang="ar-SA" dirty="0" err="1" smtClean="0">
                <a:solidFill>
                  <a:srgbClr val="000000"/>
                </a:solidFill>
              </a:rPr>
              <a:t>سَودَةُ</a:t>
            </a:r>
            <a:r>
              <a:rPr lang="ar-SA" dirty="0" smtClean="0">
                <a:solidFill>
                  <a:srgbClr val="000000"/>
                </a:solidFill>
              </a:rPr>
              <a:t> بنتُ </a:t>
            </a:r>
            <a:r>
              <a:rPr lang="ar-SA" dirty="0" err="1" smtClean="0">
                <a:solidFill>
                  <a:srgbClr val="000000"/>
                </a:solidFill>
              </a:rPr>
              <a:t>زَمْعَة</a:t>
            </a:r>
            <a:r>
              <a:rPr lang="ar-SA" dirty="0" smtClean="0">
                <a:solidFill>
                  <a:srgbClr val="000000"/>
                </a:solidFill>
              </a:rPr>
              <a:t> – رضي الله عنها -؛ ثاني زوجات النبي – صلى الله عليه وسلم – تزوجها بمكة  بعد وفاة خديجة – رضي الله عنها -. يقال أنها لمَّا أسنَّت خشيت أنْ تُطلق ؛ فقالت يا رسول الله : لا تطلقني ، واجعل يومي لعائشة فقبل ؛ فنزل ...  </a:t>
            </a:r>
          </a:p>
          <a:p>
            <a:pPr marL="0" algn="justLow" rtl="1"/>
            <a:r>
              <a:rPr lang="ar-SA" dirty="0" smtClean="0">
                <a:solidFill>
                  <a:srgbClr val="000000"/>
                </a:solidFill>
              </a:rPr>
              <a:t> </a:t>
            </a:r>
          </a:p>
          <a:p>
            <a:pPr rtl="1"/>
            <a:endParaRPr lang="ar-SA" b="1" dirty="0" smtClean="0">
              <a:solidFill>
                <a:srgbClr val="FF3300"/>
              </a:solidFill>
            </a:endParaRPr>
          </a:p>
          <a:p>
            <a:pPr rtl="1"/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[2]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عنصر نائب للمحتوى 12"/>
          <p:cNvSpPr>
            <a:spLocks noGrp="1"/>
          </p:cNvSpPr>
          <p:nvPr>
            <p:ph idx="1"/>
          </p:nvPr>
        </p:nvSpPr>
        <p:spPr>
          <a:xfrm>
            <a:off x="533400" y="1524000"/>
            <a:ext cx="8915400" cy="4754563"/>
          </a:xfrm>
        </p:spPr>
        <p:txBody>
          <a:bodyPr/>
          <a:lstStyle/>
          <a:p>
            <a:pPr marL="0" algn="justLow" rtl="1"/>
            <a:r>
              <a:rPr lang="ar-SA" dirty="0" smtClean="0"/>
              <a:t>قوله تعالى </a:t>
            </a:r>
            <a:r>
              <a:rPr lang="ar-SA" b="1" dirty="0" smtClean="0"/>
              <a:t>: </a:t>
            </a:r>
            <a:r>
              <a:rPr lang="ar-SA" dirty="0" smtClean="0"/>
              <a:t>{ وإن امرأة خافت من بعلها نشوزا أو إعراضا فلا جُناح عليهما أن يصلحا صلحا والصلح خير } . توفيت بالمدينة سنة (54هـ) .</a:t>
            </a:r>
            <a:endParaRPr lang="ar-SA" b="1" dirty="0" smtClean="0"/>
          </a:p>
          <a:p>
            <a:pPr marL="0" rtl="1"/>
            <a:r>
              <a:rPr lang="ar-SA" b="1" dirty="0" smtClean="0">
                <a:solidFill>
                  <a:srgbClr val="FF3300"/>
                </a:solidFill>
              </a:rPr>
              <a:t># بعض ما يؤخذ من الحديث :</a:t>
            </a:r>
          </a:p>
          <a:p>
            <a:pPr marL="324000" algn="justLow"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000000"/>
                </a:solidFill>
              </a:rPr>
              <a:t>جواز هبةِ المرأةِ نوبَتَها لِضُرَّتِها ؛ مع أخذ رضا الزوج بعين الاعتبار ؛ لأنَّ حقه فيها لا يسقط إلا برضاه .</a:t>
            </a:r>
          </a:p>
          <a:p>
            <a:pPr marL="324000" algn="justLow"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000000"/>
                </a:solidFill>
              </a:rPr>
              <a:t>حكمة أمِّ المؤمنين </a:t>
            </a:r>
            <a:r>
              <a:rPr lang="ar-SA" dirty="0" err="1" smtClean="0">
                <a:solidFill>
                  <a:srgbClr val="000000"/>
                </a:solidFill>
              </a:rPr>
              <a:t>سودة</a:t>
            </a:r>
            <a:r>
              <a:rPr lang="ar-SA" dirty="0" smtClean="0">
                <a:solidFill>
                  <a:srgbClr val="000000"/>
                </a:solidFill>
              </a:rPr>
              <a:t> – رضي الله عنها - ؛ وحفاظها على شرف كونها إحدى زوجات النبي – صلى الله عليه وسلم – .</a:t>
            </a:r>
          </a:p>
          <a:p>
            <a:pPr marL="0" rtl="1"/>
            <a:endParaRPr lang="ar-SA" b="1" dirty="0" smtClean="0"/>
          </a:p>
          <a:p>
            <a:pPr marL="0" rtl="1"/>
            <a:endParaRPr lang="ar-SA" b="1" dirty="0" smtClean="0"/>
          </a:p>
          <a:p>
            <a:pPr marL="0" algn="justLow" rtl="1"/>
            <a:endParaRPr lang="ar-SA" b="1" u="sng" dirty="0" smtClean="0"/>
          </a:p>
          <a:p>
            <a:pPr marL="0" algn="justLow" rtl="1"/>
            <a:endParaRPr lang="ar-SA" sz="2000" i="1" dirty="0" smtClean="0"/>
          </a:p>
          <a:p>
            <a:pPr marL="0" algn="justLow" rtl="1"/>
            <a:endParaRPr lang="ar-SA" sz="2000" i="1" dirty="0" smtClean="0"/>
          </a:p>
          <a:p>
            <a:pPr marL="0" algn="justLow" rtl="1"/>
            <a:endParaRPr lang="ar-SA" sz="2000" i="1" dirty="0" smtClean="0"/>
          </a:p>
          <a:p>
            <a:pPr marL="0" algn="justLow" rtl="1"/>
            <a:endParaRPr lang="ar-SA" sz="2000" i="1" dirty="0" smtClean="0"/>
          </a:p>
          <a:p>
            <a:pPr marL="0" algn="justLow" rtl="1"/>
            <a:endParaRPr lang="ar-SA" b="1" dirty="0" smtClean="0"/>
          </a:p>
          <a:p>
            <a:pPr marL="0" algn="justLow" rtl="1"/>
            <a:endParaRPr lang="ar-SA" b="1" dirty="0" smtClean="0"/>
          </a:p>
          <a:p>
            <a:pPr marL="0" algn="justLow" rtl="1"/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[2]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533400" y="1600201"/>
            <a:ext cx="8915400" cy="4525963"/>
          </a:xfrm>
        </p:spPr>
        <p:txBody>
          <a:bodyPr/>
          <a:lstStyle/>
          <a:p>
            <a:pPr marL="0" algn="ctr" rtl="1"/>
            <a:r>
              <a:rPr lang="ar-SA" b="1" dirty="0" smtClean="0">
                <a:solidFill>
                  <a:srgbClr val="FF3300"/>
                </a:solidFill>
              </a:rPr>
              <a:t>[3/2] : الحديث الثالث ( </a:t>
            </a:r>
            <a:r>
              <a:rPr lang="ar-SA" b="1" dirty="0" err="1" smtClean="0">
                <a:solidFill>
                  <a:srgbClr val="FF3300"/>
                </a:solidFill>
              </a:rPr>
              <a:t>ح</a:t>
            </a:r>
            <a:r>
              <a:rPr lang="ar-SA" b="1" dirty="0" smtClean="0">
                <a:solidFill>
                  <a:srgbClr val="FF3300"/>
                </a:solidFill>
              </a:rPr>
              <a:t> 7 / 1000، </a:t>
            </a:r>
            <a:r>
              <a:rPr lang="ar-SA" b="1" dirty="0" err="1" smtClean="0">
                <a:solidFill>
                  <a:srgbClr val="FF3300"/>
                </a:solidFill>
              </a:rPr>
              <a:t>ص</a:t>
            </a:r>
            <a:r>
              <a:rPr lang="ar-SA" b="1" dirty="0" smtClean="0">
                <a:solidFill>
                  <a:srgbClr val="FF3300"/>
                </a:solidFill>
              </a:rPr>
              <a:t> : 145) .</a:t>
            </a:r>
            <a:endParaRPr lang="ar-SA" dirty="0" smtClean="0"/>
          </a:p>
          <a:p>
            <a:pPr marL="0" algn="justLow" rtl="1"/>
            <a:r>
              <a:rPr lang="ar-SA" dirty="0" smtClean="0"/>
              <a:t>عن عائشة </a:t>
            </a:r>
            <a:r>
              <a:rPr lang="ar-SA" dirty="0" smtClean="0">
                <a:solidFill>
                  <a:srgbClr val="000000"/>
                </a:solidFill>
              </a:rPr>
              <a:t>– رضي الله عنها – قالت : </a:t>
            </a:r>
            <a:r>
              <a:rPr lang="ar-SA" b="1" dirty="0" smtClean="0">
                <a:solidFill>
                  <a:srgbClr val="FF3300"/>
                </a:solidFill>
              </a:rPr>
              <a:t>كان رسول الله</a:t>
            </a:r>
            <a:r>
              <a:rPr lang="ar-SA" dirty="0" smtClean="0">
                <a:solidFill>
                  <a:srgbClr val="FF3300"/>
                </a:solidFill>
              </a:rPr>
              <a:t> </a:t>
            </a:r>
            <a:r>
              <a:rPr lang="ar-SA" dirty="0" smtClean="0"/>
              <a:t>- صلى الله عليه وسلم – </a:t>
            </a:r>
            <a:r>
              <a:rPr lang="ar-SA" b="1" dirty="0" smtClean="0">
                <a:solidFill>
                  <a:srgbClr val="FF3300"/>
                </a:solidFill>
              </a:rPr>
              <a:t>إذا صلى العصرَ دارَ على نسائه ، ثم يَدْنوا مِنهُنَّ </a:t>
            </a:r>
            <a:r>
              <a:rPr lang="ar-SA" b="1" dirty="0" smtClean="0"/>
              <a:t>. </a:t>
            </a:r>
            <a:r>
              <a:rPr lang="ar-SA" dirty="0" smtClean="0"/>
              <a:t>أخرجه مسلم . </a:t>
            </a:r>
          </a:p>
          <a:p>
            <a:pPr marL="0" algn="justLow" rtl="1"/>
            <a:r>
              <a:rPr lang="ar-SA" b="1" dirty="0" smtClean="0">
                <a:solidFill>
                  <a:srgbClr val="FF3300"/>
                </a:solidFill>
              </a:rPr>
              <a:t># معاني أهمِ مفردات الحديث :</a:t>
            </a:r>
          </a:p>
          <a:p>
            <a:pPr marL="0" algn="justLow" rtl="1"/>
            <a:r>
              <a:rPr lang="ar-SA" dirty="0" smtClean="0">
                <a:solidFill>
                  <a:srgbClr val="FF3300"/>
                </a:solidFill>
              </a:rPr>
              <a:t>= دارَ على </a:t>
            </a:r>
            <a:r>
              <a:rPr lang="ar-SA" b="1" dirty="0" smtClean="0">
                <a:solidFill>
                  <a:srgbClr val="FF3300"/>
                </a:solidFill>
              </a:rPr>
              <a:t>نسائه</a:t>
            </a:r>
            <a:r>
              <a:rPr lang="ar-SA" dirty="0" smtClean="0"/>
              <a:t> : أي : طاف عليهن وزارهن في بيوتهن .</a:t>
            </a:r>
          </a:p>
          <a:p>
            <a:pPr marL="0" algn="justLow" rtl="1"/>
            <a:r>
              <a:rPr lang="ar-SA" dirty="0" smtClean="0">
                <a:solidFill>
                  <a:srgbClr val="FF3300"/>
                </a:solidFill>
              </a:rPr>
              <a:t>= يدنو منهنَّ</a:t>
            </a:r>
            <a:r>
              <a:rPr lang="ar-SA" dirty="0" smtClean="0"/>
              <a:t> : أي يقترب منهن ويداعبهنَّ بلمس وتقبيل من دون جماع .</a:t>
            </a:r>
          </a:p>
          <a:p>
            <a:pPr marL="0" algn="justLow" rtl="1"/>
            <a:endParaRPr lang="ar-SA" dirty="0" smtClean="0"/>
          </a:p>
          <a:p>
            <a:pPr marL="0" algn="justLow" rtl="1"/>
            <a:endParaRPr lang="ar-SA" dirty="0" smtClean="0"/>
          </a:p>
          <a:p>
            <a:pPr marL="0" algn="justLow" rtl="1"/>
            <a:endParaRPr lang="ar-SA" b="1" dirty="0" smtClean="0"/>
          </a:p>
          <a:p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[2]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endParaRPr lang="ar-SA" b="1" dirty="0" smtClean="0">
              <a:solidFill>
                <a:srgbClr val="FF3300"/>
              </a:solidFill>
            </a:endParaRPr>
          </a:p>
          <a:p>
            <a:pPr algn="justLow" rtl="1"/>
            <a:r>
              <a:rPr lang="ar-SA" b="1" dirty="0" smtClean="0">
                <a:solidFill>
                  <a:srgbClr val="FF3300"/>
                </a:solidFill>
              </a:rPr>
              <a:t># </a:t>
            </a:r>
            <a:r>
              <a:rPr lang="ar-SA" b="1" dirty="0" smtClean="0">
                <a:solidFill>
                  <a:srgbClr val="FF3300"/>
                </a:solidFill>
              </a:rPr>
              <a:t>بعض ما يؤخذ من الحديث :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000000"/>
                </a:solidFill>
              </a:rPr>
              <a:t>إثبات حسن عشرة النبي - صلى الله عليه وسلم – لنسائه ؛ حيث كان يطوف عليهِنَّ يوميا ! مجاملة لهنَّ وملاطفة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000000"/>
                </a:solidFill>
              </a:rPr>
              <a:t>يحسن بمن تعدَّدت زوجاته الطواف عليهن يوميا ،  بعد صلاة العصر ؛ اقتداء بالنبي - صلى الله عليه وسلم –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000000"/>
                </a:solidFill>
              </a:rPr>
              <a:t>جواز دخول الرجل على من لم يكن يومَها من نسائه . </a:t>
            </a:r>
          </a:p>
          <a:p>
            <a:pPr algn="justLow" rtl="1"/>
            <a:endParaRPr lang="ar-SA" dirty="0" smtClean="0">
              <a:solidFill>
                <a:srgbClr val="000000"/>
              </a:solidFill>
            </a:endParaRPr>
          </a:p>
          <a:p>
            <a:pPr algn="justLow" rtl="1">
              <a:buFont typeface="Arial" pitchFamily="34" charset="0"/>
              <a:buChar char="•"/>
            </a:pPr>
            <a:endParaRPr lang="ar-SA" b="1" dirty="0" smtClean="0">
              <a:solidFill>
                <a:srgbClr val="FF3300"/>
              </a:solidFill>
            </a:endParaRPr>
          </a:p>
          <a:p>
            <a:pPr algn="justLow" rtl="1">
              <a:buFont typeface="Arial" pitchFamily="34" charset="0"/>
              <a:buChar char="•"/>
            </a:pPr>
            <a:endParaRPr lang="ar-SA" dirty="0" smtClean="0"/>
          </a:p>
          <a:p>
            <a:pPr algn="justLow" rtl="1"/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[2]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FF3300"/>
                </a:solidFill>
              </a:rPr>
              <a:t>[4/2] : الحديث الرابع ( </a:t>
            </a:r>
            <a:r>
              <a:rPr lang="ar-SA" b="1" dirty="0" err="1" smtClean="0">
                <a:solidFill>
                  <a:srgbClr val="FF3300"/>
                </a:solidFill>
              </a:rPr>
              <a:t>ح</a:t>
            </a:r>
            <a:r>
              <a:rPr lang="ar-SA" b="1" dirty="0" smtClean="0">
                <a:solidFill>
                  <a:srgbClr val="FF3300"/>
                </a:solidFill>
              </a:rPr>
              <a:t> 9 / 1002 ، </a:t>
            </a:r>
            <a:r>
              <a:rPr lang="ar-SA" b="1" dirty="0" err="1" smtClean="0">
                <a:solidFill>
                  <a:srgbClr val="FF3300"/>
                </a:solidFill>
              </a:rPr>
              <a:t>ص</a:t>
            </a:r>
            <a:r>
              <a:rPr lang="ar-SA" b="1" dirty="0" smtClean="0">
                <a:solidFill>
                  <a:srgbClr val="FF3300"/>
                </a:solidFill>
              </a:rPr>
              <a:t> : 146 – 147) .</a:t>
            </a:r>
          </a:p>
          <a:p>
            <a:pPr marL="0" algn="justLow" rtl="1"/>
            <a:r>
              <a:rPr lang="ar-SA" dirty="0" smtClean="0"/>
              <a:t>عن عائشة </a:t>
            </a:r>
            <a:r>
              <a:rPr lang="ar-SA" dirty="0" smtClean="0">
                <a:solidFill>
                  <a:srgbClr val="000000"/>
                </a:solidFill>
              </a:rPr>
              <a:t>– رضي الله عنها – قالت : </a:t>
            </a:r>
            <a:r>
              <a:rPr lang="ar-SA" b="1" dirty="0" smtClean="0">
                <a:solidFill>
                  <a:srgbClr val="FF3300"/>
                </a:solidFill>
              </a:rPr>
              <a:t>كان رسول الله</a:t>
            </a:r>
            <a:r>
              <a:rPr lang="ar-SA" dirty="0" smtClean="0">
                <a:solidFill>
                  <a:srgbClr val="FF3300"/>
                </a:solidFill>
              </a:rPr>
              <a:t> </a:t>
            </a:r>
            <a:r>
              <a:rPr lang="ar-SA" dirty="0" smtClean="0"/>
              <a:t>- صلى الله عليه وسلم – </a:t>
            </a:r>
            <a:r>
              <a:rPr lang="ar-SA" b="1" dirty="0" smtClean="0">
                <a:solidFill>
                  <a:srgbClr val="FF3300"/>
                </a:solidFill>
              </a:rPr>
              <a:t>إذا أراد سفرا أَقْرَعَ بينَ نِسائه ؛ </a:t>
            </a:r>
            <a:r>
              <a:rPr lang="ar-SA" b="1" dirty="0" err="1" smtClean="0">
                <a:solidFill>
                  <a:srgbClr val="FF3300"/>
                </a:solidFill>
              </a:rPr>
              <a:t>فأيُّتُهُنَّ</a:t>
            </a:r>
            <a:r>
              <a:rPr lang="ar-SA" b="1" dirty="0" smtClean="0">
                <a:solidFill>
                  <a:srgbClr val="FF3300"/>
                </a:solidFill>
              </a:rPr>
              <a:t> خرج سهمُها خرَجَ </a:t>
            </a:r>
            <a:r>
              <a:rPr lang="ar-SA" b="1" dirty="0" err="1" smtClean="0">
                <a:solidFill>
                  <a:srgbClr val="FF3300"/>
                </a:solidFill>
              </a:rPr>
              <a:t>بها</a:t>
            </a:r>
            <a:r>
              <a:rPr lang="ar-SA" b="1" dirty="0" smtClean="0">
                <a:solidFill>
                  <a:srgbClr val="FF3300"/>
                </a:solidFill>
              </a:rPr>
              <a:t> معه . </a:t>
            </a:r>
            <a:r>
              <a:rPr lang="ar-SA" dirty="0" smtClean="0">
                <a:solidFill>
                  <a:srgbClr val="000000"/>
                </a:solidFill>
              </a:rPr>
              <a:t>متفق عليه </a:t>
            </a:r>
            <a:r>
              <a:rPr lang="ar-SA" b="1" dirty="0" smtClean="0">
                <a:solidFill>
                  <a:srgbClr val="FF3300"/>
                </a:solidFill>
              </a:rPr>
              <a:t>.</a:t>
            </a:r>
            <a:endParaRPr lang="ar-SA" dirty="0" smtClean="0"/>
          </a:p>
          <a:p>
            <a:pPr marL="0" algn="justLow" rtl="1"/>
            <a:r>
              <a:rPr lang="ar-SA" b="1" dirty="0" smtClean="0">
                <a:solidFill>
                  <a:srgbClr val="FF3300"/>
                </a:solidFill>
              </a:rPr>
              <a:t># معاني أهمِ مفردات الحديث :</a:t>
            </a:r>
          </a:p>
          <a:p>
            <a:pPr marL="0" algn="justLow" rtl="1"/>
            <a:r>
              <a:rPr lang="ar-SA" b="1" dirty="0" smtClean="0">
                <a:solidFill>
                  <a:srgbClr val="FF3300"/>
                </a:solidFill>
              </a:rPr>
              <a:t>أقرَعَ </a:t>
            </a:r>
            <a:r>
              <a:rPr lang="ar-SA" b="1" dirty="0" smtClean="0"/>
              <a:t>: </a:t>
            </a:r>
            <a:r>
              <a:rPr lang="ar-SA" dirty="0" smtClean="0"/>
              <a:t>أي :استعمل القُرْعَةَ ؛ وهي معروفة ولها </a:t>
            </a:r>
            <a:r>
              <a:rPr lang="ar-SA" dirty="0" err="1" smtClean="0"/>
              <a:t>كيفيات</a:t>
            </a:r>
            <a:r>
              <a:rPr lang="ar-SA" dirty="0" smtClean="0"/>
              <a:t> متعددة بحسب أعراف الناس وعاداتهم ، وغالبا ما تستعمل لفض النزاع وليس في حال التراضي والاتفاق .</a:t>
            </a:r>
          </a:p>
          <a:p>
            <a:pPr marL="0" algn="justLow" rtl="1"/>
            <a:endParaRPr lang="ar-SA" dirty="0" smtClean="0"/>
          </a:p>
          <a:p>
            <a:pPr marL="0" algn="justLow" rtl="1"/>
            <a:endParaRPr lang="ar-SA" b="1" dirty="0" smtClean="0"/>
          </a:p>
          <a:p>
            <a:pPr marL="0" algn="justLow" rtl="1"/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>
                <a:solidFill>
                  <a:srgbClr val="FF3300"/>
                </a:solidFill>
              </a:rPr>
              <a:t>سهمُها </a:t>
            </a:r>
            <a:r>
              <a:rPr lang="ar-SA" dirty="0" smtClean="0"/>
              <a:t>: أي : نصيبُها ؛ قال الرازي في مختار الصحاح :“....والسَّهم </a:t>
            </a:r>
          </a:p>
          <a:p>
            <a:pPr rtl="1"/>
            <a:r>
              <a:rPr lang="ar-SA" dirty="0" smtClean="0"/>
              <a:t>أيضا : النصيب ” .</a:t>
            </a:r>
          </a:p>
          <a:p>
            <a:pPr rtl="1"/>
            <a:r>
              <a:rPr lang="ar-SA" b="1" dirty="0" smtClean="0">
                <a:solidFill>
                  <a:srgbClr val="FF3300"/>
                </a:solidFill>
              </a:rPr>
              <a:t># بعض ما يؤخذ من الحديث :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000000"/>
                </a:solidFill>
              </a:rPr>
              <a:t>يُعَدُّ </a:t>
            </a:r>
            <a:r>
              <a:rPr lang="ar-SA" dirty="0" err="1" smtClean="0">
                <a:solidFill>
                  <a:srgbClr val="000000"/>
                </a:solidFill>
              </a:rPr>
              <a:t>إقراع</a:t>
            </a:r>
            <a:r>
              <a:rPr lang="ar-SA" dirty="0" smtClean="0">
                <a:solidFill>
                  <a:srgbClr val="000000"/>
                </a:solidFill>
              </a:rPr>
              <a:t> الرسول </a:t>
            </a:r>
            <a:r>
              <a:rPr lang="ar-SA" dirty="0" smtClean="0"/>
              <a:t>- صلى الله عليه وسلم – بين زوجاته عند السفر من مكارم أخلاقه ؛ وإلا فإنَّ القَسْم </a:t>
            </a:r>
            <a:r>
              <a:rPr lang="ar-SA" dirty="0" err="1" smtClean="0"/>
              <a:t>َ</a:t>
            </a:r>
            <a:r>
              <a:rPr lang="ar-SA" dirty="0" smtClean="0"/>
              <a:t> في السفر غيرُ واجب .</a:t>
            </a:r>
            <a:endParaRPr lang="ar-SA" dirty="0" smtClean="0">
              <a:solidFill>
                <a:srgbClr val="FF3300"/>
              </a:solidFill>
            </a:endParaRP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000000"/>
                </a:solidFill>
              </a:rPr>
              <a:t>استحباب استعمال الزوج القرعة بين زوجاته إذا أراد سفرا وأراد إخراجَ إحداهن معه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000000"/>
                </a:solidFill>
              </a:rPr>
              <a:t>التدليل على اعتبار القرعة بين الشركاء ونحوهم .</a:t>
            </a:r>
          </a:p>
          <a:p>
            <a:pPr algn="justLow" rtl="1">
              <a:buFont typeface="Arial" pitchFamily="34" charset="0"/>
              <a:buChar char="•"/>
            </a:pPr>
            <a:endParaRPr lang="ar-SA" b="1" dirty="0" smtClean="0">
              <a:solidFill>
                <a:srgbClr val="FF3300"/>
              </a:solidFill>
            </a:endParaRPr>
          </a:p>
          <a:p>
            <a:pPr rtl="1"/>
            <a:endParaRPr lang="ar-SA" dirty="0" smtClean="0"/>
          </a:p>
          <a:p>
            <a:pPr rtl="1"/>
            <a:endParaRPr lang="ar-SA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647700" y="304800"/>
            <a:ext cx="8801100" cy="1265238"/>
          </a:xfrm>
          <a:prstGeom prst="rect">
            <a:avLst/>
          </a:prstGeom>
          <a:ln w="9525" cap="flat" cmpd="sng" algn="ctr">
            <a:solidFill>
              <a:schemeClr val="accent3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Arial" pitchFamily="34" charset="0"/>
              </a:rPr>
              <a:t>تابع [2]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6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2" y="2209801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1"/>
            <a:ext cx="210978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4196</TotalTime>
  <Words>1319</Words>
  <Application>Microsoft Office PowerPoint</Application>
  <PresentationFormat>A4 Paper (210x297 mm)‎</PresentationFormat>
  <Paragraphs>131</Paragraphs>
  <Slides>19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Office Theme</vt:lpstr>
      <vt:lpstr>الشريحة 1</vt:lpstr>
      <vt:lpstr>المحاضرة الخامسة</vt:lpstr>
      <vt:lpstr>عناصر المحاضرة</vt:lpstr>
      <vt:lpstr>[1] مدخل إلى باب القسم بين الزوجات  </vt:lpstr>
      <vt:lpstr>[1] مدخل إلى باب القسم بين الزوجات </vt:lpstr>
      <vt:lpstr>تابع [1]</vt:lpstr>
      <vt:lpstr>تابع [1]</vt:lpstr>
      <vt:lpstr>تابع [1]</vt:lpstr>
      <vt:lpstr>تابع [1]</vt:lpstr>
      <vt:lpstr>[2] دراسة لأربعة أحاديث من باب القسم بين الزوجات.</vt:lpstr>
      <vt:lpstr>[2] دراسة لأربعة أحاديث من باب القسم بين الزوجات.</vt:lpstr>
      <vt:lpstr>تابع [2]</vt:lpstr>
      <vt:lpstr>تابع [2]</vt:lpstr>
      <vt:lpstr>تابع [2]</vt:lpstr>
      <vt:lpstr>تابع [2]</vt:lpstr>
      <vt:lpstr>تابع [2]</vt:lpstr>
      <vt:lpstr>تابع [2]</vt:lpstr>
      <vt:lpstr>تابع [2]</vt:lpstr>
      <vt:lpstr>الشريحة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</cp:lastModifiedBy>
  <cp:revision>373</cp:revision>
  <dcterms:created xsi:type="dcterms:W3CDTF">2009-10-14T19:14:34Z</dcterms:created>
  <dcterms:modified xsi:type="dcterms:W3CDTF">2012-02-25T02:57:44Z</dcterms:modified>
</cp:coreProperties>
</file>