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00" r:id="rId4"/>
    <p:sldId id="310" r:id="rId5"/>
    <p:sldId id="267" r:id="rId6"/>
    <p:sldId id="301" r:id="rId7"/>
    <p:sldId id="313" r:id="rId8"/>
    <p:sldId id="315" r:id="rId9"/>
    <p:sldId id="317" r:id="rId10"/>
    <p:sldId id="311" r:id="rId11"/>
    <p:sldId id="298" r:id="rId12"/>
    <p:sldId id="297" r:id="rId13"/>
    <p:sldId id="316" r:id="rId14"/>
    <p:sldId id="299" r:id="rId15"/>
    <p:sldId id="303" r:id="rId16"/>
    <p:sldId id="305" r:id="rId17"/>
    <p:sldId id="306" r:id="rId18"/>
    <p:sldId id="318" r:id="rId19"/>
    <p:sldId id="322" r:id="rId20"/>
    <p:sldId id="319" r:id="rId21"/>
    <p:sldId id="320" r:id="rId22"/>
    <p:sldId id="321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3B84AF"/>
    <a:srgbClr val="FF3300"/>
    <a:srgbClr val="FF0066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3/3/2012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اختلف الفقهاء إذا وهبت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السادسة</a:t>
            </a:r>
            <a:endParaRPr lang="en-US" spc="-150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ا – مدخل إلى باب الكفاءَة والخيار ودراسة لحديثين منه .</a:t>
            </a:r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    [1/1] مدخل إلى باب الكفاءَة والخيار .</a:t>
            </a:r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    </a:t>
            </a:r>
            <a:r>
              <a:rPr lang="ar-SA" b="1" dirty="0" smtClean="0">
                <a:solidFill>
                  <a:srgbClr val="009900"/>
                </a:solidFill>
              </a:rPr>
              <a:t>[2/1] </a:t>
            </a:r>
            <a:r>
              <a:rPr lang="ar-SA" b="1" dirty="0" smtClean="0">
                <a:solidFill>
                  <a:srgbClr val="009900"/>
                </a:solidFill>
              </a:rPr>
              <a:t>دراسة لحديثين من باب الكفاءَة والخيار .</a:t>
            </a:r>
            <a:endParaRPr lang="ar-SA" dirty="0" smtClean="0"/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2– مدخل إلى باب الخلع ودراسة لحديث منه 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    [1/1] مدخل إلى باب الخلع 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    </a:t>
            </a:r>
            <a:r>
              <a:rPr lang="ar-SA" b="1" dirty="0" smtClean="0">
                <a:solidFill>
                  <a:srgbClr val="FF0000"/>
                </a:solidFill>
              </a:rPr>
              <a:t>[2/1] </a:t>
            </a:r>
            <a:r>
              <a:rPr lang="ar-SA" b="1" dirty="0" smtClean="0">
                <a:solidFill>
                  <a:srgbClr val="FF0000"/>
                </a:solidFill>
              </a:rPr>
              <a:t>دراسة لحديث من باب الخلع .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36883" y="228600"/>
            <a:ext cx="8915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sz="3600" b="1" dirty="0" smtClean="0">
                <a:solidFill>
                  <a:srgbClr val="009900"/>
                </a:solidFill>
              </a:rPr>
              <a:t>[1] مدخل إلى باب الكفاءَة والخيار ودراسة لحديثين منه  </a:t>
            </a:r>
            <a:endParaRPr lang="ar-SA" sz="3600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[1/1]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مدخل إلى باب الكفاءَة والخيار</a:t>
            </a:r>
          </a:p>
          <a:p>
            <a:pPr algn="ctr" rtl="1"/>
            <a:endParaRPr lang="ar-SA" b="1" dirty="0" smtClean="0">
              <a:solidFill>
                <a:srgbClr val="0099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[2/1]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 دراسة لحديثين من باب الكفاءَة والخيار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304800"/>
            <a:ext cx="8991600" cy="1219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[1/1] مدخل إلى باب الكفاءَة والخيار </a:t>
            </a:r>
            <a:br>
              <a:rPr lang="ar-SA" b="1" dirty="0" smtClean="0">
                <a:solidFill>
                  <a:srgbClr val="009900"/>
                </a:solidFill>
              </a:rPr>
            </a:br>
            <a:endParaRPr lang="en-US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ar-SA" b="1" smtClean="0">
              <a:solidFill>
                <a:srgbClr val="009900"/>
              </a:solidFill>
            </a:endParaRPr>
          </a:p>
          <a:p>
            <a:pPr algn="ctr" rtl="1"/>
            <a:r>
              <a:rPr lang="ar-SA" b="1" smtClean="0">
                <a:solidFill>
                  <a:srgbClr val="009900"/>
                </a:solidFill>
              </a:rPr>
              <a:t>[</a:t>
            </a:r>
            <a:r>
              <a:rPr lang="ar-SA" b="1" dirty="0" smtClean="0">
                <a:solidFill>
                  <a:srgbClr val="009900"/>
                </a:solidFill>
              </a:rPr>
              <a:t>1/1/1]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المرادُ بالكفاءَة في النكاح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[2/1/1]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 الشيء المعتبر في (الكفاءَة في النكاح)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[3/1/1]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 المراد بالخيار في النكاح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sz="40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[1/1]</a:t>
            </a:r>
            <a:endParaRPr lang="ar-SA" sz="4000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9900"/>
                </a:solidFill>
              </a:rPr>
              <a:t>[1/1/1] : المرادُ بالكفاءَة في النكاح.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الكَفاءَة لغة </a:t>
            </a:r>
            <a:r>
              <a:rPr lang="ar-SA" dirty="0" smtClean="0">
                <a:solidFill>
                  <a:srgbClr val="009900"/>
                </a:solidFill>
              </a:rPr>
              <a:t>: </a:t>
            </a:r>
            <a:r>
              <a:rPr lang="ar-SA" dirty="0" smtClean="0"/>
              <a:t>هي المساواة والمماثلة ؛فالكُفءُ هو المساوي والمثل؛  ومنها قوله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sz="1200" b="1" dirty="0" smtClean="0"/>
              <a:t>صلى الله عليه وسلم </a:t>
            </a:r>
            <a:r>
              <a:rPr lang="ar-SA" sz="1600" dirty="0" smtClean="0"/>
              <a:t>– </a:t>
            </a:r>
            <a:r>
              <a:rPr lang="ar-SA" dirty="0" smtClean="0"/>
              <a:t>{ المسلمون تتكافأ دماؤهم } أي : تتساوى . </a:t>
            </a:r>
            <a:r>
              <a:rPr lang="ar-SA" dirty="0" smtClean="0">
                <a:solidFill>
                  <a:srgbClr val="009900"/>
                </a:solidFill>
              </a:rPr>
              <a:t>و</a:t>
            </a:r>
            <a:r>
              <a:rPr lang="ar-SA" b="1" dirty="0" smtClean="0">
                <a:solidFill>
                  <a:srgbClr val="009900"/>
                </a:solidFill>
              </a:rPr>
              <a:t>الكفاءَة في النكاح </a:t>
            </a:r>
            <a:r>
              <a:rPr lang="ar-SA" dirty="0" smtClean="0">
                <a:solidFill>
                  <a:srgbClr val="009900"/>
                </a:solidFill>
              </a:rPr>
              <a:t>: </a:t>
            </a:r>
            <a:r>
              <a:rPr lang="ar-SA" dirty="0" smtClean="0"/>
              <a:t>هي المساواة بين الزوج والزوجة في أهلية كل واحد منهما للارتباط بالآخر ارتباط زواج ونكاح .</a:t>
            </a:r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[2/1/1] : الشيء المعتبر في (الكفاءَة في النكاح).</a:t>
            </a:r>
          </a:p>
          <a:p>
            <a:pPr marL="0" algn="justLow" rtl="1"/>
            <a:r>
              <a:rPr lang="ar-SA" dirty="0" smtClean="0"/>
              <a:t>الشيءُ المعتبر ُفي (الكفاءَة في النكاح)هو الدين ؛ فلا يحل تزوُّجُ مسلمة بكافر ؛ إجماعا .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[1/1]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533400" y="1600201"/>
            <a:ext cx="8915400" cy="4525963"/>
          </a:xfrm>
        </p:spPr>
        <p:txBody>
          <a:bodyPr/>
          <a:lstStyle/>
          <a:p>
            <a:pPr marL="0" algn="justLow" rtl="1"/>
            <a:r>
              <a:rPr lang="ar-SA" dirty="0" smtClean="0"/>
              <a:t>فالكفاءَة في الدين عند النكاح معتبرة؛ ولا عبرة بالكفاءَة في غيره مهما كان! فلا عبرة مثلا بكفاءَة الأنساب* :</a:t>
            </a:r>
          </a:p>
          <a:p>
            <a:pPr marL="0" algn="justLow" rtl="1"/>
            <a:r>
              <a:rPr lang="ar-SA" dirty="0" smtClean="0"/>
              <a:t>حيث صح أنَّ رسول الله – صلى الله عليه وسلم – أمر فاطمة بنتَ قيس بنكاح أسامة مولاهُ بنِ مولاه ؛ وهي قرشية .</a:t>
            </a:r>
          </a:p>
          <a:p>
            <a:pPr marL="0" algn="justLow" rtl="1"/>
            <a:r>
              <a:rPr lang="ar-SA" dirty="0" smtClean="0"/>
              <a:t>كما صح أنَّ بلالا الحبشي – رضي الله عنه – نكح هالةَ بنتَ عوف أُختَ عبدِ الرحمن بنِ عوف . </a:t>
            </a:r>
          </a:p>
          <a:p>
            <a:pPr marL="0" algn="justLow" rtl="1"/>
            <a:r>
              <a:rPr lang="ar-SA" dirty="0" smtClean="0"/>
              <a:t>كما صح – أيضا – أنَّ عمرَ بنَ الخطاب – رضي الله عنه – عرض ابنته حفصة على سلمان الفارسي 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sz="40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[1/1]</a:t>
            </a:r>
            <a:endParaRPr lang="ar-SA" sz="40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>
                <a:solidFill>
                  <a:srgbClr val="009900"/>
                </a:solidFill>
              </a:rPr>
              <a:t>[3/1/1] : المراد بالخيار في النكاح .</a:t>
            </a:r>
          </a:p>
          <a:p>
            <a:pPr algn="justLow" rtl="1"/>
            <a:r>
              <a:rPr lang="ar-SA" b="1" dirty="0" smtClean="0">
                <a:solidFill>
                  <a:srgbClr val="009900"/>
                </a:solidFill>
              </a:rPr>
              <a:t>الخيار لغة </a:t>
            </a:r>
            <a:r>
              <a:rPr lang="ar-SA" dirty="0" smtClean="0">
                <a:solidFill>
                  <a:srgbClr val="009900"/>
                </a:solidFill>
              </a:rPr>
              <a:t>: </a:t>
            </a:r>
            <a:r>
              <a:rPr lang="ar-SA" dirty="0" smtClean="0"/>
              <a:t>هو طلب خير الأمرين .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والخيار في النكاح </a:t>
            </a:r>
            <a:r>
              <a:rPr lang="ar-SA" dirty="0" smtClean="0">
                <a:solidFill>
                  <a:srgbClr val="009900"/>
                </a:solidFill>
              </a:rPr>
              <a:t>: </a:t>
            </a:r>
            <a:r>
              <a:rPr lang="ar-SA" dirty="0" smtClean="0"/>
              <a:t>هو اختيار أحد الأمرين المتعلقين بالنكاح ؛ إما الإبقاء عليه أو فسخه ( لعيب ما في أحد الزوجين ) .</a:t>
            </a:r>
          </a:p>
          <a:p>
            <a:pPr marL="0" algn="justLow" rtl="1"/>
            <a:r>
              <a:rPr lang="ar-SA" dirty="0" smtClean="0"/>
              <a:t>ولعلَّ مما </a:t>
            </a:r>
            <a:r>
              <a:rPr lang="ar-SA" dirty="0" err="1" smtClean="0"/>
              <a:t>يجدر</a:t>
            </a:r>
            <a:r>
              <a:rPr lang="ar-SA" dirty="0" smtClean="0"/>
              <a:t> ذكره أن عقد الزواج إذا توفرت أركانه واستوفيت شروطه أصبح ملزما لطرفي العقد ؛ ولم يبق لأي منهما سوى خيار العيب . قال رسول الله – </a:t>
            </a:r>
            <a:r>
              <a:rPr lang="ar-SA" sz="1200" b="1" dirty="0" smtClean="0"/>
              <a:t>صلى الله عليه وسلم </a:t>
            </a:r>
            <a:r>
              <a:rPr lang="ar-SA" dirty="0" smtClean="0"/>
              <a:t>- : { ثلاث جدهن جد ، وهزلهن جد : النكاح والطلاق والرجعة } .</a:t>
            </a:r>
          </a:p>
          <a:p>
            <a:pPr algn="justLow" rtl="1"/>
            <a:endParaRPr lang="ar-SA" b="1" dirty="0" smtClean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[2/1] دراسة لحديثين من باب الكفاءَة والخيار  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ar-SA" b="1" dirty="0" smtClean="0">
              <a:solidFill>
                <a:srgbClr val="FF33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[1/2/1]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 الحديث الأول  ( ح2 / 942 ، </a:t>
            </a:r>
            <a:r>
              <a:rPr lang="ar-SA" b="1" dirty="0" err="1" smtClean="0">
                <a:solidFill>
                  <a:srgbClr val="009900"/>
                </a:solidFill>
              </a:rPr>
              <a:t>ص</a:t>
            </a:r>
            <a:r>
              <a:rPr lang="ar-SA" b="1" dirty="0" smtClean="0">
                <a:solidFill>
                  <a:srgbClr val="009900"/>
                </a:solidFill>
              </a:rPr>
              <a:t> : 60)</a:t>
            </a:r>
          </a:p>
          <a:p>
            <a:pPr algn="ctr" rtl="1"/>
            <a:endParaRPr lang="ar-SA" b="1" dirty="0" smtClean="0">
              <a:solidFill>
                <a:srgbClr val="0099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[2/2/1]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الحديث الثاني ( ح4/ 944 ، </a:t>
            </a:r>
            <a:r>
              <a:rPr lang="ar-SA" b="1" dirty="0" err="1" smtClean="0">
                <a:solidFill>
                  <a:srgbClr val="009900"/>
                </a:solidFill>
              </a:rPr>
              <a:t>ص</a:t>
            </a:r>
            <a:r>
              <a:rPr lang="ar-SA" b="1" dirty="0" smtClean="0">
                <a:solidFill>
                  <a:srgbClr val="009900"/>
                </a:solidFill>
              </a:rPr>
              <a:t> : 61 – 64)</a:t>
            </a:r>
          </a:p>
          <a:p>
            <a:pPr rtl="1"/>
            <a:endParaRPr lang="ar-SA" b="1" dirty="0" smtClean="0">
              <a:solidFill>
                <a:srgbClr val="FF3300"/>
              </a:solidFill>
            </a:endParaRPr>
          </a:p>
          <a:p>
            <a:pPr rtl="1"/>
            <a:endParaRPr lang="ar-SA" b="1" dirty="0" smtClean="0">
              <a:solidFill>
                <a:srgbClr val="FF3300"/>
              </a:solidFill>
            </a:endParaRPr>
          </a:p>
          <a:p>
            <a:pPr rtl="1"/>
            <a:endParaRPr lang="ar-SA" b="1" dirty="0" smtClean="0">
              <a:solidFill>
                <a:srgbClr val="FF3300"/>
              </a:solidFill>
            </a:endParaRPr>
          </a:p>
          <a:p>
            <a:pPr rtl="1"/>
            <a:endParaRPr lang="ar-SA" b="1" dirty="0" smtClean="0">
              <a:solidFill>
                <a:srgbClr val="FF3300"/>
              </a:solidFill>
            </a:endParaRPr>
          </a:p>
          <a:p>
            <a:pPr rtl="1"/>
            <a:endParaRPr lang="ar-SA" b="1" dirty="0" smtClean="0">
              <a:solidFill>
                <a:srgbClr val="FF3300"/>
              </a:solidFill>
            </a:endParaRPr>
          </a:p>
          <a:p>
            <a:pPr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[2/1]</a:t>
            </a:r>
            <a:endParaRPr lang="ar-SA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[1/2/1] : الحديث الأول  ( ح2 / 942 ، </a:t>
            </a:r>
            <a:r>
              <a:rPr lang="ar-SA" b="1" dirty="0" err="1" smtClean="0">
                <a:solidFill>
                  <a:srgbClr val="009900"/>
                </a:solidFill>
              </a:rPr>
              <a:t>ص</a:t>
            </a:r>
            <a:r>
              <a:rPr lang="ar-SA" b="1" dirty="0" smtClean="0">
                <a:solidFill>
                  <a:srgbClr val="009900"/>
                </a:solidFill>
              </a:rPr>
              <a:t> : 60) .</a:t>
            </a:r>
          </a:p>
          <a:p>
            <a:pPr marL="0" algn="justLow" rtl="1"/>
            <a:r>
              <a:rPr lang="ar-SA" dirty="0" smtClean="0"/>
              <a:t>عن فاطمةَ بنتِ قَيسٍ – رضي الله عنها – </a:t>
            </a:r>
            <a:r>
              <a:rPr lang="ar-SA" b="1" dirty="0" smtClean="0">
                <a:solidFill>
                  <a:srgbClr val="009900"/>
                </a:solidFill>
              </a:rPr>
              <a:t>أنَّ النبي </a:t>
            </a:r>
            <a:r>
              <a:rPr lang="ar-SA" dirty="0" smtClean="0"/>
              <a:t>– صلى الله عليه وسلم - </a:t>
            </a:r>
            <a:r>
              <a:rPr lang="ar-SA" b="1" dirty="0" smtClean="0">
                <a:solidFill>
                  <a:srgbClr val="009900"/>
                </a:solidFill>
              </a:rPr>
              <a:t>قال لها </a:t>
            </a:r>
            <a:r>
              <a:rPr lang="ar-SA" dirty="0" smtClean="0">
                <a:solidFill>
                  <a:srgbClr val="009900"/>
                </a:solidFill>
              </a:rPr>
              <a:t>:</a:t>
            </a:r>
            <a:r>
              <a:rPr lang="ar-SA" b="1" dirty="0" smtClean="0">
                <a:solidFill>
                  <a:srgbClr val="009900"/>
                </a:solidFill>
              </a:rPr>
              <a:t> { انْكِحي أُسامةَ } </a:t>
            </a:r>
            <a:r>
              <a:rPr lang="ar-SA" dirty="0" smtClean="0"/>
              <a:t>رواه مسلم .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# ترجمة فاطمة :</a:t>
            </a:r>
          </a:p>
          <a:p>
            <a:pPr marL="0" algn="justLow" rtl="1"/>
            <a:r>
              <a:rPr lang="ar-SA" dirty="0" smtClean="0"/>
              <a:t>هي قرشية </a:t>
            </a:r>
            <a:r>
              <a:rPr lang="ar-SA" dirty="0" err="1" smtClean="0"/>
              <a:t>فِهْرِيَّة</a:t>
            </a:r>
            <a:r>
              <a:rPr lang="ar-SA" dirty="0" smtClean="0"/>
              <a:t> ؛ من المهاجرات الأول ؛ كانت ذات جمال وفضل وكمال . طلقها أبو عمرو بن حفص بن المغيرة ؛ فتقدم لخطبتها – بعد انقضاء عدتها - معاويةُ وأبو جهم ؛ فأخبرت الرسول – </a:t>
            </a:r>
            <a:r>
              <a:rPr lang="ar-SA" sz="1400" b="1" dirty="0" smtClean="0"/>
              <a:t>صلى الله عليه وسلم </a:t>
            </a:r>
            <a:r>
              <a:rPr lang="ar-SA" dirty="0" smtClean="0"/>
              <a:t>– بذلك ؛ فأمرها بنكاح أسامةَ مولاه ابنِ مولاه وقدمه عليهما .</a:t>
            </a:r>
          </a:p>
          <a:p>
            <a:pPr marL="0" algn="justLow" rtl="1"/>
            <a:endParaRPr lang="ar-SA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[2/1]</a:t>
            </a:r>
            <a:endParaRPr lang="ar-SA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>
              <a:solidFill>
                <a:srgbClr val="FF3300"/>
              </a:solidFill>
            </a:endParaRPr>
          </a:p>
          <a:p>
            <a:r>
              <a:rPr lang="ar-SA" b="1" dirty="0" smtClean="0">
                <a:solidFill>
                  <a:srgbClr val="009900"/>
                </a:solidFill>
              </a:rPr>
              <a:t># بعضُ ما يؤخذُ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 عدم اعتبار الكفاءَة في النسب.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التأكيد على أن لا عبرة في الكفاءَة بغير الدين.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التأكيد على اعتبار الكفاءَة في الدين والتقوى ؛ قال تعالى : { إن أكرمكم عند الله أتقاكم } .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[2/1]</a:t>
            </a:r>
            <a:endParaRPr lang="ar-SA" b="1" dirty="0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[2/2/1] : الحديث الثاني ( </a:t>
            </a:r>
            <a:r>
              <a:rPr lang="ar-SA" b="1" dirty="0" err="1" smtClean="0">
                <a:solidFill>
                  <a:srgbClr val="009900"/>
                </a:solidFill>
              </a:rPr>
              <a:t>ح</a:t>
            </a:r>
            <a:r>
              <a:rPr lang="ar-SA" b="1" dirty="0" smtClean="0">
                <a:solidFill>
                  <a:srgbClr val="009900"/>
                </a:solidFill>
              </a:rPr>
              <a:t> 4/ 944 ، </a:t>
            </a:r>
            <a:r>
              <a:rPr lang="ar-SA" b="1" dirty="0" err="1" smtClean="0">
                <a:solidFill>
                  <a:srgbClr val="009900"/>
                </a:solidFill>
              </a:rPr>
              <a:t>ص</a:t>
            </a:r>
            <a:r>
              <a:rPr lang="ar-SA" b="1" dirty="0" smtClean="0">
                <a:solidFill>
                  <a:srgbClr val="009900"/>
                </a:solidFill>
              </a:rPr>
              <a:t> : 61 – 64) .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عن عائشة – رضي الله عنها – قالت </a:t>
            </a:r>
            <a:r>
              <a:rPr lang="ar-SA" dirty="0" smtClean="0">
                <a:solidFill>
                  <a:srgbClr val="009900"/>
                </a:solidFill>
              </a:rPr>
              <a:t>:” خُيِّرت </a:t>
            </a:r>
            <a:r>
              <a:rPr lang="ar-SA" dirty="0" err="1" smtClean="0">
                <a:solidFill>
                  <a:srgbClr val="009900"/>
                </a:solidFill>
              </a:rPr>
              <a:t>بَريرَةُ</a:t>
            </a:r>
            <a:r>
              <a:rPr lang="ar-SA" dirty="0" smtClean="0">
                <a:solidFill>
                  <a:srgbClr val="009900"/>
                </a:solidFill>
              </a:rPr>
              <a:t> على زوجها حِينَ عَتَقَتْ ”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0000"/>
                </a:solidFill>
              </a:rPr>
              <a:t>. متفق عليه – في حديث طويل - .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ولمسلم عنها - رضي الله عنها –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9900"/>
                </a:solidFill>
              </a:rPr>
              <a:t>”أنَّ زوجها كان عبدا ”،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0000"/>
                </a:solidFill>
              </a:rPr>
              <a:t>وفي رواية عنها </a:t>
            </a:r>
            <a:r>
              <a:rPr lang="ar-SA" dirty="0" smtClean="0">
                <a:solidFill>
                  <a:srgbClr val="009900"/>
                </a:solidFill>
              </a:rPr>
              <a:t>:“ كان حرا ”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0000"/>
                </a:solidFill>
              </a:rPr>
              <a:t>؛ والأول أثبت . 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وصح عن ابن عباس - رضي الله عنه – عند البخاري </a:t>
            </a:r>
            <a:r>
              <a:rPr lang="ar-SA" dirty="0" smtClean="0">
                <a:solidFill>
                  <a:srgbClr val="009900"/>
                </a:solidFill>
              </a:rPr>
              <a:t>” أنَّه كان عبدا“ </a:t>
            </a:r>
            <a:r>
              <a:rPr lang="ar-SA" dirty="0" smtClean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[2/1]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9900"/>
                </a:solidFill>
              </a:rPr>
              <a:t># معاني أهمِ مفردات  الحديث :</a:t>
            </a:r>
          </a:p>
          <a:p>
            <a:pPr marL="0" algn="justLow" rtl="1"/>
            <a:r>
              <a:rPr lang="ar-SA" dirty="0" smtClean="0">
                <a:solidFill>
                  <a:srgbClr val="009900"/>
                </a:solidFill>
              </a:rPr>
              <a:t>خُيِّرَت </a:t>
            </a:r>
            <a:r>
              <a:rPr lang="ar-SA" dirty="0" smtClean="0">
                <a:solidFill>
                  <a:srgbClr val="000000"/>
                </a:solidFill>
              </a:rPr>
              <a:t>: قال الرازي في مختار الصحاح :“ خيَّره بين الشيئين : أي فوض إليه الخيار ” – بفتح الخاء وكسرها .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# ترجمة </a:t>
            </a:r>
            <a:r>
              <a:rPr lang="ar-SA" b="1" dirty="0" err="1" smtClean="0">
                <a:solidFill>
                  <a:srgbClr val="009900"/>
                </a:solidFill>
              </a:rPr>
              <a:t>بريرة</a:t>
            </a:r>
            <a:r>
              <a:rPr lang="ar-SA" b="1" dirty="0" smtClean="0">
                <a:solidFill>
                  <a:srgbClr val="009900"/>
                </a:solidFill>
              </a:rPr>
              <a:t> :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هي أمة اشترتها عائشة – رضي الله عنها – ثم أعتقتها ؛ فصارت مولاة لها ؛ وكانت زوجة لعبد أسود أسمه مغيث ؛ يقال أنـــه كان يتبعها في سكك المدينة باكيا ؛ لفرط محبته لها . وقد خيرها الرسول – صلى الله عليه وسلم – أي : أعطاها حق البقاء مع زوجها أو فـسـخ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[2/1]</a:t>
            </a:r>
            <a:endParaRPr lang="ar-SA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754563"/>
          </a:xfrm>
        </p:spPr>
        <p:txBody>
          <a:bodyPr/>
          <a:lstStyle/>
          <a:p>
            <a:pPr marL="0" rtl="1"/>
            <a:r>
              <a:rPr lang="ar-SA" dirty="0" smtClean="0">
                <a:solidFill>
                  <a:srgbClr val="000000"/>
                </a:solidFill>
              </a:rPr>
              <a:t>العقد والانفصال عنه لأنه لم يزل عبدا فيما هي أصبحت بالعتق حرة. </a:t>
            </a:r>
            <a:endParaRPr lang="ar-SA" b="1" dirty="0" smtClean="0">
              <a:solidFill>
                <a:srgbClr val="FF3300"/>
              </a:solidFill>
            </a:endParaRPr>
          </a:p>
          <a:p>
            <a:pPr marL="0" rtl="1"/>
            <a:r>
              <a:rPr lang="ar-SA" b="1" dirty="0" smtClean="0">
                <a:solidFill>
                  <a:srgbClr val="009900"/>
                </a:solidFill>
              </a:rPr>
              <a:t># بعض ما يؤخذ من الحديث :</a:t>
            </a:r>
          </a:p>
          <a:p>
            <a:pPr marL="36000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أنَّ الكفاءَة في الحرَّية معتبرة للزوم النكاح لا لصحته ؛ إذ لو كان النكاح لا يصح بفقد الحرية لتم فسخه بمجرد عتق </a:t>
            </a:r>
            <a:r>
              <a:rPr lang="ar-SA" dirty="0" err="1" smtClean="0">
                <a:solidFill>
                  <a:srgbClr val="000000"/>
                </a:solidFill>
              </a:rPr>
              <a:t>بريرة</a:t>
            </a:r>
            <a:r>
              <a:rPr lang="ar-SA" dirty="0" smtClean="0">
                <a:solidFill>
                  <a:srgbClr val="000000"/>
                </a:solidFill>
              </a:rPr>
              <a:t> ولما أعطيت حق الخيار بالبقاء في عصمة مغيث  أو مفارقته .*</a:t>
            </a:r>
            <a:endParaRPr lang="ar-SA" b="1" dirty="0" smtClean="0">
              <a:solidFill>
                <a:srgbClr val="FF33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جواز بيع أحد الزوجين الرقيقين دون الآخر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أنَّ بيع الأمة المُزوّجة لا يكون طلاقا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أنَّ عتق الأمة المُزوّجة لا يكون طلاقا ولا فسخا . </a:t>
            </a:r>
          </a:p>
          <a:p>
            <a:pPr marL="0" rtl="1"/>
            <a:endParaRPr lang="ar-SA" b="1" dirty="0" smtClean="0"/>
          </a:p>
          <a:p>
            <a:pPr marL="0" rtl="1"/>
            <a:endParaRPr lang="ar-SA" b="1" dirty="0" smtClean="0"/>
          </a:p>
          <a:p>
            <a:pPr marL="0" algn="justLow" rtl="1"/>
            <a:endParaRPr lang="ar-SA" b="1" u="sng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FF0000"/>
                </a:solidFill>
              </a:rPr>
              <a:t>[2] مدخل إلى باب الخلع ودراسة لحديث منه </a:t>
            </a:r>
            <a:br>
              <a:rPr lang="ar-SA" b="1" dirty="0" smtClean="0">
                <a:solidFill>
                  <a:srgbClr val="FF0000"/>
                </a:solidFill>
              </a:rPr>
            </a:b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[1/2] 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مدخل إلى باب الخلع </a:t>
            </a:r>
          </a:p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[2/2]</a:t>
            </a:r>
          </a:p>
          <a:p>
            <a:pPr marL="0" algn="ctr" rtl="1"/>
            <a:r>
              <a:rPr lang="ar-SA" b="1" dirty="0" smtClean="0">
                <a:solidFill>
                  <a:srgbClr val="FF0000"/>
                </a:solidFill>
              </a:rPr>
              <a:t>دراسة لحديث من باب الخلع </a:t>
            </a:r>
            <a:endParaRPr lang="ar-SA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[1/2] مدخل إلى باب الخُلْع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[1/1/2] 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تعريف الخلع 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[2/1/2] 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حكم الخلع 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[3/1/2] 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اشتراط النشوز لصحة الخلع 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[4/1/2]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 اعتبار الخلع طلاقا واعتباره فسخا .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[1/2]</a:t>
            </a:r>
            <a:endParaRPr lang="ar-SA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[1/1/2] تعريف الخُلْع :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الخلع في اللغة : </a:t>
            </a:r>
            <a:r>
              <a:rPr lang="ar-SA" dirty="0" smtClean="0">
                <a:solidFill>
                  <a:srgbClr val="000000"/>
                </a:solidFill>
              </a:rPr>
              <a:t>مأخوذ من خَلَعَ الثوبَ ؛ لأن المرأة لباسُ الرجل مجازا . قال الرازي في مختار الصحاح : ” .. خلع امرأته خُلْعا , </a:t>
            </a:r>
            <a:r>
              <a:rPr lang="ar-SA" dirty="0" err="1" smtClean="0">
                <a:solidFill>
                  <a:srgbClr val="000000"/>
                </a:solidFill>
              </a:rPr>
              <a:t>وخالعت</a:t>
            </a:r>
            <a:r>
              <a:rPr lang="ar-SA" dirty="0" smtClean="0">
                <a:solidFill>
                  <a:srgbClr val="000000"/>
                </a:solidFill>
              </a:rPr>
              <a:t> المرأة بعلها : أرادته على طلاقها ببدل منها له فهي (خالِع ) والاسم  ( الخُلْعَة ) وقد (</a:t>
            </a:r>
            <a:r>
              <a:rPr lang="ar-SA" dirty="0" err="1" smtClean="0">
                <a:solidFill>
                  <a:srgbClr val="000000"/>
                </a:solidFill>
              </a:rPr>
              <a:t>تخالعا</a:t>
            </a:r>
            <a:r>
              <a:rPr lang="ar-SA" dirty="0" smtClean="0">
                <a:solidFill>
                  <a:srgbClr val="000000"/>
                </a:solidFill>
              </a:rPr>
              <a:t>) </a:t>
            </a:r>
            <a:r>
              <a:rPr lang="ar-SA" dirty="0" err="1" smtClean="0">
                <a:solidFill>
                  <a:srgbClr val="000000"/>
                </a:solidFill>
              </a:rPr>
              <a:t>و</a:t>
            </a:r>
            <a:r>
              <a:rPr lang="ar-SA" dirty="0" smtClean="0">
                <a:solidFill>
                  <a:srgbClr val="000000"/>
                </a:solidFill>
              </a:rPr>
              <a:t>(</a:t>
            </a:r>
            <a:r>
              <a:rPr lang="ar-SA" dirty="0" err="1" smtClean="0">
                <a:solidFill>
                  <a:srgbClr val="000000"/>
                </a:solidFill>
              </a:rPr>
              <a:t>اختَلعَت</a:t>
            </a:r>
            <a:r>
              <a:rPr lang="ar-SA" dirty="0" smtClean="0">
                <a:solidFill>
                  <a:srgbClr val="000000"/>
                </a:solidFill>
              </a:rPr>
              <a:t>) فهي ( </a:t>
            </a:r>
            <a:r>
              <a:rPr lang="ar-SA" dirty="0" err="1" smtClean="0">
                <a:solidFill>
                  <a:srgbClr val="000000"/>
                </a:solidFill>
              </a:rPr>
              <a:t>مختَلِعة</a:t>
            </a:r>
            <a:r>
              <a:rPr lang="ar-SA" dirty="0" smtClean="0">
                <a:solidFill>
                  <a:srgbClr val="000000"/>
                </a:solidFill>
              </a:rPr>
              <a:t>)  ” .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والخلع شرعا : </a:t>
            </a:r>
            <a:r>
              <a:rPr lang="ar-SA" dirty="0" smtClean="0">
                <a:solidFill>
                  <a:srgbClr val="000000"/>
                </a:solidFill>
              </a:rPr>
              <a:t>هو فراق الزوجة على مال ؛ أي : فراق الزوج زوجته مقابل مال أو نحوه يأخذه منها أو من غيرها ؛ فراقا لا رجعة فيه إليها إلا برضاها وبعقد جديد .</a:t>
            </a:r>
          </a:p>
          <a:p>
            <a:pPr marL="0" algn="justLow" rtl="1"/>
            <a:endParaRPr lang="ar-SA" dirty="0" smtClean="0">
              <a:solidFill>
                <a:srgbClr val="000000"/>
              </a:solidFill>
            </a:endParaRPr>
          </a:p>
          <a:p>
            <a:pPr rtl="1"/>
            <a:endParaRPr lang="ar-SA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47700" y="304800"/>
            <a:ext cx="8801100" cy="1265238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[1/2]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[2/1/2] حكم الخُلع :</a:t>
            </a:r>
          </a:p>
          <a:p>
            <a:pPr algn="justLow" rtl="1"/>
            <a:r>
              <a:rPr lang="ar-SA" dirty="0" smtClean="0">
                <a:solidFill>
                  <a:srgbClr val="000000"/>
                </a:solidFill>
              </a:rPr>
              <a:t>الخلع جائز ، والأصل في جوازه الكتاب والسنة وإجماع الأمة :</a:t>
            </a:r>
          </a:p>
          <a:p>
            <a:pPr marL="0" algn="justLow" rtl="1"/>
            <a:r>
              <a:rPr lang="ar-SA" dirty="0" smtClean="0"/>
              <a:t>أما الكتاب ؛ فقوله تعالى : { فإن خفتم ألا يقيما حدود الله فلا جناح عليهما فيما افتدت </a:t>
            </a:r>
            <a:r>
              <a:rPr lang="ar-SA" dirty="0" err="1" smtClean="0"/>
              <a:t>به</a:t>
            </a:r>
            <a:r>
              <a:rPr lang="ar-SA" dirty="0" smtClean="0"/>
              <a:t> } .</a:t>
            </a:r>
          </a:p>
          <a:p>
            <a:pPr marL="0" algn="justLow" rtl="1"/>
            <a:r>
              <a:rPr lang="ar-SA" dirty="0" smtClean="0"/>
              <a:t>وأما السنة ؛ فقوله </a:t>
            </a:r>
            <a:r>
              <a:rPr lang="ar-SA" sz="1400" b="1" dirty="0" smtClean="0"/>
              <a:t>– صلى الله عليه وسلم – </a:t>
            </a:r>
            <a:r>
              <a:rPr lang="ar-SA" dirty="0" smtClean="0"/>
              <a:t>لثابت بن قيس :{ اقبل الحديقة وطلقها </a:t>
            </a:r>
            <a:r>
              <a:rPr lang="ar-SA" dirty="0" err="1" smtClean="0"/>
              <a:t>تطليقة</a:t>
            </a:r>
            <a:r>
              <a:rPr lang="ar-SA" dirty="0" smtClean="0"/>
              <a:t> } – وسيأتي بيان القصة بتمامها – .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[3/1/2] اشتراط النشوز لصحة الخلع :</a:t>
            </a:r>
          </a:p>
          <a:p>
            <a:pPr rtl="1"/>
            <a:r>
              <a:rPr lang="ar-SA" dirty="0" smtClean="0">
                <a:solidFill>
                  <a:srgbClr val="000000"/>
                </a:solidFill>
              </a:rPr>
              <a:t>اختلف فيه أهل العلم ؛ فقال أبو حنيفة والشافعي وأكثر أهل العلم : لا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[1/2]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 يشترط ؛ بل يصح الخلع مع التراضي بين الزوجين , وقال آخرون بل يشترط لصحته أن تكون المرأة ناشزا، واستدلوا بقصة ثابت هذه ؛ فإن طلب الطلاق نشوز. 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[4/1/2] اعتبار الخلع طلاقا واعتباره فسخا :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ذهب أبو حنيفة والشافعي وأحمد وكثيرون من أهل العلم ؛ إلى أن الخلع طلاق ؛ لأنه لفظ لا يملكه إلا الزوج ؛ فكان طلاقا !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وذهب ابن عباس وكذلك الشافعي إلى أنه فسخ وليس طلاقا ؛ لأنها أُمِرت أن تعتد </a:t>
            </a:r>
            <a:r>
              <a:rPr lang="ar-SA" dirty="0" err="1" smtClean="0">
                <a:solidFill>
                  <a:srgbClr val="000000"/>
                </a:solidFill>
              </a:rPr>
              <a:t>بحيضة</a:t>
            </a:r>
            <a:r>
              <a:rPr lang="ar-SA" dirty="0" smtClean="0">
                <a:solidFill>
                  <a:srgbClr val="000000"/>
                </a:solidFill>
              </a:rPr>
              <a:t> واحدة .</a:t>
            </a:r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</a:rPr>
              <a:t>[2/2] دراسة لحديث من باب الخلع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ابن عباس – رضي الله عنه – أن امرأة ثابت بنِ قيس أتت النبي – صلى الله عليه وسلم – فقالت : يا رسول الله ؛ ثابتُ بنُ قيْسٍ ما أعيبُ عليه في خُلق ولا دين ، ولكنِّي أكره الكفر في الإسلام ؛ </a:t>
            </a:r>
            <a:r>
              <a:rPr lang="ar-SA" dirty="0" smtClean="0">
                <a:solidFill>
                  <a:srgbClr val="FF0000"/>
                </a:solidFill>
              </a:rPr>
              <a:t>فقال رسول الله - صلى الله عليه وسلم – : { أتردين عليه حديقته } ؟ </a:t>
            </a:r>
            <a:r>
              <a:rPr lang="ar-SA" dirty="0" smtClean="0"/>
              <a:t>فقالت : نعم ، </a:t>
            </a:r>
            <a:r>
              <a:rPr lang="ar-SA" dirty="0" smtClean="0">
                <a:solidFill>
                  <a:srgbClr val="FF0000"/>
                </a:solidFill>
              </a:rPr>
              <a:t>فقال رسول الله - صلى الله عليه وسلم – : { اقبل الحديقة وطلقها </a:t>
            </a:r>
            <a:r>
              <a:rPr lang="ar-SA" dirty="0" err="1" smtClean="0">
                <a:solidFill>
                  <a:srgbClr val="FF0000"/>
                </a:solidFill>
              </a:rPr>
              <a:t>تطليقة</a:t>
            </a:r>
            <a:r>
              <a:rPr lang="ar-SA" dirty="0" smtClean="0">
                <a:solidFill>
                  <a:srgbClr val="FF0000"/>
                </a:solidFill>
              </a:rPr>
              <a:t>} </a:t>
            </a:r>
            <a:r>
              <a:rPr lang="ar-SA" dirty="0" smtClean="0"/>
              <a:t>, رواه البخاري .وفي رواية له </a:t>
            </a:r>
            <a:r>
              <a:rPr lang="ar-SA" dirty="0" smtClean="0">
                <a:solidFill>
                  <a:srgbClr val="FF0000"/>
                </a:solidFill>
              </a:rPr>
              <a:t>:“ وأمره بطلاقها ” </a:t>
            </a:r>
            <a:r>
              <a:rPr lang="ar-SA" dirty="0" smtClean="0"/>
              <a:t>.</a:t>
            </a:r>
          </a:p>
          <a:p>
            <a:pPr marL="0" algn="justLow" rtl="1"/>
            <a:r>
              <a:rPr lang="ar-SA" dirty="0" smtClean="0"/>
              <a:t>ولأبي داود والترمذي ، وحسَّنه : أن امرأة ثابتِ بنِ قيس </a:t>
            </a:r>
            <a:r>
              <a:rPr lang="ar-SA" dirty="0" err="1" smtClean="0"/>
              <a:t>اختَلَعَت</a:t>
            </a:r>
            <a:r>
              <a:rPr lang="ar-SA" dirty="0" smtClean="0"/>
              <a:t> منه ، فجعل النبي – صلى الله عليه وسلم – عدتها </a:t>
            </a:r>
            <a:r>
              <a:rPr lang="ar-SA" dirty="0" err="1" smtClean="0"/>
              <a:t>حيضة</a:t>
            </a:r>
            <a:r>
              <a:rPr lang="ar-SA" dirty="0" smtClean="0"/>
              <a:t> .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تابع [2/2]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# ترجمة ثابت بن قيس : 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هو </a:t>
            </a:r>
            <a:r>
              <a:rPr lang="ar-SA" dirty="0" err="1" smtClean="0">
                <a:solidFill>
                  <a:srgbClr val="000000"/>
                </a:solidFill>
              </a:rPr>
              <a:t>خزرجي</a:t>
            </a:r>
            <a:r>
              <a:rPr lang="ar-SA" dirty="0" smtClean="0">
                <a:solidFill>
                  <a:srgbClr val="000000"/>
                </a:solidFill>
              </a:rPr>
              <a:t> أنصاري من أعيان الصحابة ، كان خطيبا للأنصار وللرسول - صلى الله عليه وسلم – ، شهد أُحدا وما بعدها ، وشهد له النبي - صلى الله عليه وسلم – بالجنة . أما امرأته ؛ فقيل هي  زينب بنتُ عبد الله بنِ أبي بنِ </a:t>
            </a:r>
            <a:r>
              <a:rPr lang="ar-SA" dirty="0" err="1" smtClean="0">
                <a:solidFill>
                  <a:srgbClr val="000000"/>
                </a:solidFill>
              </a:rPr>
              <a:t>سلول</a:t>
            </a:r>
            <a:r>
              <a:rPr lang="ar-SA" dirty="0" smtClean="0">
                <a:solidFill>
                  <a:srgbClr val="000000"/>
                </a:solidFill>
              </a:rPr>
              <a:t> ، وقيل هي جميلة , وقيل غير ذلك 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# معاني أهمِ مفردات  الحديث :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أكره الكفر في الإسلام </a:t>
            </a:r>
            <a:r>
              <a:rPr lang="ar-SA" dirty="0" smtClean="0"/>
              <a:t>: أي أكره من الاستمرار في العيش معه زوجة له الوقوع فيما يقتضي الكفر من النشوز وبغض الزوج ونحوهما .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تابع [2/2]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= حديقته</a:t>
            </a:r>
            <a:r>
              <a:rPr lang="ar-SA" dirty="0" smtClean="0"/>
              <a:t>:أي بستانه ؛ ففي الرواية أنه كان تزوجها على حديقة نخل 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شرعية الخلع وصحته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جواز أخذ العِوَضِ من المرأة , وأوجبه بعضهم ؛ ليتوافق مع قوله تعالى:{ فلا جناح عليهما فيما افتدت </a:t>
            </a:r>
            <a:r>
              <a:rPr lang="ar-SA" dirty="0" err="1" smtClean="0">
                <a:solidFill>
                  <a:srgbClr val="000000"/>
                </a:solidFill>
              </a:rPr>
              <a:t>به</a:t>
            </a:r>
            <a:r>
              <a:rPr lang="ar-SA" dirty="0" smtClean="0">
                <a:solidFill>
                  <a:srgbClr val="000000"/>
                </a:solidFill>
              </a:rPr>
              <a:t> }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يأخذ الزوج من زوجته </a:t>
            </a:r>
            <a:r>
              <a:rPr lang="ar-SA" dirty="0" err="1" smtClean="0">
                <a:solidFill>
                  <a:srgbClr val="000000"/>
                </a:solidFill>
              </a:rPr>
              <a:t>المُخْتَلِعَة</a:t>
            </a:r>
            <a:r>
              <a:rPr lang="ar-SA" dirty="0" smtClean="0">
                <a:solidFill>
                  <a:srgbClr val="000000"/>
                </a:solidFill>
              </a:rPr>
              <a:t> ما كان أعطاها ؛ بلا زيادة عليه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استحباب خلع المرأة إذا ما طلبت هي ذلك .</a:t>
            </a:r>
          </a:p>
          <a:p>
            <a:pPr rtl="1">
              <a:buFont typeface="Arial" pitchFamily="34" charset="0"/>
              <a:buChar char="•"/>
            </a:pPr>
            <a:endParaRPr lang="ar-SA" dirty="0" smtClean="0">
              <a:solidFill>
                <a:srgbClr val="000000"/>
              </a:solidFill>
            </a:endParaRPr>
          </a:p>
          <a:p>
            <a:pPr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4817</TotalTime>
  <Words>1498</Words>
  <Application>Microsoft Office PowerPoint</Application>
  <PresentationFormat>A4 Paper (210x297 mm)‎</PresentationFormat>
  <Paragraphs>151</Paragraphs>
  <Slides>23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المحاضرة السادسة</vt:lpstr>
      <vt:lpstr>عناصر المحاضرة</vt:lpstr>
      <vt:lpstr>[1] مدخل إلى باب الكفاءَة والخيار ودراسة لحديثين منه  </vt:lpstr>
      <vt:lpstr> [1/1] مدخل إلى باب الكفاءَة والخيار  </vt:lpstr>
      <vt:lpstr>تابع [1/1]</vt:lpstr>
      <vt:lpstr>تابع [1/1]</vt:lpstr>
      <vt:lpstr>تابع [1/1]</vt:lpstr>
      <vt:lpstr>[2/1] دراسة لحديثين من باب الكفاءَة والخيار  </vt:lpstr>
      <vt:lpstr>تابع [2/1]</vt:lpstr>
      <vt:lpstr>تابع [2/1]</vt:lpstr>
      <vt:lpstr>تابع [2/1]</vt:lpstr>
      <vt:lpstr>تابع [2/1]</vt:lpstr>
      <vt:lpstr>تابع [2/1]</vt:lpstr>
      <vt:lpstr> [2] مدخل إلى باب الخلع ودراسة لحديث منه  </vt:lpstr>
      <vt:lpstr>[1/2] مدخل إلى باب الخُلْع </vt:lpstr>
      <vt:lpstr>تابع [1/2]</vt:lpstr>
      <vt:lpstr>تابع [2]</vt:lpstr>
      <vt:lpstr> تابع [1/2] </vt:lpstr>
      <vt:lpstr>   [2/2] دراسة لحديث من باب الخلع   </vt:lpstr>
      <vt:lpstr>تابع [2/2]</vt:lpstr>
      <vt:lpstr>تابع [2/2]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mssabah</cp:lastModifiedBy>
  <cp:revision>442</cp:revision>
  <dcterms:created xsi:type="dcterms:W3CDTF">2009-10-14T19:14:34Z</dcterms:created>
  <dcterms:modified xsi:type="dcterms:W3CDTF">2012-03-03T10:16:15Z</dcterms:modified>
</cp:coreProperties>
</file>