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300" r:id="rId4"/>
    <p:sldId id="310" r:id="rId5"/>
    <p:sldId id="301" r:id="rId6"/>
    <p:sldId id="313" r:id="rId7"/>
    <p:sldId id="315" r:id="rId8"/>
    <p:sldId id="297" r:id="rId9"/>
    <p:sldId id="303" r:id="rId10"/>
    <p:sldId id="305" r:id="rId11"/>
    <p:sldId id="306" r:id="rId12"/>
    <p:sldId id="318" r:id="rId13"/>
    <p:sldId id="325" r:id="rId14"/>
    <p:sldId id="322" r:id="rId15"/>
    <p:sldId id="319" r:id="rId16"/>
    <p:sldId id="321" r:id="rId17"/>
    <p:sldId id="323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3B84AF"/>
    <a:srgbClr val="FF3300"/>
    <a:srgbClr val="FF0066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4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3/9/2012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1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9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ransition>
    <p:split orient="vert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799" y="2895601"/>
            <a:ext cx="50990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286001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err="1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</a:t>
            </a:r>
            <a:r>
              <a:rPr lang="ar-SA" spc="-150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 لسابعة</a:t>
            </a:r>
            <a:endParaRPr lang="en-US" spc="-150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  <a:endParaRPr lang="ar-SA" b="1" dirty="0" smtClean="0"/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[1]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 مدخل إلى كتاب الطلاق</a:t>
            </a: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[2]</a:t>
            </a: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 دراسة لثلاثة أحاديث من كتاب الطلاق </a:t>
            </a:r>
            <a:endParaRPr lang="ar-SA" dirty="0" smtClean="0">
              <a:solidFill>
                <a:srgbClr val="FF0000"/>
              </a:solidFill>
            </a:endParaRPr>
          </a:p>
          <a:p>
            <a:pPr rtl="1"/>
            <a:endParaRPr lang="ar-SA" b="1" dirty="0" smtClean="0">
              <a:solidFill>
                <a:srgbClr val="FF0000"/>
              </a:solidFill>
            </a:endParaRPr>
          </a:p>
          <a:p>
            <a:pPr rtl="1"/>
            <a:endParaRPr lang="ar-SA" b="1" dirty="0" smtClean="0"/>
          </a:p>
          <a:p>
            <a:pPr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68967" y="228600"/>
            <a:ext cx="89154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SA" sz="3600" b="1" dirty="0" smtClean="0">
                <a:solidFill>
                  <a:srgbClr val="009900"/>
                </a:solidFill>
              </a:rPr>
              <a:t>[1] مدخل إلى كتاب الطلاق  </a:t>
            </a:r>
            <a:endParaRPr lang="ar-SA" sz="3600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 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[1/1] 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تعريف الطلاق لغة وشرعا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[2/1]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أصل مشروعية الطلاق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[3/1]</a:t>
            </a:r>
          </a:p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حكمة مشروعية الطلاق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sz="40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sz="4000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009900"/>
                </a:solidFill>
              </a:rPr>
              <a:t>[1/1] تعريف الطلاق لغة وشرعا</a:t>
            </a:r>
          </a:p>
          <a:p>
            <a:pPr marL="0" algn="justLow" rtl="1"/>
            <a:r>
              <a:rPr lang="ar-SA" b="1" dirty="0" smtClean="0">
                <a:solidFill>
                  <a:srgbClr val="009900"/>
                </a:solidFill>
              </a:rPr>
              <a:t>الطلاق لغة : </a:t>
            </a:r>
            <a:r>
              <a:rPr lang="ar-SA" dirty="0" smtClean="0">
                <a:solidFill>
                  <a:srgbClr val="000000"/>
                </a:solidFill>
              </a:rPr>
              <a:t>هو حَلُّ الوثاقِ ؛ مشتق من الإطلاق وهو الإرسالُ والتركُ ؛ وفلان طلق اليدين بالخير : أي كثيرُ البذلِ والإرسال لهما بذلكَ .</a:t>
            </a:r>
            <a:r>
              <a:rPr lang="ar-SA" b="1" dirty="0" smtClean="0">
                <a:solidFill>
                  <a:srgbClr val="000000"/>
                </a:solidFill>
              </a:rPr>
              <a:t> </a:t>
            </a:r>
            <a:r>
              <a:rPr lang="ar-SA" b="1" dirty="0" smtClean="0">
                <a:solidFill>
                  <a:srgbClr val="009900"/>
                </a:solidFill>
              </a:rPr>
              <a:t>  </a:t>
            </a:r>
          </a:p>
          <a:p>
            <a:pPr marL="0" algn="justLow" rtl="1"/>
            <a:r>
              <a:rPr lang="ar-SA" b="1" dirty="0" smtClean="0">
                <a:solidFill>
                  <a:srgbClr val="009900"/>
                </a:solidFill>
              </a:rPr>
              <a:t>الطلاق شرعا : </a:t>
            </a:r>
            <a:r>
              <a:rPr lang="ar-SA" dirty="0" smtClean="0">
                <a:solidFill>
                  <a:srgbClr val="000000"/>
                </a:solidFill>
              </a:rPr>
              <a:t>هو حلُّ عقدةِ التزويجِ ؛ قيل إنه لفظ جاهلي ورد الإسلام بتقريره .</a:t>
            </a:r>
          </a:p>
          <a:p>
            <a:pPr marL="0" rtl="1"/>
            <a:r>
              <a:rPr lang="ar-SA" b="1" dirty="0" smtClean="0">
                <a:solidFill>
                  <a:srgbClr val="009900"/>
                </a:solidFill>
              </a:rPr>
              <a:t>[2/1] أصل مشروعية الطلاق</a:t>
            </a:r>
          </a:p>
          <a:p>
            <a:pPr marL="0" rtl="1"/>
            <a:r>
              <a:rPr lang="ar-SA" dirty="0" smtClean="0">
                <a:solidFill>
                  <a:srgbClr val="009900"/>
                </a:solidFill>
              </a:rPr>
              <a:t>الطلاق مشروع </a:t>
            </a:r>
            <a:r>
              <a:rPr lang="ar-SA" dirty="0" smtClean="0">
                <a:solidFill>
                  <a:srgbClr val="000000"/>
                </a:solidFill>
              </a:rPr>
              <a:t>بالكتاب والسنة والإجماع والقياس .</a:t>
            </a:r>
          </a:p>
          <a:p>
            <a:pPr marL="0" rtl="1"/>
            <a:endParaRPr lang="ar-SA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533400" y="1600201"/>
            <a:ext cx="8915400" cy="4525963"/>
          </a:xfrm>
        </p:spPr>
        <p:txBody>
          <a:bodyPr/>
          <a:lstStyle/>
          <a:p>
            <a:pPr marL="0" algn="justLow" rtl="1"/>
            <a:r>
              <a:rPr lang="ar-SA" dirty="0" smtClean="0">
                <a:solidFill>
                  <a:srgbClr val="009900"/>
                </a:solidFill>
              </a:rPr>
              <a:t>= </a:t>
            </a:r>
            <a:r>
              <a:rPr lang="ar-SA" dirty="0" smtClean="0"/>
              <a:t>فقد دلت نصوص القرآن وهي كثيرة على مشروعيته ؛ منها قوله تعالى : { الطلاق مرتان فإمساك بمعروف أو تسريح بإحسان } .</a:t>
            </a:r>
          </a:p>
          <a:p>
            <a:pPr marL="0" algn="justLow" rtl="1"/>
            <a:r>
              <a:rPr lang="ar-SA" dirty="0" smtClean="0">
                <a:solidFill>
                  <a:srgbClr val="009900"/>
                </a:solidFill>
              </a:rPr>
              <a:t>=</a:t>
            </a:r>
            <a:r>
              <a:rPr lang="ar-SA" dirty="0" smtClean="0"/>
              <a:t> كما دلت نصوص السنة وهي كثيرة على مشروعيته ؛ منها قوله – صلى الله عليه وسلم – : { إذا طَهُرَتْ فَلْيُطَلِّقْ أو لِيُمْسِكْ } . </a:t>
            </a:r>
          </a:p>
          <a:p>
            <a:pPr marL="0" algn="justLow" rtl="1"/>
            <a:r>
              <a:rPr lang="ar-SA" dirty="0" smtClean="0">
                <a:solidFill>
                  <a:srgbClr val="009900"/>
                </a:solidFill>
              </a:rPr>
              <a:t>=</a:t>
            </a:r>
            <a:r>
              <a:rPr lang="ar-SA" dirty="0" smtClean="0"/>
              <a:t> وقد أجمع علماء الأمة على مشروعيته .</a:t>
            </a:r>
          </a:p>
          <a:p>
            <a:pPr marL="0" algn="justLow" rtl="1"/>
            <a:r>
              <a:rPr lang="ar-SA" dirty="0" smtClean="0">
                <a:solidFill>
                  <a:srgbClr val="009900"/>
                </a:solidFill>
              </a:rPr>
              <a:t>=</a:t>
            </a:r>
            <a:r>
              <a:rPr lang="ar-SA" dirty="0" smtClean="0"/>
              <a:t> وهو مشروع بالقياس أيضا ؛ فالزواج الذي يتم بالعقد لتحقيق مصالح مشروعة ؛ ينفسخ بالطلاق للغرض نفسه .</a:t>
            </a:r>
          </a:p>
          <a:p>
            <a:pPr marL="0" algn="justLow" rtl="1"/>
            <a:endParaRPr lang="ar-SA" dirty="0" smtClean="0"/>
          </a:p>
          <a:p>
            <a:pPr marL="0" algn="justLow" rtl="1"/>
            <a:endParaRPr lang="ar-SA" dirty="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SA" sz="40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sz="4000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009900"/>
                </a:solidFill>
              </a:rPr>
              <a:t>[3/1]حكمة مشروعية الطلاق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يحرص الإسلام على استمرار الحياة الزوجية واستقرار الأسرة ؛ لأن في ذلك استقرارا للمجتمع , كما يحرص – أيضا – على وضع علاج لأية خلافات قد تنشب بين الزوجين ؛ لذلك شرع الإصلاح بالوعظ وإلا فبالهجر , وإلا فبالضرب </a:t>
            </a:r>
            <a:r>
              <a:rPr lang="ar-SA" dirty="0" smtClean="0">
                <a:solidFill>
                  <a:srgbClr val="000000"/>
                </a:solidFill>
              </a:rPr>
              <a:t>التأديبي ؛ </a:t>
            </a:r>
            <a:r>
              <a:rPr lang="ar-SA" dirty="0" smtClean="0">
                <a:solidFill>
                  <a:srgbClr val="000000"/>
                </a:solidFill>
              </a:rPr>
              <a:t>وإلا فبالتحكيم . 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قال تعالى :{ واللاتي تخافون نشوزهن فعظوهن واهجروهن في المضاجع واضربوهن فإن أطعنكم فلا تبغوا عليهن سبيلا}. 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وقال تعالى:{فابعثوا حكما من أهله وحكما من أهلها إن يريدا إصلاحا</a:t>
            </a:r>
          </a:p>
          <a:p>
            <a:pPr algn="justLow" rtl="1"/>
            <a:endParaRPr lang="ar-SA" b="1" dirty="0" smtClean="0">
              <a:solidFill>
                <a:srgbClr val="0099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b="1" dirty="0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000000"/>
                </a:solidFill>
              </a:rPr>
              <a:t>يوفق الله بينهما } . .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 ولم يعالج الإسلام المشاكل الزوجية بالطلاق إلا في حـال استدامتها واستحالة استمرار العشرة الزوجية في ظلها ؛ فجاء علاجه للمشاكل الزوجية بالطلاق من باب ( آخر العلاج الكيّ ) ، وعلى قاعدة العمل بقوله تعالى : { وإن يتفرقا </a:t>
            </a:r>
            <a:r>
              <a:rPr lang="ar-SA" dirty="0" err="1" smtClean="0">
                <a:solidFill>
                  <a:srgbClr val="000000"/>
                </a:solidFill>
              </a:rPr>
              <a:t>يُغْنِ</a:t>
            </a:r>
            <a:r>
              <a:rPr lang="ar-SA" dirty="0" smtClean="0">
                <a:solidFill>
                  <a:srgbClr val="000000"/>
                </a:solidFill>
              </a:rPr>
              <a:t> الله كلاّ من سَعَتِهِ } .</a:t>
            </a:r>
          </a:p>
          <a:p>
            <a:pPr marL="0" algn="justLow" rtl="1"/>
            <a:r>
              <a:rPr lang="ar-SA" dirty="0" smtClean="0">
                <a:solidFill>
                  <a:srgbClr val="000000"/>
                </a:solidFill>
              </a:rPr>
              <a:t>وحتى بعد وقوع الطلاق ؛ فإن الإسلام  يجعله رجعيا لمرتين ؛ ليتيح الفرصة لكلا الزوجين لمراجعة النفس والعودة للاجتماع ، ولا يجعله طلاقا غير رجعي إلا في حال اتساع دائرة المشاكل اتساعا خطيرا !!  </a:t>
            </a:r>
            <a:endParaRPr lang="ar-SA" dirty="0" smtClean="0">
              <a:solidFill>
                <a:srgbClr val="0099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FF0000"/>
                </a:solidFill>
              </a:rPr>
              <a:t>[2] دراسة لثلاثة أحاديث من كتاب الطلاق</a:t>
            </a:r>
            <a:br>
              <a:rPr lang="ar-SA" b="1" dirty="0" smtClean="0">
                <a:solidFill>
                  <a:srgbClr val="FF0000"/>
                </a:solidFill>
              </a:rPr>
            </a:b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endParaRPr lang="ar-SA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[1/2] </a:t>
            </a: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الحديث الأول (ح3/ 1009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161 – 164 )</a:t>
            </a: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[2/2]</a:t>
            </a:r>
          </a:p>
          <a:p>
            <a:pPr marL="0" algn="ctr" rtl="1"/>
            <a:r>
              <a:rPr lang="ar-SA" b="1" dirty="0" smtClean="0">
                <a:solidFill>
                  <a:srgbClr val="FF0000"/>
                </a:solidFill>
              </a:rPr>
              <a:t>الحديث الثاني (ح8/ 1014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170 – 171 )</a:t>
            </a: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 [3/2]</a:t>
            </a:r>
          </a:p>
          <a:p>
            <a:pPr marL="0" algn="ctr" rtl="1"/>
            <a:r>
              <a:rPr lang="ar-SA" b="1" dirty="0" smtClean="0">
                <a:solidFill>
                  <a:srgbClr val="FF0000"/>
                </a:solidFill>
              </a:rPr>
              <a:t>الحديث الثالث (ح9/ 1015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171 – 173 )</a:t>
            </a:r>
          </a:p>
          <a:p>
            <a:pPr marL="0" algn="ctr" rtl="1"/>
            <a:endParaRPr lang="ar-S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[1/2] الحديث الأول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ابن </a:t>
            </a:r>
            <a:r>
              <a:rPr lang="ar-SA" sz="2800" dirty="0" smtClean="0"/>
              <a:t>عباس – رضي الله عنهما – </a:t>
            </a:r>
            <a:r>
              <a:rPr lang="ar-SA" dirty="0" smtClean="0"/>
              <a:t>قال : </a:t>
            </a:r>
            <a:r>
              <a:rPr lang="ar-SA" dirty="0" smtClean="0">
                <a:solidFill>
                  <a:srgbClr val="FF0000"/>
                </a:solidFill>
              </a:rPr>
              <a:t>كان الطلاق على عهد رسول الله – صلى الله عليه وسلم – وأبي بكر وسنتين من خلافة عمرَ طلاقَ الثلاثِ </a:t>
            </a:r>
            <a:r>
              <a:rPr lang="ar-SA" dirty="0" smtClean="0">
                <a:solidFill>
                  <a:srgbClr val="FF0000"/>
                </a:solidFill>
              </a:rPr>
              <a:t>واحدة </a:t>
            </a:r>
            <a:r>
              <a:rPr lang="ar-SA" dirty="0" smtClean="0">
                <a:solidFill>
                  <a:srgbClr val="FF0000"/>
                </a:solidFill>
              </a:rPr>
              <a:t>؛ فقال عمر : إن الناس قد استعجلوا في أمر كانت لهم فيه أناة ، فلو أمضيناه عليهم ؟ فأمضاه عليهم .</a:t>
            </a:r>
            <a:r>
              <a:rPr lang="ar-SA" dirty="0" smtClean="0"/>
              <a:t> رواه مسلم.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معاني أهمِ مفردات  الحديث 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أناة : </a:t>
            </a:r>
            <a:r>
              <a:rPr lang="ar-SA" dirty="0" smtClean="0"/>
              <a:t>أي : مهلة 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أمضيناه عليهم : </a:t>
            </a:r>
            <a:r>
              <a:rPr lang="ar-SA" dirty="0" smtClean="0"/>
              <a:t>أي : لو أنفذنا عليهم طلاق الثلاث فألزمناهم بأنها ثلاث طلقات لا واحدة لمنعهم ذلك عن تتابع الطلقات . </a:t>
            </a:r>
            <a:endParaRPr lang="ar-SA" dirty="0" smtClean="0"/>
          </a:p>
          <a:p>
            <a:pPr marL="0" algn="justLow" rtl="1"/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rtl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[1/2]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# </a:t>
            </a:r>
            <a:r>
              <a:rPr lang="ar-SA" b="1" dirty="0" smtClean="0">
                <a:solidFill>
                  <a:srgbClr val="FF0000"/>
                </a:solidFill>
              </a:rPr>
              <a:t>بعض ما يؤخذ من الحديث 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التشريع الأصلي : أنَّ إيقاع الطلقات الثلاث دفعة واحدة (بكلمة واحدة أو بكلمات ثلاث) يحسب طلقة واحدة فقط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اجتهاد عمر </a:t>
            </a:r>
            <a:r>
              <a:rPr lang="ar-SA" dirty="0" smtClean="0"/>
              <a:t>– رضي الله </a:t>
            </a:r>
            <a:r>
              <a:rPr lang="ar-SA" dirty="0" smtClean="0"/>
              <a:t>عنه – في اعتبار إيقاع الطلقات الثلاث دفعة واحدة على أنه ثلاث طلقات ؛ ردعا للناس عندما كثر منهم   فعل ذلك .</a:t>
            </a:r>
          </a:p>
          <a:p>
            <a:pPr algn="justLow" rtl="1"/>
            <a:r>
              <a:rPr lang="ar-SA" dirty="0" smtClean="0"/>
              <a:t>قال الشارح - رحمه الله – ( مج3/ج6/ </a:t>
            </a:r>
            <a:r>
              <a:rPr lang="ar-SA" dirty="0" err="1" smtClean="0"/>
              <a:t>ص</a:t>
            </a:r>
            <a:r>
              <a:rPr lang="ar-SA" dirty="0" smtClean="0"/>
              <a:t> 161-163</a:t>
            </a:r>
            <a:r>
              <a:rPr lang="ar-SA" dirty="0" smtClean="0"/>
              <a:t>) :</a:t>
            </a:r>
          </a:p>
          <a:p>
            <a:pPr algn="justLow" rtl="1"/>
            <a:r>
              <a:rPr lang="ar-SA" dirty="0" smtClean="0"/>
              <a:t>” .. وقد استُشكِلَ أنه كيف يصح من عمر مخالفة ما كان في عصر </a:t>
            </a:r>
            <a:r>
              <a:rPr lang="ar-SA" dirty="0" err="1" smtClean="0"/>
              <a:t>ه</a:t>
            </a:r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endParaRPr lang="ar-SA" dirty="0" smtClean="0">
              <a:solidFill>
                <a:srgbClr val="00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679784" y="304800"/>
            <a:ext cx="8801100" cy="1265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Arial" pitchFamily="34" charset="0"/>
              </a:rPr>
              <a:t>تابع [1/2]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527384" y="1600201"/>
            <a:ext cx="8915400" cy="4525963"/>
          </a:xfrm>
        </p:spPr>
        <p:txBody>
          <a:bodyPr/>
          <a:lstStyle/>
          <a:p>
            <a:pPr marL="0" algn="justLow" rtl="1"/>
            <a:r>
              <a:rPr lang="ar-SA" dirty="0" smtClean="0"/>
              <a:t>– </a:t>
            </a:r>
            <a:r>
              <a:rPr lang="ar-SA" dirty="0" smtClean="0"/>
              <a:t>صلى الله عليه وسلم </a:t>
            </a:r>
            <a:r>
              <a:rPr lang="ar-SA" dirty="0" smtClean="0"/>
              <a:t>– ثم في عصر أبي بكر ثم في أول أيامه ؟ .. وأجيب عنه بستة أجوبة : .. الثالث : أن هذا الحديث ورد في صورة خاصة ؛هي قول المطلق : أنتِ طالق </a:t>
            </a:r>
            <a:r>
              <a:rPr lang="ar-SA" dirty="0" smtClean="0"/>
              <a:t>أنتِ </a:t>
            </a:r>
            <a:r>
              <a:rPr lang="ar-SA" dirty="0" smtClean="0"/>
              <a:t>طالق</a:t>
            </a:r>
            <a:r>
              <a:rPr lang="ar-SA" dirty="0" smtClean="0"/>
              <a:t> أنتِ </a:t>
            </a:r>
            <a:r>
              <a:rPr lang="ar-SA" dirty="0" smtClean="0"/>
              <a:t>طالق ، وذلك أنه كان في عصر النبوة وما بعده ، وكان حال الناس محمولا على السلامة والصدق ؛ فيُقبَلُ قولُ من ادعى أن اللفظ الثاني تأكيد للأول لا تأسيسُ طلاق آخر ، ويُصَدَّقُ في دعواه . فلما رأى عمرُ تغير أحوال الناس وغلبة الدعاوى الباطلة ؛ رأى من المصلحة أن يُجرى المتكلم على ظاهر كلامه ، ولا يُصَدَّق في دعوى ضميره . وهذا الجواب ارتضاه القرطبي , وقال النووي : هو أصح الأجوبة ” .</a:t>
            </a:r>
          </a:p>
          <a:p>
            <a:pPr rtl="1"/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</a:t>
            </a: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[1/2]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b="1" u="sng" dirty="0" smtClean="0">
                <a:solidFill>
                  <a:srgbClr val="FF0000"/>
                </a:solidFill>
              </a:rPr>
              <a:t>فائدة : </a:t>
            </a:r>
            <a:r>
              <a:rPr lang="ar-SA" dirty="0" smtClean="0"/>
              <a:t>اختلفت آراء أهل العلم في : من أوقع الطلقات الثلاث بكلمة واحدة (بقوله : ”أنت طالق ثلاثا ” ، ونحوها) أو بكلمات لم يتخللها رجعة ولا نكاح ( بقوله ” أنت طالق ثم طالق ثم طالق ” أو بأن يقول : ” أنت طالق ” ثم يقول : ” أنت طالق ” ثم يقول : ” أنت طالق“ ) ؛ هل تلزمه الثلاث أم واحدة فقط ؟ على أقوال أشهرها  :</a:t>
            </a:r>
          </a:p>
          <a:p>
            <a:pPr marL="0" indent="-514350" algn="justLow" rtl="1"/>
            <a:r>
              <a:rPr lang="ar-SA" dirty="0" smtClean="0"/>
              <a:t>قول جمهور أهل العلم ومنهم الأئمة الأربعة : تلزمه الطلقات الثلاث ؛ فلا تحل له مطلقته إلا بعد أن تنكح زوجا غيره وتعتد منه .</a:t>
            </a:r>
          </a:p>
          <a:p>
            <a:pPr marL="0" algn="justLow" rtl="1"/>
            <a:r>
              <a:rPr lang="ar-SA" dirty="0" smtClean="0"/>
              <a:t>قول ابن عباس وابن مسعود وعطاء وابن تيمية وابن القيم وآخرين: لا يلزمه إلا طلقة واحدة فقط .    </a:t>
            </a:r>
          </a:p>
          <a:p>
            <a:pPr algn="justLow" rtl="1"/>
            <a:endParaRPr lang="ar-SA" dirty="0" smtClean="0"/>
          </a:p>
          <a:p>
            <a:pPr algn="justLow"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[2/2] الحديث الثاني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أبي هريرة – رضي الله عنه – </a:t>
            </a:r>
            <a:r>
              <a:rPr lang="ar-SA" dirty="0" smtClean="0">
                <a:solidFill>
                  <a:srgbClr val="FF0000"/>
                </a:solidFill>
              </a:rPr>
              <a:t>عن النبي – صلى الله عليه وسلم – قال </a:t>
            </a:r>
            <a:r>
              <a:rPr lang="ar-SA" b="1" dirty="0" smtClean="0">
                <a:solidFill>
                  <a:srgbClr val="FF0000"/>
                </a:solidFill>
              </a:rPr>
              <a:t>:{ إنَّ الله تجاوز عن أُمتي ما حدَّثت </a:t>
            </a:r>
            <a:r>
              <a:rPr lang="ar-SA" b="1" dirty="0" err="1" smtClean="0">
                <a:solidFill>
                  <a:srgbClr val="FF0000"/>
                </a:solidFill>
              </a:rPr>
              <a:t>به</a:t>
            </a:r>
            <a:r>
              <a:rPr lang="ar-SA" b="1" dirty="0" smtClean="0">
                <a:solidFill>
                  <a:srgbClr val="FF0000"/>
                </a:solidFill>
              </a:rPr>
              <a:t> أنفُسَها ما لم تعمل أو تكلَّم }</a:t>
            </a:r>
            <a:r>
              <a:rPr lang="ar-SA" dirty="0" smtClean="0"/>
              <a:t> متفق عليه 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معاني أهمِ مفردات  الحديث 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= تجاوز : </a:t>
            </a:r>
            <a:r>
              <a:rPr lang="ar-SA" dirty="0" smtClean="0"/>
              <a:t>أي : صفح </a:t>
            </a:r>
            <a:r>
              <a:rPr lang="ar-SA" b="1" dirty="0" smtClean="0">
                <a:solidFill>
                  <a:srgbClr val="FF0000"/>
                </a:solidFill>
              </a:rPr>
              <a:t>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= ما حدثت </a:t>
            </a:r>
            <a:r>
              <a:rPr lang="ar-SA" b="1" dirty="0" err="1" smtClean="0">
                <a:solidFill>
                  <a:srgbClr val="FF0000"/>
                </a:solidFill>
              </a:rPr>
              <a:t>به</a:t>
            </a:r>
            <a:r>
              <a:rPr lang="ar-SA" b="1" dirty="0" smtClean="0">
                <a:solidFill>
                  <a:srgbClr val="FF0000"/>
                </a:solidFill>
              </a:rPr>
              <a:t> أنفسها : </a:t>
            </a:r>
            <a:r>
              <a:rPr lang="ar-SA" b="1" dirty="0" smtClean="0"/>
              <a:t>أي : </a:t>
            </a:r>
            <a:r>
              <a:rPr lang="ar-SA" dirty="0" smtClean="0"/>
              <a:t>ما أخبرت </a:t>
            </a:r>
            <a:r>
              <a:rPr lang="ar-SA" dirty="0" err="1" smtClean="0"/>
              <a:t>به</a:t>
            </a:r>
            <a:r>
              <a:rPr lang="ar-SA" dirty="0" smtClean="0"/>
              <a:t> أنفسها ؛ والمقصود :ما يخطر بقلب الإنسان من </a:t>
            </a:r>
            <a:r>
              <a:rPr lang="ar-SA" dirty="0" smtClean="0"/>
              <a:t>وساوس .</a:t>
            </a:r>
            <a:endParaRPr lang="ar-SA" b="1" dirty="0" smtClean="0">
              <a:solidFill>
                <a:srgbClr val="FF0000"/>
              </a:solidFill>
            </a:endParaRPr>
          </a:p>
          <a:p>
            <a:pPr marL="0" algn="justLow" rtl="1"/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</a:t>
            </a:r>
            <a:r>
              <a:rPr lang="ar-SA" b="1" dirty="0" smtClean="0">
                <a:solidFill>
                  <a:srgbClr val="FF0000"/>
                </a:solidFill>
              </a:rPr>
              <a:t>[2/2]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صفح الله تعالى عن العبد فيما يتعلق بالهواجس والوساوس وخطرات النفس ؛ لأنها أمور لا إرادية ! 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أنَّ الإنسان مؤاخذ بما يتكلم </a:t>
            </a:r>
            <a:r>
              <a:rPr lang="ar-SA" dirty="0" err="1" smtClean="0"/>
              <a:t>به</a:t>
            </a:r>
            <a:r>
              <a:rPr lang="ar-SA" dirty="0" smtClean="0"/>
              <a:t> وبما يفعله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عدم وقوع الطلاق بمجرد حديث النفس ( وهو قول الجمهور)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من كتب الطلاق وقع طلاقه ؛ لأنه عزم بقلبه وعمل بكتابه ( وهو قول الجمهور وشَرَطَ مالك الإشهاد على ذلك ) .</a:t>
            </a:r>
            <a:endParaRPr lang="ar-SA" dirty="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[3/2] الحديث الثالث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ابن عباس – رضي الله عنهما – </a:t>
            </a:r>
            <a:r>
              <a:rPr lang="ar-SA" dirty="0" smtClean="0">
                <a:solidFill>
                  <a:srgbClr val="FF0000"/>
                </a:solidFill>
              </a:rPr>
              <a:t>عن النبي – صلى الله عليه وسلم – قال </a:t>
            </a:r>
            <a:r>
              <a:rPr lang="ar-SA" b="1" dirty="0" smtClean="0">
                <a:solidFill>
                  <a:srgbClr val="FF0000"/>
                </a:solidFill>
              </a:rPr>
              <a:t>:{ إنَّ الله تعالى وَضَعَ عن أُمَّتي الخطأَ والنسيان </a:t>
            </a:r>
            <a:r>
              <a:rPr lang="ar-SA" b="1" dirty="0" err="1" smtClean="0">
                <a:solidFill>
                  <a:srgbClr val="FF0000"/>
                </a:solidFill>
              </a:rPr>
              <a:t>َ</a:t>
            </a:r>
            <a:r>
              <a:rPr lang="ar-SA" b="1" dirty="0" smtClean="0">
                <a:solidFill>
                  <a:srgbClr val="FF0000"/>
                </a:solidFill>
              </a:rPr>
              <a:t> وما استُكْرِهوا عليه } </a:t>
            </a:r>
            <a:r>
              <a:rPr lang="ar-SA" dirty="0" smtClean="0"/>
              <a:t> حديث صحيح ؛ رواه ابن ماجة والحاكم ، وصححه ابن حبّان والألباني وأحمد شاكر وغيرهم 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معاني أهمِ مفردات  الحديث 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= وضع عن أمتي : </a:t>
            </a:r>
            <a:r>
              <a:rPr lang="ar-SA" dirty="0" smtClean="0"/>
              <a:t>أي : أسقط عنها 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= الخطأ : </a:t>
            </a:r>
            <a:r>
              <a:rPr lang="ar-SA" dirty="0" smtClean="0"/>
              <a:t>أي : الفعل غير المُتعمَّد .</a:t>
            </a:r>
            <a:endParaRPr lang="ar-SA" dirty="0" smtClean="0"/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= النسيان : </a:t>
            </a:r>
            <a:r>
              <a:rPr lang="ar-SA" dirty="0" smtClean="0"/>
              <a:t>أي : ما </a:t>
            </a:r>
            <a:r>
              <a:rPr lang="ar-SA" dirty="0" err="1" smtClean="0"/>
              <a:t>يضاد</a:t>
            </a:r>
            <a:r>
              <a:rPr lang="ar-SA" dirty="0" smtClean="0"/>
              <a:t> الذكر والحفظ . 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تابع [3/2]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صفح الله تعالى عن </a:t>
            </a:r>
            <a:r>
              <a:rPr lang="ar-SA" dirty="0" smtClean="0"/>
              <a:t>العبد وتجاوزه عنه  </a:t>
            </a:r>
            <a:r>
              <a:rPr lang="ar-SA" dirty="0" smtClean="0"/>
              <a:t>فيما يتعلق </a:t>
            </a:r>
            <a:r>
              <a:rPr lang="ar-SA" dirty="0" smtClean="0"/>
              <a:t>بالأفعال غير المتعمدة ، وكذلك الصادرة عن غفلة منه وعدم تذكر ، والصادرة تحت وطأة الإكراه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عدم وقوع طلاق </a:t>
            </a:r>
            <a:r>
              <a:rPr lang="ar-SA" dirty="0" err="1" smtClean="0"/>
              <a:t>الخاطىء</a:t>
            </a:r>
            <a:r>
              <a:rPr lang="ar-SA" dirty="0" smtClean="0"/>
              <a:t> - وهو من صدر منه لفظ الطلاق عن غير قصد - ( وهو قول الجمهور وخالفهم  الحنفية)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عدم وقوع طلاق </a:t>
            </a:r>
            <a:r>
              <a:rPr lang="ar-SA" dirty="0" smtClean="0"/>
              <a:t>المكره ( </a:t>
            </a:r>
            <a:r>
              <a:rPr lang="ar-SA" dirty="0" smtClean="0"/>
              <a:t>وهو قول </a:t>
            </a:r>
            <a:r>
              <a:rPr lang="ar-SA" dirty="0" smtClean="0"/>
              <a:t>الجمهور وخالفهم الحنفية</a:t>
            </a:r>
            <a:r>
              <a:rPr lang="ar-SA" dirty="0" smtClean="0"/>
              <a:t>) .</a:t>
            </a:r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rtl="1"/>
            <a:endParaRPr lang="ar-SA" dirty="0" smtClean="0">
              <a:solidFill>
                <a:srgbClr val="00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5185</TotalTime>
  <Words>1173</Words>
  <Application>Microsoft Office PowerPoint</Application>
  <PresentationFormat>A4 Paper (210x297 mm)‎</PresentationFormat>
  <Paragraphs>100</Paragraphs>
  <Slides>18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ا لسابعة</vt:lpstr>
      <vt:lpstr>عناصر المحاضرة</vt:lpstr>
      <vt:lpstr>[1] مدخل إلى كتاب الطلاق  </vt:lpstr>
      <vt:lpstr>تابع [1]</vt:lpstr>
      <vt:lpstr>تابع [1]</vt:lpstr>
      <vt:lpstr>تابع [1]</vt:lpstr>
      <vt:lpstr>تابع [1]</vt:lpstr>
      <vt:lpstr> [2] دراسة لثلاثة أحاديث من كتاب الطلاق </vt:lpstr>
      <vt:lpstr>[1/2] الحديث الأول</vt:lpstr>
      <vt:lpstr> تابع [1/2] </vt:lpstr>
      <vt:lpstr>تابع [2]</vt:lpstr>
      <vt:lpstr> تابع [1/2] </vt:lpstr>
      <vt:lpstr>[2/2] الحديث الثاني</vt:lpstr>
      <vt:lpstr>   تابع[2/2]    </vt:lpstr>
      <vt:lpstr>[3/2] الحديث الثالث</vt:lpstr>
      <vt:lpstr>تابع [3/2]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</cp:lastModifiedBy>
  <cp:revision>484</cp:revision>
  <dcterms:created xsi:type="dcterms:W3CDTF">2009-10-14T19:14:34Z</dcterms:created>
  <dcterms:modified xsi:type="dcterms:W3CDTF">2012-03-09T17:57:44Z</dcterms:modified>
</cp:coreProperties>
</file>