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300" r:id="rId4"/>
    <p:sldId id="303" r:id="rId5"/>
    <p:sldId id="305" r:id="rId6"/>
    <p:sldId id="330" r:id="rId7"/>
    <p:sldId id="318" r:id="rId8"/>
    <p:sldId id="325" r:id="rId9"/>
    <p:sldId id="328" r:id="rId10"/>
    <p:sldId id="331" r:id="rId11"/>
    <p:sldId id="332"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3B84AF"/>
    <a:srgbClr val="FF3300"/>
    <a:srgbClr val="FF0066"/>
    <a:srgbClr val="709256"/>
    <a:srgbClr val="AD996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542" y="-300"/>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1" y="2133601"/>
            <a:ext cx="2667001"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1"/>
            <a:ext cx="2667001"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1"/>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transition>
    <p:checke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transition>
    <p:checke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p:checke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transition>
    <p:checke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hecke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checke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transition>
    <p:checke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transition>
    <p:checke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transition>
    <p:checke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transition>
    <p:checke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transition>
    <p:checke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p:nvSpPr>
        <p:spPr>
          <a:xfrm>
            <a:off x="6781801"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7050088"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304801" y="5791201"/>
            <a:ext cx="838200" cy="938213"/>
          </a:xfrm>
          <a:prstGeom prst="rect">
            <a:avLst/>
          </a:prstGeom>
          <a:noFill/>
          <a:ln w="9525">
            <a:noFill/>
            <a:miter lim="800000"/>
            <a:headEnd/>
            <a:tailEnd/>
          </a:ln>
        </p:spPr>
      </p:pic>
      <p:sp>
        <p:nvSpPr>
          <p:cNvPr id="19" name="Rectangle 18"/>
          <p:cNvSpPr/>
          <p:nvPr/>
        </p:nvSpPr>
        <p:spPr>
          <a:xfrm>
            <a:off x="914400"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9"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ransition>
    <p:checker dir="vert"/>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checke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العاشرة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cSld>
  <p:clrMapOvr>
    <a:masterClrMapping/>
  </p:clrMapOvr>
  <p:transition>
    <p:checke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3B84AF"/>
                </a:solidFill>
                <a:effectLst>
                  <a:outerShdw blurRad="38100" dist="38100" dir="2700000" algn="tl">
                    <a:srgbClr val="000000">
                      <a:alpha val="43137"/>
                    </a:srgbClr>
                  </a:outerShdw>
                </a:effectLst>
              </a:rPr>
              <a:t>عنوان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FF0000"/>
                </a:solidFill>
              </a:rPr>
              <a:t>دراسة لحديثين من باب </a:t>
            </a:r>
            <a:r>
              <a:rPr lang="ar-SA" sz="4800" b="1" dirty="0" smtClean="0">
                <a:solidFill>
                  <a:srgbClr val="FF0000"/>
                </a:solidFill>
              </a:rPr>
              <a:t>(البر والصلة)</a:t>
            </a:r>
            <a:r>
              <a:rPr lang="ar-SA" sz="4800" b="1" dirty="0" smtClean="0">
                <a:solidFill>
                  <a:srgbClr val="FF0000"/>
                </a:solidFill>
              </a:rPr>
              <a:t/>
            </a:r>
            <a:br>
              <a:rPr lang="ar-SA" sz="4800" b="1" dirty="0" smtClean="0">
                <a:solidFill>
                  <a:srgbClr val="FF0000"/>
                </a:solidFill>
              </a:rPr>
            </a:br>
            <a:endParaRPr lang="ar-SA" sz="4800" b="1" dirty="0" smtClean="0"/>
          </a:p>
        </p:txBody>
      </p:sp>
    </p:spTree>
  </p:cSld>
  <p:clrMapOvr>
    <a:masterClrMapping/>
  </p:clrMapOvr>
  <p:transition>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dirty="0" smtClean="0">
                <a:solidFill>
                  <a:srgbClr val="3B84AF"/>
                </a:solidFill>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r>
              <a:rPr lang="ar-SA" b="1" dirty="0" smtClean="0">
                <a:solidFill>
                  <a:srgbClr val="FF0000"/>
                </a:solidFill>
              </a:rPr>
              <a:t>[1] الحديث الأول </a:t>
            </a:r>
          </a:p>
          <a:p>
            <a:pPr algn="ctr" rtl="1"/>
            <a:endParaRPr lang="ar-SA" b="1" dirty="0" smtClean="0">
              <a:solidFill>
                <a:srgbClr val="FF0000"/>
              </a:solidFill>
            </a:endParaRPr>
          </a:p>
          <a:p>
            <a:pPr algn="ctr" rtl="1"/>
            <a:r>
              <a:rPr lang="ar-SA" b="1" dirty="0" smtClean="0">
                <a:solidFill>
                  <a:srgbClr val="FF0000"/>
                </a:solidFill>
              </a:rPr>
              <a:t>(ح1/ 1372 ، </a:t>
            </a:r>
            <a:r>
              <a:rPr lang="ar-SA" b="1" dirty="0" err="1" smtClean="0">
                <a:solidFill>
                  <a:srgbClr val="FF0000"/>
                </a:solidFill>
              </a:rPr>
              <a:t>ص</a:t>
            </a:r>
            <a:r>
              <a:rPr lang="ar-SA" b="1" dirty="0" smtClean="0">
                <a:solidFill>
                  <a:srgbClr val="FF0000"/>
                </a:solidFill>
              </a:rPr>
              <a:t> 159 – 161 )</a:t>
            </a:r>
          </a:p>
          <a:p>
            <a:pPr marL="0" rtl="1"/>
            <a:endParaRPr lang="ar-SA" b="1" dirty="0" smtClean="0">
              <a:solidFill>
                <a:srgbClr val="FF0000"/>
              </a:solidFill>
            </a:endParaRPr>
          </a:p>
          <a:p>
            <a:pPr marL="0" algn="ctr" rtl="1"/>
            <a:r>
              <a:rPr lang="ar-SA" b="1" dirty="0" smtClean="0">
                <a:solidFill>
                  <a:srgbClr val="FF0000"/>
                </a:solidFill>
              </a:rPr>
              <a:t>[2] الحديث الثاني</a:t>
            </a:r>
          </a:p>
          <a:p>
            <a:pPr marL="0" algn="ctr" rtl="1"/>
            <a:r>
              <a:rPr lang="ar-SA" b="1" dirty="0" smtClean="0">
                <a:solidFill>
                  <a:srgbClr val="FF0000"/>
                </a:solidFill>
              </a:rPr>
              <a:t> </a:t>
            </a:r>
          </a:p>
          <a:p>
            <a:pPr marL="0" algn="ctr" rtl="1"/>
            <a:r>
              <a:rPr lang="ar-SA" b="1" dirty="0" smtClean="0">
                <a:solidFill>
                  <a:srgbClr val="FF0000"/>
                </a:solidFill>
              </a:rPr>
              <a:t>(ح12/ 1383 ، </a:t>
            </a:r>
            <a:r>
              <a:rPr lang="ar-SA" b="1" dirty="0" err="1" smtClean="0">
                <a:solidFill>
                  <a:srgbClr val="FF0000"/>
                </a:solidFill>
              </a:rPr>
              <a:t>ص</a:t>
            </a:r>
            <a:r>
              <a:rPr lang="ar-SA" b="1" dirty="0" smtClean="0">
                <a:solidFill>
                  <a:srgbClr val="FF0000"/>
                </a:solidFill>
              </a:rPr>
              <a:t> 178- 180)</a:t>
            </a: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cSld>
  <p:clrMapOvr>
    <a:masterClrMapping/>
  </p:clrMapOvr>
  <p:transition>
    <p:checke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 </a:t>
            </a:r>
            <a:r>
              <a:rPr lang="ar-SA" dirty="0" smtClean="0"/>
              <a:t>قال : </a:t>
            </a:r>
            <a:r>
              <a:rPr lang="ar-SA" dirty="0" smtClean="0">
                <a:solidFill>
                  <a:srgbClr val="FF0000"/>
                </a:solidFill>
              </a:rPr>
              <a:t>قال رسول الله – صلى الله عليه وسلم </a:t>
            </a:r>
            <a:r>
              <a:rPr lang="ar-SA" dirty="0" smtClean="0">
                <a:solidFill>
                  <a:srgbClr val="FF0000"/>
                </a:solidFill>
              </a:rPr>
              <a:t>– : </a:t>
            </a:r>
            <a:r>
              <a:rPr lang="ar-SA" dirty="0" smtClean="0">
                <a:solidFill>
                  <a:srgbClr val="FF0000"/>
                </a:solidFill>
              </a:rPr>
              <a:t>{ </a:t>
            </a:r>
            <a:r>
              <a:rPr lang="ar-SA" dirty="0" smtClean="0">
                <a:solidFill>
                  <a:srgbClr val="FF0000"/>
                </a:solidFill>
              </a:rPr>
              <a:t>من أحبَّ أن يُبسَطَ له في رزقه , وأن يُنْسَأَ له في أثَرِهِ؛ فَلْيَصِلْ رَحِمَهُ} </a:t>
            </a:r>
            <a:r>
              <a:rPr lang="ar-SA" dirty="0" smtClean="0">
                <a:solidFill>
                  <a:srgbClr val="FF0000"/>
                </a:solidFill>
              </a:rPr>
              <a:t>.</a:t>
            </a:r>
            <a:r>
              <a:rPr lang="ar-SA" dirty="0" smtClean="0"/>
              <a:t> </a:t>
            </a:r>
            <a:r>
              <a:rPr lang="ar-SA" u="sng" dirty="0" smtClean="0"/>
              <a:t>أخرجه البخاري </a:t>
            </a:r>
            <a:r>
              <a:rPr lang="ar-SA" dirty="0" smtClean="0"/>
              <a:t>.</a:t>
            </a:r>
          </a:p>
          <a:p>
            <a:pPr marL="0" algn="justLow" rtl="1"/>
            <a:r>
              <a:rPr lang="ar-SA" dirty="0" smtClean="0">
                <a:solidFill>
                  <a:srgbClr val="FF0000"/>
                </a:solidFill>
              </a:rPr>
              <a:t># المحدث الذي أخرج هذا الحديث : </a:t>
            </a:r>
            <a:r>
              <a:rPr lang="ar-SA" dirty="0" err="1" smtClean="0"/>
              <a:t>هوالإمام</a:t>
            </a:r>
            <a:r>
              <a:rPr lang="ar-SA" dirty="0" smtClean="0"/>
              <a:t> البخاري – رحمه الله - </a:t>
            </a:r>
            <a:endParaRPr lang="ar-SA" dirty="0" smtClean="0"/>
          </a:p>
          <a:p>
            <a:pPr marL="0" algn="justLow" rtl="1"/>
            <a:r>
              <a:rPr lang="ar-SA" b="1" dirty="0" smtClean="0">
                <a:solidFill>
                  <a:srgbClr val="FF0000"/>
                </a:solidFill>
              </a:rPr>
              <a:t># معاني أهمِ مفردات  الحديث :</a:t>
            </a:r>
          </a:p>
          <a:p>
            <a:pPr marL="324000" algn="justLow" rtl="1"/>
            <a:r>
              <a:rPr lang="ar-SA" dirty="0" smtClean="0">
                <a:solidFill>
                  <a:srgbClr val="FF0000"/>
                </a:solidFill>
              </a:rPr>
              <a:t>= </a:t>
            </a:r>
            <a:r>
              <a:rPr lang="ar-SA" dirty="0" smtClean="0">
                <a:solidFill>
                  <a:srgbClr val="FF0000"/>
                </a:solidFill>
              </a:rPr>
              <a:t>يُبْسطَ له في رزقه : </a:t>
            </a:r>
            <a:r>
              <a:rPr lang="ar-SA" dirty="0" smtClean="0"/>
              <a:t>أي : يُوَسع له في رزقه.</a:t>
            </a:r>
          </a:p>
          <a:p>
            <a:pPr marL="324000" algn="justLow" rtl="1"/>
            <a:r>
              <a:rPr lang="ar-SA" dirty="0" smtClean="0">
                <a:solidFill>
                  <a:srgbClr val="FF0000"/>
                </a:solidFill>
              </a:rPr>
              <a:t>= ينسأ له : </a:t>
            </a:r>
            <a:r>
              <a:rPr lang="ar-SA" dirty="0" smtClean="0"/>
              <a:t>أي : يُؤَخَّر له ؛ من </a:t>
            </a:r>
            <a:r>
              <a:rPr lang="ar-SA" dirty="0" err="1" smtClean="0"/>
              <a:t>الإنساء</a:t>
            </a:r>
            <a:r>
              <a:rPr lang="ar-SA" dirty="0" smtClean="0"/>
              <a:t> وهو التأخير.</a:t>
            </a:r>
          </a:p>
          <a:p>
            <a:pPr marL="324000" algn="justLow" rtl="1"/>
            <a:r>
              <a:rPr lang="ar-SA" dirty="0" smtClean="0">
                <a:solidFill>
                  <a:srgbClr val="FF0000"/>
                </a:solidFill>
              </a:rPr>
              <a:t>= في أثره : </a:t>
            </a:r>
            <a:r>
              <a:rPr lang="ar-SA" dirty="0" smtClean="0"/>
              <a:t>أي : في </a:t>
            </a:r>
            <a:r>
              <a:rPr lang="ar-SA" dirty="0" smtClean="0"/>
              <a:t>أجله ؛ </a:t>
            </a:r>
            <a:r>
              <a:rPr lang="ar-SA" dirty="0" smtClean="0"/>
              <a:t>وقد </a:t>
            </a:r>
            <a:r>
              <a:rPr lang="ar-SA" dirty="0" smtClean="0"/>
              <a:t>سُميَ </a:t>
            </a:r>
            <a:r>
              <a:rPr lang="ar-SA" dirty="0" smtClean="0"/>
              <a:t>الأجُلُ أثراً لأنه يتبع العمر .</a:t>
            </a:r>
            <a:endParaRPr lang="ar-SA" dirty="0" smtClean="0"/>
          </a:p>
        </p:txBody>
      </p:sp>
    </p:spTree>
  </p:cSld>
  <p:clrMapOvr>
    <a:masterClrMapping/>
  </p:clrMapOvr>
  <p:transition>
    <p:checke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3" name="عنصر نائب للمحتوى 2"/>
          <p:cNvSpPr>
            <a:spLocks noGrp="1"/>
          </p:cNvSpPr>
          <p:nvPr>
            <p:ph idx="1"/>
          </p:nvPr>
        </p:nvSpPr>
        <p:spPr/>
        <p:txBody>
          <a:bodyPr/>
          <a:lstStyle/>
          <a:p>
            <a:pPr lvl="0" algn="justLow" rtl="1"/>
            <a:r>
              <a:rPr lang="ar-SA" dirty="0" smtClean="0">
                <a:solidFill>
                  <a:srgbClr val="FF0000"/>
                </a:solidFill>
              </a:rPr>
              <a:t>= فليصل رحمه : المقصود بصِلَةُ الرَّحِم </a:t>
            </a:r>
            <a:r>
              <a:rPr lang="ar-SA" dirty="0" smtClean="0"/>
              <a:t>: </a:t>
            </a:r>
            <a:r>
              <a:rPr lang="ar-SA" dirty="0" smtClean="0"/>
              <a:t>هي كناية عن الإحسان إلى الأقربين من ذوي النسبِ والأصهارِ ، والتعطفِ عليهم ، والرفقِ بهم ، والرعاية لأحوالهم ، وكذلك إن بعدوا  </a:t>
            </a:r>
            <a:r>
              <a:rPr lang="ar-SA" dirty="0" smtClean="0"/>
              <a:t>وأساءُوا </a:t>
            </a:r>
            <a:r>
              <a:rPr lang="ar-SA" dirty="0" err="1" smtClean="0"/>
              <a:t>ـ</a:t>
            </a:r>
            <a:r>
              <a:rPr lang="ar-SA" dirty="0" smtClean="0"/>
              <a:t> </a:t>
            </a:r>
            <a:r>
              <a:rPr lang="ar-SA" dirty="0" smtClean="0"/>
              <a:t>وبالطبع ؛ فإن ضِدَّ ذلك قطيعةُ </a:t>
            </a:r>
            <a:r>
              <a:rPr lang="ar-SA" dirty="0" smtClean="0"/>
              <a:t>الرحم  </a:t>
            </a:r>
            <a:r>
              <a:rPr lang="ar-SA" dirty="0" err="1" smtClean="0"/>
              <a:t>ـ</a:t>
            </a:r>
            <a:r>
              <a:rPr lang="ar-SA" dirty="0" smtClean="0"/>
              <a:t> </a:t>
            </a:r>
            <a:r>
              <a:rPr lang="ar-SA" dirty="0" smtClean="0"/>
              <a:t>.</a:t>
            </a:r>
          </a:p>
          <a:p>
            <a:pPr lvl="0" algn="justLow" rtl="1"/>
            <a:r>
              <a:rPr lang="ar-SA" b="1" dirty="0" smtClean="0">
                <a:solidFill>
                  <a:srgbClr val="FF0000"/>
                </a:solidFill>
              </a:rPr>
              <a:t>= تنبيه : </a:t>
            </a:r>
          </a:p>
          <a:p>
            <a:pPr lvl="0" algn="justLow" rtl="1">
              <a:buFontTx/>
              <a:buChar char="-"/>
            </a:pPr>
            <a:r>
              <a:rPr lang="ar-SA" dirty="0" smtClean="0">
                <a:solidFill>
                  <a:srgbClr val="FF0000"/>
                </a:solidFill>
              </a:rPr>
              <a:t>من</a:t>
            </a:r>
            <a:r>
              <a:rPr lang="ar-SA" dirty="0" smtClean="0"/>
              <a:t> : اسم شرط جازم .</a:t>
            </a:r>
          </a:p>
          <a:p>
            <a:pPr lvl="0" algn="justLow" rtl="1">
              <a:buFontTx/>
              <a:buChar char="-"/>
            </a:pPr>
            <a:r>
              <a:rPr lang="ar-SA" dirty="0" smtClean="0">
                <a:solidFill>
                  <a:srgbClr val="FF0000"/>
                </a:solidFill>
              </a:rPr>
              <a:t>أحب </a:t>
            </a:r>
            <a:r>
              <a:rPr lang="ar-SA" dirty="0" smtClean="0"/>
              <a:t>: اسم الشرط .</a:t>
            </a:r>
          </a:p>
          <a:p>
            <a:pPr lvl="0" algn="justLow" rtl="1"/>
            <a:r>
              <a:rPr lang="ar-SA" dirty="0" smtClean="0"/>
              <a:t>-  </a:t>
            </a:r>
            <a:r>
              <a:rPr lang="ar-SA" dirty="0" smtClean="0">
                <a:solidFill>
                  <a:srgbClr val="FF0000"/>
                </a:solidFill>
              </a:rPr>
              <a:t>فليصل رحمه </a:t>
            </a:r>
            <a:r>
              <a:rPr lang="ar-SA" dirty="0" smtClean="0"/>
              <a:t>: جواب الشرط .</a:t>
            </a:r>
            <a:endParaRPr lang="en-US" dirty="0" smtClean="0"/>
          </a:p>
          <a:p>
            <a:pPr algn="justLow" rtl="1"/>
            <a:endParaRPr lang="ar-SA" dirty="0"/>
          </a:p>
        </p:txBody>
      </p:sp>
    </p:spTree>
  </p:cSld>
  <p:clrMapOvr>
    <a:masterClrMapping/>
  </p:clrMapOvr>
  <p:transition>
    <p:checke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rtl="1"/>
            <a:r>
              <a:rPr lang="ar-SA" b="1" dirty="0" smtClean="0">
                <a:solidFill>
                  <a:srgbClr val="FF0000"/>
                </a:solidFill>
              </a:rPr>
              <a:t># بعض ما يؤخذ من الحديث :</a:t>
            </a:r>
          </a:p>
          <a:p>
            <a:pPr rtl="1">
              <a:buFont typeface="Arial" pitchFamily="34" charset="0"/>
              <a:buChar char="•"/>
            </a:pPr>
            <a:r>
              <a:rPr lang="ar-SA" dirty="0" smtClean="0">
                <a:solidFill>
                  <a:srgbClr val="000000"/>
                </a:solidFill>
              </a:rPr>
              <a:t>أ</a:t>
            </a:r>
            <a:r>
              <a:rPr lang="ar-SA" dirty="0" smtClean="0">
                <a:solidFill>
                  <a:srgbClr val="000000"/>
                </a:solidFill>
              </a:rPr>
              <a:t>نَّ صلة الرحم سبب في زيادة الرزق .</a:t>
            </a:r>
          </a:p>
          <a:p>
            <a:pPr rtl="1">
              <a:buFont typeface="Arial" pitchFamily="34" charset="0"/>
              <a:buChar char="•"/>
            </a:pPr>
            <a:r>
              <a:rPr lang="ar-SA" dirty="0" smtClean="0">
                <a:solidFill>
                  <a:srgbClr val="000000"/>
                </a:solidFill>
              </a:rPr>
              <a:t>أنَّ </a:t>
            </a:r>
            <a:r>
              <a:rPr lang="ar-SA" dirty="0" smtClean="0">
                <a:solidFill>
                  <a:srgbClr val="000000"/>
                </a:solidFill>
              </a:rPr>
              <a:t>صلة الرحم سبب في </a:t>
            </a:r>
            <a:r>
              <a:rPr lang="ar-SA" dirty="0" smtClean="0">
                <a:solidFill>
                  <a:srgbClr val="000000"/>
                </a:solidFill>
              </a:rPr>
              <a:t>البركة في العمر .</a:t>
            </a:r>
          </a:p>
          <a:p>
            <a:pPr algn="justLow" rtl="1">
              <a:buFont typeface="Arial" pitchFamily="34" charset="0"/>
              <a:buChar char="•"/>
            </a:pPr>
            <a:r>
              <a:rPr lang="ar-SA" dirty="0" smtClean="0">
                <a:solidFill>
                  <a:srgbClr val="000000"/>
                </a:solidFill>
              </a:rPr>
              <a:t>أنَّ ظاهر الحديث يتعارض مع قوله تعالى : { فإذا جاء أجلُهم لا يستأخرون ساعة ولا يستقدمون } ؛ وقد جمع العلماء بينهما من وجهين لعل أرجحهما أن الزيادة في العمر ليست على حقيقتها وإنما هي كناية عن البركة في العمر بسبب التوفيق للطاعة وعمارة الوقت بالعمل الصالح النافع في الآخرة. وقد أورد الشارح</a:t>
            </a:r>
            <a:endParaRPr lang="ar-SA" dirty="0" smtClean="0">
              <a:solidFill>
                <a:srgbClr val="000000"/>
              </a:solidFill>
            </a:endParaRPr>
          </a:p>
          <a:p>
            <a:pPr rtl="1"/>
            <a:endParaRPr lang="ar-SA" b="1" dirty="0" smtClean="0">
              <a:solidFill>
                <a:srgbClr val="FF0000"/>
              </a:solidFill>
            </a:endParaRPr>
          </a:p>
          <a:p>
            <a:pPr rtl="1"/>
            <a:endParaRPr lang="ar-SA" dirty="0"/>
          </a:p>
        </p:txBody>
      </p:sp>
    </p:spTree>
  </p:cSld>
  <p:clrMapOvr>
    <a:masterClrMapping/>
  </p:clrMapOvr>
  <p:transition>
    <p:checke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4" name="عنصر نائب للمحتوى 3"/>
          <p:cNvSpPr>
            <a:spLocks noGrp="1"/>
          </p:cNvSpPr>
          <p:nvPr>
            <p:ph idx="1"/>
          </p:nvPr>
        </p:nvSpPr>
        <p:spPr/>
        <p:txBody>
          <a:bodyPr/>
          <a:lstStyle/>
          <a:p>
            <a:pPr algn="justLow" rtl="1">
              <a:buFontTx/>
              <a:buChar char="-"/>
            </a:pPr>
            <a:r>
              <a:rPr lang="ar-SA" dirty="0" smtClean="0">
                <a:solidFill>
                  <a:srgbClr val="000000"/>
                </a:solidFill>
              </a:rPr>
              <a:t>رحمه الله -  في هذا كلاما جميلا ؛ </a:t>
            </a:r>
            <a:r>
              <a:rPr lang="ar-SA" dirty="0" err="1" smtClean="0">
                <a:solidFill>
                  <a:srgbClr val="000000"/>
                </a:solidFill>
              </a:rPr>
              <a:t>فلبُراجَع</a:t>
            </a:r>
            <a:r>
              <a:rPr lang="ar-SA" dirty="0" smtClean="0">
                <a:solidFill>
                  <a:srgbClr val="000000"/>
                </a:solidFill>
              </a:rPr>
              <a:t> في </a:t>
            </a:r>
            <a:r>
              <a:rPr lang="ar-SA" dirty="0" smtClean="0">
                <a:solidFill>
                  <a:srgbClr val="FF0000"/>
                </a:solidFill>
              </a:rPr>
              <a:t> ( سبل </a:t>
            </a:r>
            <a:r>
              <a:rPr lang="ar-SA" dirty="0" smtClean="0">
                <a:solidFill>
                  <a:srgbClr val="FF0000"/>
                </a:solidFill>
              </a:rPr>
              <a:t>السلام : مج4 ج8 </a:t>
            </a:r>
            <a:r>
              <a:rPr lang="ar-SA" dirty="0" err="1" smtClean="0">
                <a:solidFill>
                  <a:srgbClr val="FF0000"/>
                </a:solidFill>
              </a:rPr>
              <a:t>ص</a:t>
            </a:r>
            <a:r>
              <a:rPr lang="ar-SA" dirty="0" smtClean="0">
                <a:solidFill>
                  <a:srgbClr val="FF0000"/>
                </a:solidFill>
              </a:rPr>
              <a:t> </a:t>
            </a:r>
            <a:r>
              <a:rPr lang="ar-SA" dirty="0" smtClean="0">
                <a:solidFill>
                  <a:srgbClr val="FF0000"/>
                </a:solidFill>
              </a:rPr>
              <a:t>160 – 161 ) .</a:t>
            </a:r>
          </a:p>
          <a:p>
            <a:pPr algn="justLow" rtl="1"/>
            <a:r>
              <a:rPr lang="ar-SA" b="1" dirty="0" smtClean="0">
                <a:solidFill>
                  <a:srgbClr val="FF0000"/>
                </a:solidFill>
              </a:rPr>
              <a:t># فائدة :</a:t>
            </a:r>
          </a:p>
          <a:p>
            <a:pPr algn="justLow" rtl="1"/>
            <a:r>
              <a:rPr lang="ar-SA" dirty="0" smtClean="0">
                <a:solidFill>
                  <a:srgbClr val="000000"/>
                </a:solidFill>
              </a:rPr>
              <a:t>= الرحم في الأصل هو وعاء في </a:t>
            </a:r>
            <a:r>
              <a:rPr lang="ar-SA" dirty="0" smtClean="0">
                <a:solidFill>
                  <a:srgbClr val="000000"/>
                </a:solidFill>
              </a:rPr>
              <a:t>بطن المرأة ينبت فيه الجنين ؛ ولذلك سميت القرابة من جهة الولادة رحماً .</a:t>
            </a:r>
          </a:p>
          <a:p>
            <a:pPr algn="justLow" rtl="1"/>
            <a:r>
              <a:rPr lang="ar-SA" dirty="0" smtClean="0">
                <a:solidFill>
                  <a:srgbClr val="000000"/>
                </a:solidFill>
              </a:rPr>
              <a:t>= وقد تعددت أقوال العلماء في الرحم الواجب صلتها ؛ ما هي ؟ فقيل هو القريب المَحْرَم ، وقيل هو : كل قريب ( محرما كان أو غيره) ، وقيل : هو كل وارث .</a:t>
            </a:r>
            <a:endParaRPr lang="ar-SA" dirty="0" smtClean="0">
              <a:solidFill>
                <a:srgbClr val="000000"/>
              </a:solidFill>
            </a:endParaRPr>
          </a:p>
          <a:p>
            <a:pPr algn="justLow" rtl="1">
              <a:buFont typeface="Arial" pitchFamily="34" charset="0"/>
              <a:buChar char="•"/>
            </a:pPr>
            <a:endParaRPr lang="ar-SA" dirty="0"/>
          </a:p>
        </p:txBody>
      </p:sp>
    </p:spTree>
  </p:cSld>
  <p:clrMapOvr>
    <a:masterClrMapping/>
  </p:clrMapOvr>
  <p:transition>
    <p:checke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[2] الحديث الثاني</a:t>
            </a:r>
            <a:endParaRPr lang="ar-SA" dirty="0"/>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 </a:t>
            </a:r>
            <a:r>
              <a:rPr lang="ar-SA" dirty="0" smtClean="0"/>
              <a:t>قال : </a:t>
            </a:r>
            <a:r>
              <a:rPr lang="ar-SA" dirty="0" smtClean="0">
                <a:solidFill>
                  <a:srgbClr val="FF0000"/>
                </a:solidFill>
              </a:rPr>
              <a:t>قال رسول الله – صلى الله عليه وسلم – </a:t>
            </a:r>
            <a:r>
              <a:rPr lang="ar-SA" dirty="0" smtClean="0">
                <a:solidFill>
                  <a:srgbClr val="FF0000"/>
                </a:solidFill>
              </a:rPr>
              <a:t>: { من نفَّس عن مسلم كُرْبَة من كرب الدنيا نفس الله عنه كربة من كرب يوم القيامة ، ومن يسَّر على مُعسر يسر الله عليه في الدنيا والآخرة  ، ومن ستر مسلما ستره الله في الدنيا والآخرة  ، والله في عون العَبدِ ما كان العبدُ في عون أخيهِ } .</a:t>
            </a:r>
            <a:r>
              <a:rPr lang="ar-SA" dirty="0" smtClean="0"/>
              <a:t> </a:t>
            </a:r>
            <a:r>
              <a:rPr lang="ar-SA" u="sng" dirty="0" smtClean="0"/>
              <a:t>أخرجه </a:t>
            </a:r>
            <a:r>
              <a:rPr lang="ar-SA" u="sng" dirty="0" smtClean="0"/>
              <a:t>مسلم</a:t>
            </a:r>
            <a:r>
              <a:rPr lang="ar-SA" dirty="0" smtClean="0"/>
              <a:t>.</a:t>
            </a:r>
          </a:p>
          <a:p>
            <a:pPr marL="0" algn="justLow" rtl="1"/>
            <a:r>
              <a:rPr lang="ar-SA" dirty="0" smtClean="0">
                <a:solidFill>
                  <a:srgbClr val="FF0000"/>
                </a:solidFill>
              </a:rPr>
              <a:t># المحدث الذي أخرج هذا الحديث : </a:t>
            </a:r>
            <a:r>
              <a:rPr lang="ar-SA" dirty="0" smtClean="0"/>
              <a:t>هو الإمام  مسلم </a:t>
            </a:r>
            <a:r>
              <a:rPr lang="ar-SA" dirty="0" smtClean="0"/>
              <a:t>– رحمه الله - </a:t>
            </a:r>
            <a:endParaRPr lang="ar-SA" dirty="0" smtClean="0"/>
          </a:p>
          <a:p>
            <a:pPr marL="0" algn="justLow" rtl="1"/>
            <a:r>
              <a:rPr lang="ar-SA" b="1" dirty="0" smtClean="0">
                <a:solidFill>
                  <a:srgbClr val="FF0000"/>
                </a:solidFill>
              </a:rPr>
              <a:t># معاني أهمِ مفردات </a:t>
            </a:r>
            <a:r>
              <a:rPr lang="ar-SA" b="1" dirty="0" smtClean="0">
                <a:solidFill>
                  <a:srgbClr val="FF0000"/>
                </a:solidFill>
              </a:rPr>
              <a:t>الحديث :</a:t>
            </a:r>
          </a:p>
          <a:p>
            <a:pPr marL="0" algn="justLow" rtl="1"/>
            <a:r>
              <a:rPr lang="ar-SA" b="1" dirty="0" smtClean="0">
                <a:solidFill>
                  <a:srgbClr val="FF0000"/>
                </a:solidFill>
              </a:rPr>
              <a:t>= نفس : </a:t>
            </a:r>
            <a:r>
              <a:rPr lang="ar-SA" b="1" dirty="0" smtClean="0">
                <a:solidFill>
                  <a:srgbClr val="000000"/>
                </a:solidFill>
              </a:rPr>
              <a:t>أي : أزال .</a:t>
            </a:r>
            <a:endParaRPr lang="ar-SA" b="1" dirty="0" smtClean="0">
              <a:solidFill>
                <a:srgbClr val="000000"/>
              </a:solidFill>
            </a:endParaRPr>
          </a:p>
          <a:p>
            <a:pPr marL="0" algn="justLow" rtl="1"/>
            <a:endParaRPr lang="ar-SA" dirty="0" smtClean="0"/>
          </a:p>
          <a:p>
            <a:endParaRPr lang="ar-SA" dirty="0"/>
          </a:p>
        </p:txBody>
      </p:sp>
    </p:spTree>
  </p:cSld>
  <p:clrMapOvr>
    <a:masterClrMapping/>
  </p:clrMapOvr>
  <p:transition>
    <p:checke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تابع [2]</a:t>
            </a:r>
            <a:endParaRPr lang="ar-SA" dirty="0"/>
          </a:p>
        </p:txBody>
      </p:sp>
      <p:sp>
        <p:nvSpPr>
          <p:cNvPr id="4" name="عنصر نائب للمحتوى 3"/>
          <p:cNvSpPr>
            <a:spLocks noGrp="1"/>
          </p:cNvSpPr>
          <p:nvPr>
            <p:ph idx="1"/>
          </p:nvPr>
        </p:nvSpPr>
        <p:spPr/>
        <p:txBody>
          <a:bodyPr/>
          <a:lstStyle/>
          <a:p>
            <a:r>
              <a:rPr lang="ar-SA" dirty="0" smtClean="0">
                <a:solidFill>
                  <a:srgbClr val="FF0000"/>
                </a:solidFill>
              </a:rPr>
              <a:t>= كربة : </a:t>
            </a:r>
            <a:r>
              <a:rPr lang="ar-SA" dirty="0" smtClean="0"/>
              <a:t>أي : شدة عظيمة أوقعت صاحبها في الهم والغم .</a:t>
            </a:r>
          </a:p>
          <a:p>
            <a:pPr rtl="1"/>
            <a:r>
              <a:rPr lang="ar-SA" dirty="0" smtClean="0">
                <a:solidFill>
                  <a:srgbClr val="FF0000"/>
                </a:solidFill>
              </a:rPr>
              <a:t>= ستر مسلما : </a:t>
            </a:r>
            <a:r>
              <a:rPr lang="ar-SA" dirty="0" smtClean="0"/>
              <a:t>أي : أخفى ذنبه ولم يكشفه للآخرين ؛ لكونه ممن لم يعرفوا بالشر والفسق .</a:t>
            </a:r>
          </a:p>
          <a:p>
            <a:pPr rtl="1"/>
            <a:r>
              <a:rPr lang="ar-SA" b="1" dirty="0" smtClean="0">
                <a:solidFill>
                  <a:srgbClr val="FF0000"/>
                </a:solidFill>
              </a:rPr>
              <a:t># بعض ما يؤخذ من الحديث </a:t>
            </a:r>
            <a:r>
              <a:rPr lang="ar-SA" b="1" dirty="0" smtClean="0">
                <a:solidFill>
                  <a:srgbClr val="FF0000"/>
                </a:solidFill>
              </a:rPr>
              <a:t>:</a:t>
            </a:r>
          </a:p>
          <a:p>
            <a:pPr rtl="1">
              <a:buFont typeface="Arial" pitchFamily="34" charset="0"/>
              <a:buChar char="•"/>
            </a:pPr>
            <a:r>
              <a:rPr lang="ar-SA" dirty="0" smtClean="0">
                <a:solidFill>
                  <a:srgbClr val="000000"/>
                </a:solidFill>
              </a:rPr>
              <a:t>بيان فضيلة تفريج الكرب عن المسلم .</a:t>
            </a:r>
          </a:p>
          <a:p>
            <a:pPr rtl="1">
              <a:buFont typeface="Arial" pitchFamily="34" charset="0"/>
              <a:buChar char="•"/>
            </a:pPr>
            <a:r>
              <a:rPr lang="ar-SA" dirty="0" smtClean="0">
                <a:solidFill>
                  <a:srgbClr val="000000"/>
                </a:solidFill>
              </a:rPr>
              <a:t>بيان فضيلة </a:t>
            </a:r>
            <a:r>
              <a:rPr lang="ar-SA" dirty="0" smtClean="0">
                <a:solidFill>
                  <a:srgbClr val="000000"/>
                </a:solidFill>
              </a:rPr>
              <a:t>التيسير على المسلم المعسر .</a:t>
            </a:r>
          </a:p>
          <a:p>
            <a:pPr rtl="1">
              <a:buFont typeface="Arial" pitchFamily="34" charset="0"/>
              <a:buChar char="•"/>
            </a:pPr>
            <a:r>
              <a:rPr lang="ar-SA" dirty="0" smtClean="0">
                <a:solidFill>
                  <a:srgbClr val="000000"/>
                </a:solidFill>
              </a:rPr>
              <a:t>بيان فضيلة </a:t>
            </a:r>
            <a:r>
              <a:rPr lang="ar-SA" dirty="0" smtClean="0">
                <a:solidFill>
                  <a:srgbClr val="000000"/>
                </a:solidFill>
              </a:rPr>
              <a:t>الستر على المسلم .</a:t>
            </a:r>
          </a:p>
          <a:p>
            <a:pPr rtl="1">
              <a:buFont typeface="Arial" pitchFamily="34" charset="0"/>
              <a:buChar char="•"/>
            </a:pPr>
            <a:r>
              <a:rPr lang="ar-SA" dirty="0" smtClean="0">
                <a:solidFill>
                  <a:srgbClr val="000000"/>
                </a:solidFill>
              </a:rPr>
              <a:t>بيان فضيلة </a:t>
            </a:r>
            <a:r>
              <a:rPr lang="ar-SA" dirty="0" smtClean="0">
                <a:solidFill>
                  <a:srgbClr val="000000"/>
                </a:solidFill>
              </a:rPr>
              <a:t>إعانة المسلم لأخيه المسلم .</a:t>
            </a:r>
            <a:endParaRPr lang="ar-SA" dirty="0" smtClean="0">
              <a:solidFill>
                <a:srgbClr val="000000"/>
              </a:solidFill>
            </a:endParaRPr>
          </a:p>
          <a:p>
            <a:pPr rtl="1">
              <a:buFont typeface="Arial" pitchFamily="34" charset="0"/>
              <a:buChar char="•"/>
            </a:pPr>
            <a:endParaRPr lang="ar-SA" dirty="0" smtClean="0">
              <a:solidFill>
                <a:srgbClr val="000000"/>
              </a:solidFill>
            </a:endParaRPr>
          </a:p>
          <a:p>
            <a:pPr rtl="1">
              <a:buFont typeface="Arial" pitchFamily="34" charset="0"/>
              <a:buChar char="•"/>
            </a:pPr>
            <a:endParaRPr lang="ar-SA" b="1" dirty="0" smtClean="0">
              <a:solidFill>
                <a:srgbClr val="FF0000"/>
              </a:solidFill>
            </a:endParaRPr>
          </a:p>
          <a:p>
            <a:pPr rtl="1">
              <a:buFont typeface="Arial" pitchFamily="34" charset="0"/>
              <a:buChar char="•"/>
            </a:pPr>
            <a:endParaRPr lang="ar-SA" b="1" dirty="0" smtClean="0">
              <a:solidFill>
                <a:srgbClr val="FF0000"/>
              </a:solidFill>
            </a:endParaRPr>
          </a:p>
          <a:p>
            <a:pPr rtl="1"/>
            <a:endParaRPr lang="ar-SA" dirty="0"/>
          </a:p>
        </p:txBody>
      </p:sp>
    </p:spTree>
  </p:cSld>
  <p:clrMapOvr>
    <a:masterClrMapping/>
  </p:clrMapOvr>
  <p:transition>
    <p:checke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تابع [2]</a:t>
            </a:r>
            <a:endParaRPr lang="ar-SA" dirty="0"/>
          </a:p>
        </p:txBody>
      </p:sp>
      <p:sp>
        <p:nvSpPr>
          <p:cNvPr id="4" name="عنصر نائب للمحتوى 3"/>
          <p:cNvSpPr>
            <a:spLocks noGrp="1"/>
          </p:cNvSpPr>
          <p:nvPr>
            <p:ph idx="1"/>
          </p:nvPr>
        </p:nvSpPr>
        <p:spPr/>
        <p:txBody>
          <a:bodyPr/>
          <a:lstStyle/>
          <a:p>
            <a:pPr algn="justLow" rtl="1">
              <a:buFont typeface="Arial" pitchFamily="34" charset="0"/>
              <a:buChar char="•"/>
            </a:pPr>
            <a:r>
              <a:rPr lang="ar-SA" dirty="0" smtClean="0"/>
              <a:t>أن الله تعالى يجازي العبد من جنس فعله ؛ فمن ستر </a:t>
            </a:r>
            <a:r>
              <a:rPr lang="ar-SA" dirty="0" smtClean="0"/>
              <a:t>سُتِر عليه </a:t>
            </a:r>
            <a:r>
              <a:rPr lang="ar-SA" dirty="0" smtClean="0"/>
              <a:t>ومن يسرَ يسِّر عليه ومن أعان أُعين .</a:t>
            </a:r>
          </a:p>
          <a:p>
            <a:pPr rtl="1">
              <a:buFont typeface="Arial" pitchFamily="34" charset="0"/>
              <a:buChar char="•"/>
            </a:pPr>
            <a:r>
              <a:rPr lang="ar-SA" dirty="0" smtClean="0"/>
              <a:t>أن </a:t>
            </a:r>
            <a:r>
              <a:rPr lang="ar-SA" dirty="0" smtClean="0"/>
              <a:t>الله تعالى بفضله وكرمه جعل الجزاء في الدنيا والآخرة في حق الميسر على المعسر </a:t>
            </a:r>
            <a:r>
              <a:rPr lang="ar-SA" dirty="0" smtClean="0"/>
              <a:t>, </a:t>
            </a:r>
            <a:r>
              <a:rPr lang="ar-SA" dirty="0" smtClean="0"/>
              <a:t>وفي حق الساتر للمسلم </a:t>
            </a:r>
            <a:r>
              <a:rPr lang="ar-SA" dirty="0" smtClean="0"/>
              <a:t>.</a:t>
            </a:r>
            <a:endParaRPr lang="ar-SA" dirty="0" smtClean="0"/>
          </a:p>
          <a:p>
            <a:pPr algn="justLow" rtl="1">
              <a:buFont typeface="Arial" pitchFamily="34" charset="0"/>
              <a:buChar char="•"/>
            </a:pPr>
            <a:r>
              <a:rPr lang="ar-SA" dirty="0" smtClean="0"/>
              <a:t>أن </a:t>
            </a:r>
            <a:r>
              <a:rPr lang="ar-SA" dirty="0" smtClean="0"/>
              <a:t>الله تعالى بفضله وكرمه </a:t>
            </a:r>
            <a:r>
              <a:rPr lang="ar-SA" dirty="0" smtClean="0"/>
              <a:t>أخَّر جزاء تفريج الكربة ليكون في الآخرة وذلك لعظم أهوال يوم القيامة.</a:t>
            </a:r>
          </a:p>
          <a:p>
            <a:pPr algn="justLow" rtl="1">
              <a:buFont typeface="Arial" pitchFamily="34" charset="0"/>
              <a:buChar char="•"/>
            </a:pPr>
            <a:r>
              <a:rPr lang="ar-SA" dirty="0" smtClean="0"/>
              <a:t>هذا حديث جليل عظيم القدر ؛ اشتمل على أربعة مسائل هامة ؛ أوردها الشارح - </a:t>
            </a:r>
            <a:r>
              <a:rPr lang="ar-SA" dirty="0" smtClean="0">
                <a:solidFill>
                  <a:srgbClr val="000000"/>
                </a:solidFill>
              </a:rPr>
              <a:t>رحمه </a:t>
            </a:r>
            <a:r>
              <a:rPr lang="ar-SA" dirty="0" smtClean="0">
                <a:solidFill>
                  <a:srgbClr val="000000"/>
                </a:solidFill>
              </a:rPr>
              <a:t>الله - </a:t>
            </a:r>
            <a:r>
              <a:rPr lang="ar-SA" dirty="0" smtClean="0">
                <a:solidFill>
                  <a:srgbClr val="000000"/>
                </a:solidFill>
              </a:rPr>
              <a:t>في </a:t>
            </a:r>
            <a:r>
              <a:rPr lang="ar-SA" dirty="0" smtClean="0">
                <a:solidFill>
                  <a:srgbClr val="FF0000"/>
                </a:solidFill>
              </a:rPr>
              <a:t> </a:t>
            </a:r>
            <a:r>
              <a:rPr lang="ar-SA" dirty="0" smtClean="0">
                <a:solidFill>
                  <a:srgbClr val="FF0000"/>
                </a:solidFill>
              </a:rPr>
              <a:t>( سبل السلام : مج4 ج8 </a:t>
            </a:r>
            <a:r>
              <a:rPr lang="ar-SA" dirty="0" err="1" smtClean="0">
                <a:solidFill>
                  <a:srgbClr val="FF0000"/>
                </a:solidFill>
              </a:rPr>
              <a:t>ص</a:t>
            </a:r>
            <a:r>
              <a:rPr lang="ar-SA" dirty="0" smtClean="0">
                <a:solidFill>
                  <a:srgbClr val="FF0000"/>
                </a:solidFill>
              </a:rPr>
              <a:t> </a:t>
            </a:r>
            <a:r>
              <a:rPr lang="ar-SA" dirty="0" smtClean="0">
                <a:solidFill>
                  <a:srgbClr val="FF0000"/>
                </a:solidFill>
              </a:rPr>
              <a:t>178 </a:t>
            </a:r>
            <a:r>
              <a:rPr lang="ar-SA" dirty="0" smtClean="0">
                <a:solidFill>
                  <a:srgbClr val="FF0000"/>
                </a:solidFill>
              </a:rPr>
              <a:t>– </a:t>
            </a:r>
            <a:r>
              <a:rPr lang="ar-SA" dirty="0" smtClean="0">
                <a:solidFill>
                  <a:srgbClr val="FF0000"/>
                </a:solidFill>
              </a:rPr>
              <a:t>180 )؛ فلتُراجَع هناك </a:t>
            </a:r>
            <a:r>
              <a:rPr lang="ar-SA" dirty="0" smtClean="0">
                <a:solidFill>
                  <a:srgbClr val="FF0000"/>
                </a:solidFill>
              </a:rPr>
              <a:t>.</a:t>
            </a:r>
          </a:p>
          <a:p>
            <a:pPr algn="justLow" rtl="1">
              <a:buFont typeface="Arial" pitchFamily="34" charset="0"/>
              <a:buChar char="•"/>
            </a:pPr>
            <a:endParaRPr lang="ar-SA" dirty="0" smtClean="0"/>
          </a:p>
          <a:p>
            <a:pPr rtl="1">
              <a:buFont typeface="Arial" pitchFamily="34" charset="0"/>
              <a:buChar char="•"/>
            </a:pPr>
            <a:endParaRPr lang="ar-SA" dirty="0" smtClean="0"/>
          </a:p>
          <a:p>
            <a:pPr rtl="1">
              <a:buFont typeface="Arial" pitchFamily="34" charset="0"/>
              <a:buChar char="•"/>
            </a:pPr>
            <a:endParaRPr lang="ar-SA" dirty="0" smtClean="0"/>
          </a:p>
          <a:p>
            <a:endParaRPr lang="ar-SA" dirty="0"/>
          </a:p>
        </p:txBody>
      </p:sp>
    </p:spTree>
  </p:cSld>
  <p:clrMapOvr>
    <a:masterClrMapping/>
  </p:clrMapOvr>
  <p:transition>
    <p:checke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cSld>
  <p:clrMapOvr>
    <a:masterClrMapping/>
  </p:clrMapOvr>
  <p:transition>
    <p:checke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6037</TotalTime>
  <Words>686</Words>
  <Application>Microsoft Office PowerPoint</Application>
  <PresentationFormat>A4 Paper (210x297 mm)‎</PresentationFormat>
  <Paragraphs>71</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العاشرة</vt:lpstr>
      <vt:lpstr>عنوان المحاضرة</vt:lpstr>
      <vt:lpstr>عناصر المحاضرة</vt:lpstr>
      <vt:lpstr>[1] الحديث الأول</vt:lpstr>
      <vt:lpstr> تابع [1] </vt:lpstr>
      <vt:lpstr>تابع [2]</vt:lpstr>
      <vt:lpstr> تابع [1] </vt:lpstr>
      <vt:lpstr>[2] الحديث الثاني</vt:lpstr>
      <vt:lpstr>تابع [2]</vt:lpstr>
      <vt:lpstr>تابع [2]</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cp:lastModifiedBy>
  <cp:revision>572</cp:revision>
  <dcterms:created xsi:type="dcterms:W3CDTF">2009-10-14T19:14:34Z</dcterms:created>
  <dcterms:modified xsi:type="dcterms:W3CDTF">2012-04-02T04:57:23Z</dcterms:modified>
</cp:coreProperties>
</file>