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300" r:id="rId4"/>
    <p:sldId id="303" r:id="rId5"/>
    <p:sldId id="305" r:id="rId6"/>
    <p:sldId id="330" r:id="rId7"/>
    <p:sldId id="318" r:id="rId8"/>
    <p:sldId id="335" r:id="rId9"/>
    <p:sldId id="333" r:id="rId10"/>
    <p:sldId id="334" r:id="rId11"/>
    <p:sldId id="336" r:id="rId12"/>
    <p:sldId id="325" r:id="rId13"/>
    <p:sldId id="337" r:id="rId14"/>
    <p:sldId id="328" r:id="rId15"/>
    <p:sldId id="331" r:id="rId16"/>
    <p:sldId id="332" r:id="rId17"/>
    <p:sldId id="338" r:id="rId18"/>
    <p:sldId id="339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900"/>
    <a:srgbClr val="3B84AF"/>
    <a:srgbClr val="FF3300"/>
    <a:srgbClr val="FF0066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 varScale="1">
        <p:scale>
          <a:sx n="70" d="100"/>
          <a:sy n="70" d="100"/>
        </p:scale>
        <p:origin x="-121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4/7/2012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>
    <p:cover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1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9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>
    <p:cover dir="ru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799" y="2895601"/>
            <a:ext cx="50990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286001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الحادية عشرة</a:t>
            </a:r>
            <a:endParaRPr lang="en-US" spc="-150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عنوان المحاضرة</a:t>
            </a:r>
            <a:endParaRPr lang="ar-SA" dirty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  <a:endParaRPr lang="ar-SA" b="1" dirty="0" smtClean="0"/>
          </a:p>
          <a:p>
            <a:pPr rtl="1"/>
            <a:endParaRPr lang="ar-SA" b="1" dirty="0" smtClean="0"/>
          </a:p>
          <a:p>
            <a:pPr algn="ctr" rtl="1"/>
            <a:r>
              <a:rPr lang="ar-SA" sz="4800" b="1" dirty="0" smtClean="0">
                <a:solidFill>
                  <a:srgbClr val="FF0000"/>
                </a:solidFill>
              </a:rPr>
              <a:t>دراسة لحديثين من الباب الثالث</a:t>
            </a:r>
          </a:p>
          <a:p>
            <a:pPr algn="ctr" rtl="1"/>
            <a:r>
              <a:rPr lang="ar-SA" sz="4800" b="1" dirty="0" smtClean="0">
                <a:solidFill>
                  <a:srgbClr val="FF0000"/>
                </a:solidFill>
              </a:rPr>
              <a:t>باب (الزهد والورع)</a:t>
            </a:r>
            <a:br>
              <a:rPr lang="ar-SA" sz="4800" b="1" dirty="0" smtClean="0">
                <a:solidFill>
                  <a:srgbClr val="FF0000"/>
                </a:solidFill>
              </a:rPr>
            </a:br>
            <a:endParaRPr lang="ar-SA" sz="4800" b="1" dirty="0" smtClean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 </a:t>
            </a:r>
          </a:p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(ح1/ 1386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184 – 189 )</a:t>
            </a: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r>
              <a:rPr lang="ar-SA" b="1" dirty="0" smtClean="0">
                <a:solidFill>
                  <a:srgbClr val="00B0F0"/>
                </a:solidFill>
              </a:rPr>
              <a:t>[2] الحديث الثاني</a:t>
            </a:r>
          </a:p>
          <a:p>
            <a:pPr marL="0" algn="ctr" rtl="1"/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  <a:p>
            <a:pPr marL="0" algn="ctr" rtl="1"/>
            <a:r>
              <a:rPr lang="ar-SA" b="1" dirty="0" smtClean="0">
                <a:solidFill>
                  <a:srgbClr val="00B0F0"/>
                </a:solidFill>
              </a:rPr>
              <a:t>(ح3/ 1388 ، </a:t>
            </a:r>
            <a:r>
              <a:rPr lang="ar-SA" b="1" dirty="0" err="1" smtClean="0">
                <a:solidFill>
                  <a:srgbClr val="00B0F0"/>
                </a:solidFill>
              </a:rPr>
              <a:t>ص</a:t>
            </a:r>
            <a:r>
              <a:rPr lang="ar-SA" b="1" dirty="0" smtClean="0">
                <a:solidFill>
                  <a:srgbClr val="00B0F0"/>
                </a:solidFill>
              </a:rPr>
              <a:t> 190- 192)</a:t>
            </a: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</a:t>
            </a:r>
            <a:r>
              <a:rPr lang="ar-SA" dirty="0" err="1" smtClean="0"/>
              <a:t>النُّعمانِ</a:t>
            </a:r>
            <a:r>
              <a:rPr lang="ar-SA" dirty="0" smtClean="0"/>
              <a:t> بنِ بشيرٍ </a:t>
            </a:r>
            <a:r>
              <a:rPr lang="ar-SA" sz="2800" dirty="0" smtClean="0"/>
              <a:t>– رضي الله عنه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FF0000"/>
                </a:solidFill>
              </a:rPr>
              <a:t>سمعت رسول الله – صلى الله عليه وسلم – يقول </a:t>
            </a:r>
            <a:r>
              <a:rPr lang="ar-SA" dirty="0" smtClean="0"/>
              <a:t>– وأهوى </a:t>
            </a:r>
            <a:r>
              <a:rPr lang="ar-SA" dirty="0" err="1" smtClean="0"/>
              <a:t>النعمان</a:t>
            </a:r>
            <a:r>
              <a:rPr lang="ar-SA" dirty="0" smtClean="0"/>
              <a:t> بإصْبَعَيْهِ إلى أُذُنيه  -</a:t>
            </a:r>
            <a:r>
              <a:rPr lang="ar-SA" dirty="0" smtClean="0">
                <a:solidFill>
                  <a:srgbClr val="FF0000"/>
                </a:solidFill>
              </a:rPr>
              <a:t> : { إنَّ الحلال بَيِّنٌ , والحرام بين , وبينَهما مُشْتَـبِهاتٌ ، لا يَعْلمُهُن كثير من الناس ، فمن اتقى الشبهات </a:t>
            </a:r>
            <a:r>
              <a:rPr lang="ar-SA" dirty="0" err="1" smtClean="0">
                <a:solidFill>
                  <a:srgbClr val="FF0000"/>
                </a:solidFill>
              </a:rPr>
              <a:t>اسْتَبْرَأَ</a:t>
            </a:r>
            <a:r>
              <a:rPr lang="ar-SA" dirty="0" smtClean="0">
                <a:solidFill>
                  <a:srgbClr val="FF0000"/>
                </a:solidFill>
              </a:rPr>
              <a:t> لدينه وعِرضِه ، ومن وقع في الشبهات وقع في الحرام : كالراعي يرعى حول الحمى يُوشِك أنْ يقع فيه ، ألا وإنَّ لكلِّ مَلِكٍ حِمىً ، ألا وإنَّ حِمى الله مَحارمُهُ ، ألا وإنَّ في الجسد مُضْغَةً إذا صَلَحَتْ صَلَحَ الجسدُ </a:t>
            </a:r>
            <a:r>
              <a:rPr lang="ar-SA" dirty="0" err="1" smtClean="0">
                <a:solidFill>
                  <a:srgbClr val="FF0000"/>
                </a:solidFill>
              </a:rPr>
              <a:t>كُلـُّه </a:t>
            </a:r>
            <a:r>
              <a:rPr lang="ar-SA" dirty="0" smtClean="0">
                <a:solidFill>
                  <a:srgbClr val="FF0000"/>
                </a:solidFill>
              </a:rPr>
              <a:t>، وإذا فَسَدَتْ فسَد </a:t>
            </a:r>
            <a:r>
              <a:rPr lang="ar-SA" dirty="0" smtClean="0">
                <a:solidFill>
                  <a:srgbClr val="FF0000"/>
                </a:solidFill>
              </a:rPr>
              <a:t>الجسدُ كُلـُّه، </a:t>
            </a:r>
            <a:r>
              <a:rPr lang="ar-SA" dirty="0" smtClean="0">
                <a:solidFill>
                  <a:srgbClr val="FF0000"/>
                </a:solidFill>
              </a:rPr>
              <a:t>ألا وَهِيَ القلبُ } </a:t>
            </a:r>
            <a:r>
              <a:rPr lang="ar-SA" dirty="0" smtClean="0"/>
              <a:t>متفق عليه .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# اسم الصحابي الراوي للحديث </a:t>
            </a:r>
            <a:r>
              <a:rPr lang="ar-SA" dirty="0" smtClean="0"/>
              <a:t>: </a:t>
            </a:r>
            <a:r>
              <a:rPr lang="ar-SA" dirty="0" err="1" smtClean="0"/>
              <a:t>النُعمانُ</a:t>
            </a:r>
            <a:r>
              <a:rPr lang="ar-SA" dirty="0" smtClean="0"/>
              <a:t> بنُ </a:t>
            </a:r>
            <a:r>
              <a:rPr lang="ar-SA" dirty="0" smtClean="0"/>
              <a:t>بشيرٍ </a:t>
            </a:r>
            <a:r>
              <a:rPr lang="ar-SA" sz="2000" dirty="0" smtClean="0"/>
              <a:t>– رضي الله عنه – .</a:t>
            </a:r>
            <a:endParaRPr lang="ar-SA" dirty="0" smtClean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b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# معاني أهمِ مفردات الحديث :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= الحلال بين :</a:t>
            </a:r>
            <a:r>
              <a:rPr lang="ar-SA" dirty="0" smtClean="0"/>
              <a:t>أي : قد بينه الله تعالى ورسوله ؛ فلا يخفى حِلُّه .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= الحرام بين :</a:t>
            </a:r>
            <a:r>
              <a:rPr lang="ar-SA" dirty="0" smtClean="0"/>
              <a:t>أي : قد بينه الله تعالى ورسوله ؛ فلا تخفى حُرمتُه .</a:t>
            </a:r>
            <a:endParaRPr lang="ar-SA" sz="2800" dirty="0" smtClean="0"/>
          </a:p>
          <a:p>
            <a:pPr rtl="1"/>
            <a:r>
              <a:rPr lang="ar-SA" sz="2800" dirty="0" smtClean="0">
                <a:solidFill>
                  <a:srgbClr val="FF0000"/>
                </a:solidFill>
              </a:rPr>
              <a:t>= مُشْتَـبِهاتٌ ، ويروى (مُشَبَّهات ) </a:t>
            </a:r>
            <a:r>
              <a:rPr lang="ar-SA" sz="2800" dirty="0" err="1" smtClean="0">
                <a:solidFill>
                  <a:srgbClr val="FF0000"/>
                </a:solidFill>
              </a:rPr>
              <a:t>و</a:t>
            </a:r>
            <a:r>
              <a:rPr lang="ar-SA" sz="2800" dirty="0" smtClean="0">
                <a:solidFill>
                  <a:srgbClr val="FF0000"/>
                </a:solidFill>
              </a:rPr>
              <a:t>( مُشْبَهات) : </a:t>
            </a:r>
            <a:r>
              <a:rPr lang="ar-SA" sz="2800" dirty="0" smtClean="0"/>
              <a:t>أي : غير واضحات ؛بمعنى أنه خفي دليل حِلها ودليل حرمتها ؛ فصارت مترددة بين الحِلِّ والحُرمة .</a:t>
            </a:r>
          </a:p>
          <a:p>
            <a:pPr rtl="1"/>
            <a:r>
              <a:rPr lang="ar-SA" sz="2800" dirty="0" smtClean="0">
                <a:solidFill>
                  <a:srgbClr val="FF0000"/>
                </a:solidFill>
              </a:rPr>
              <a:t>= </a:t>
            </a:r>
            <a:r>
              <a:rPr lang="ar-SA" sz="2800" dirty="0" err="1" smtClean="0">
                <a:solidFill>
                  <a:srgbClr val="FF0000"/>
                </a:solidFill>
              </a:rPr>
              <a:t>اسْتَبْرَأَ</a:t>
            </a:r>
            <a:r>
              <a:rPr lang="ar-SA" sz="2800" dirty="0" smtClean="0">
                <a:solidFill>
                  <a:srgbClr val="FF0000"/>
                </a:solidFill>
              </a:rPr>
              <a:t> : </a:t>
            </a:r>
            <a:r>
              <a:rPr lang="ar-SA" sz="2800" dirty="0" smtClean="0"/>
              <a:t>حصل له البراءَة .</a:t>
            </a:r>
          </a:p>
          <a:p>
            <a:pPr algn="justLow" rtl="1"/>
            <a:r>
              <a:rPr lang="ar-SA" sz="2800" dirty="0" smtClean="0">
                <a:solidFill>
                  <a:srgbClr val="FF0000"/>
                </a:solidFill>
              </a:rPr>
              <a:t>= .. وعِرضِه : </a:t>
            </a:r>
            <a:r>
              <a:rPr lang="ar-SA" sz="2800" dirty="0" smtClean="0"/>
              <a:t>عرض الإنسان هو موضع المدح والذم منه ؛ أي الأمور التي بذكرها يرتفع أو يسقط ، ومن جهتها يُحْمَدُ أو يُذم . </a:t>
            </a:r>
          </a:p>
          <a:p>
            <a:pPr rtl="1"/>
            <a:endParaRPr lang="ar-SA" b="1" dirty="0" smtClean="0">
              <a:solidFill>
                <a:srgbClr val="FF0000"/>
              </a:solidFill>
            </a:endParaRPr>
          </a:p>
          <a:p>
            <a:pPr rtl="1"/>
            <a:endParaRPr lang="ar-SA" b="1" dirty="0" smtClean="0">
              <a:solidFill>
                <a:srgbClr val="FF0000"/>
              </a:solidFill>
            </a:endParaRPr>
          </a:p>
          <a:p>
            <a:pPr rtl="1"/>
            <a:endParaRPr lang="ar-SA" b="1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79784" y="304800"/>
            <a:ext cx="8801100" cy="1265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Arial" pitchFamily="34" charset="0"/>
              </a:rPr>
              <a:t>تابع [1]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= </a:t>
            </a:r>
            <a:r>
              <a:rPr lang="ar-SA" dirty="0" err="1" smtClean="0">
                <a:solidFill>
                  <a:srgbClr val="FF0000"/>
                </a:solidFill>
              </a:rPr>
              <a:t>اسْتَبْرَأَ</a:t>
            </a:r>
            <a:r>
              <a:rPr lang="ar-SA" dirty="0" smtClean="0">
                <a:solidFill>
                  <a:srgbClr val="FF0000"/>
                </a:solidFill>
              </a:rPr>
              <a:t> لدينه وعِرضِه : </a:t>
            </a:r>
            <a:r>
              <a:rPr lang="ar-SA" dirty="0" smtClean="0"/>
              <a:t>أي : حصل له البراءَةُ من الذم الشرعي ، وصان عرضَه من ذم الناس .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.. وقع في الحرام : </a:t>
            </a:r>
            <a:r>
              <a:rPr lang="ar-SA" dirty="0" smtClean="0"/>
              <a:t>أي : يوشك أن يقع في الحرام ؛ إذ لو كان الوقوع في الشبهات وقوعا في الحرام لكانت الشبهات من قسم الحرام البين .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يُوشِك : </a:t>
            </a:r>
            <a:r>
              <a:rPr lang="ar-SA" dirty="0" smtClean="0"/>
              <a:t>أي : يَقْرُبُ . 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لكل ملك حمى : </a:t>
            </a:r>
            <a:r>
              <a:rPr lang="ar-SA" dirty="0" smtClean="0"/>
              <a:t>أي : مكان اختص </a:t>
            </a:r>
            <a:r>
              <a:rPr lang="ar-SA" dirty="0" err="1" smtClean="0"/>
              <a:t>به</a:t>
            </a:r>
            <a:r>
              <a:rPr lang="ar-SA" dirty="0" smtClean="0"/>
              <a:t> نفسه ، وحظر على الآخرين دخوله وحماه منهم ؛ فمن دخله عوقب ، ومن أراد النجاة</a:t>
            </a:r>
          </a:p>
          <a:p>
            <a:pPr algn="justLow" rtl="1"/>
            <a:endParaRPr lang="ar-SA" b="1" dirty="0" smtClean="0"/>
          </a:p>
          <a:p>
            <a:pPr marL="514350" indent="-514350"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   لم يقترب منه خشية الوقوع فيه والتعرض للعقوبة .</a:t>
            </a:r>
            <a:endParaRPr lang="ar-SA" dirty="0" smtClean="0">
              <a:solidFill>
                <a:srgbClr val="FF0000"/>
              </a:solidFill>
            </a:endParaRP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وإنَّ حِمى الله </a:t>
            </a:r>
            <a:r>
              <a:rPr lang="ar-SA" u="sng" dirty="0" smtClean="0">
                <a:solidFill>
                  <a:srgbClr val="FF0000"/>
                </a:solidFill>
              </a:rPr>
              <a:t>مَحارمُهُ </a:t>
            </a:r>
            <a:r>
              <a:rPr lang="ar-SA" dirty="0" smtClean="0"/>
              <a:t>: أي : ما حرَّمه الله تعالى من المعاصي </a:t>
            </a:r>
            <a:r>
              <a:rPr lang="ar-SA" dirty="0" err="1" smtClean="0"/>
              <a:t>كالزنى</a:t>
            </a:r>
            <a:r>
              <a:rPr lang="ar-SA" dirty="0" smtClean="0"/>
              <a:t> ،  والقتل ، ونحوهما .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أَلا </a:t>
            </a:r>
            <a:r>
              <a:rPr lang="ar-SA" dirty="0" smtClean="0"/>
              <a:t>: (همزة استفهام مع لا النافية ) تستعمل للتنبيه مع التأكيد على تحقق ما بعدها . 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مضغة </a:t>
            </a:r>
            <a:r>
              <a:rPr lang="ar-SA" dirty="0" smtClean="0"/>
              <a:t>: هي القطعة من اللحم ؛ سُمِّيت بذلك لأنها تمضغ في الفم لصغرها .</a:t>
            </a:r>
          </a:p>
          <a:p>
            <a:pPr algn="justLow" rtl="1"/>
            <a:r>
              <a:rPr lang="ar-SA" dirty="0" smtClean="0"/>
              <a:t> </a:t>
            </a:r>
          </a:p>
          <a:p>
            <a:pPr algn="justLow" rtl="1"/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الإخبار عن الحلال بأنه بيِّن ؛ إعلام بحل الانتفاع </a:t>
            </a:r>
            <a:r>
              <a:rPr lang="ar-SA" dirty="0" err="1" smtClean="0"/>
              <a:t>به</a:t>
            </a:r>
            <a:r>
              <a:rPr lang="ar-SA" dirty="0" smtClean="0"/>
              <a:t> في وجوه النفع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الإخبار عن الحرام بأنه بيِّن ؛ إعلام بوجوب اجتنابه.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يؤخذ من عبارة </a:t>
            </a:r>
            <a:r>
              <a:rPr lang="ar-SA" dirty="0" smtClean="0">
                <a:solidFill>
                  <a:srgbClr val="FF0000"/>
                </a:solidFill>
              </a:rPr>
              <a:t>” فمن اتقى الشبهات فقد </a:t>
            </a:r>
            <a:r>
              <a:rPr lang="ar-SA" dirty="0" err="1" smtClean="0">
                <a:solidFill>
                  <a:srgbClr val="FF0000"/>
                </a:solidFill>
              </a:rPr>
              <a:t>استبرأ</a:t>
            </a:r>
            <a:r>
              <a:rPr lang="ar-SA" dirty="0" smtClean="0">
                <a:solidFill>
                  <a:srgbClr val="FF0000"/>
                </a:solidFill>
              </a:rPr>
              <a:t> ” </a:t>
            </a:r>
            <a:r>
              <a:rPr lang="ar-SA" dirty="0" smtClean="0"/>
              <a:t>أنَّ ما خفي دليله واشتبه أمره في الحل أو الحرمة ؛ فالورع تَرْكُه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يؤخذ من عبارة </a:t>
            </a:r>
            <a:r>
              <a:rPr lang="ar-SA" dirty="0" smtClean="0">
                <a:solidFill>
                  <a:srgbClr val="FF0000"/>
                </a:solidFill>
              </a:rPr>
              <a:t>” ومن وقع في الشبهات وقع في الحرام ” </a:t>
            </a:r>
            <a:r>
              <a:rPr lang="ar-SA" dirty="0" smtClean="0"/>
              <a:t>الإرشادُ إلى البعد عن ذرائع الحرام وإن كانت غيرَ محرمة ؛ لأن الوقـــوع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4000" algn="justLow" rtl="1"/>
            <a:r>
              <a:rPr lang="ar-SA" dirty="0" smtClean="0"/>
              <a:t>   فيهــا يُقَرِّبُ من الوقوع في الحرام ؛ فمن احتاط لنفسه لا يقرب الشبهات لئلا يدخل في المعاصي .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مدار صلاح الجسد وفساده على</a:t>
            </a:r>
            <a:r>
              <a:rPr lang="ar-SA" dirty="0" smtClean="0">
                <a:solidFill>
                  <a:srgbClr val="FF0000"/>
                </a:solidFill>
              </a:rPr>
              <a:t> القلب </a:t>
            </a:r>
            <a:r>
              <a:rPr lang="ar-SA" dirty="0" smtClean="0"/>
              <a:t>؛ </a:t>
            </a:r>
            <a:r>
              <a:rPr lang="ar-SA" dirty="0" smtClean="0"/>
              <a:t>فإنْ </a:t>
            </a:r>
            <a:r>
              <a:rPr lang="ar-SA" dirty="0" smtClean="0"/>
              <a:t>صلح </a:t>
            </a:r>
            <a:r>
              <a:rPr lang="ar-SA" dirty="0" smtClean="0"/>
              <a:t>القلبُ صلح </a:t>
            </a:r>
            <a:r>
              <a:rPr lang="ar-SA" dirty="0" smtClean="0"/>
              <a:t>الجسد وإن فسد فسد . </a:t>
            </a:r>
          </a:p>
          <a:p>
            <a:pPr marL="324000" algn="justLow" rtl="1"/>
            <a:r>
              <a:rPr lang="ar-SA" b="1" dirty="0" smtClean="0">
                <a:solidFill>
                  <a:srgbClr val="FF0000"/>
                </a:solidFill>
              </a:rPr>
              <a:t># فوائد :</a:t>
            </a:r>
            <a:endParaRPr lang="ar-SA" dirty="0" smtClean="0"/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 قال الشارح </a:t>
            </a:r>
            <a:r>
              <a:rPr lang="ar-SA" sz="2800" dirty="0" smtClean="0">
                <a:solidFill>
                  <a:srgbClr val="FF0000"/>
                </a:solidFill>
              </a:rPr>
              <a:t>- رحمه الله - </a:t>
            </a:r>
            <a:r>
              <a:rPr lang="ar-SA" dirty="0" smtClean="0">
                <a:solidFill>
                  <a:srgbClr val="FF0000"/>
                </a:solidFill>
              </a:rPr>
              <a:t>( سبل السلام : مج4 ج8 </a:t>
            </a:r>
            <a:r>
              <a:rPr lang="ar-SA" dirty="0" err="1" smtClean="0">
                <a:solidFill>
                  <a:srgbClr val="FF0000"/>
                </a:solidFill>
              </a:rPr>
              <a:t>ص</a:t>
            </a:r>
            <a:r>
              <a:rPr lang="ar-SA" dirty="0" smtClean="0">
                <a:solidFill>
                  <a:srgbClr val="FF0000"/>
                </a:solidFill>
              </a:rPr>
              <a:t> 184 –185) : </a:t>
            </a:r>
            <a:r>
              <a:rPr lang="ar-SA" dirty="0" smtClean="0">
                <a:solidFill>
                  <a:srgbClr val="000000"/>
                </a:solidFill>
              </a:rPr>
              <a:t>” أجمع الأئمة على عظم شأن هذا الحديث ، وأنه من الأحاديث التي تدور عليها قواعد الإسلام .</a:t>
            </a:r>
          </a:p>
          <a:p>
            <a:pPr marL="324000" algn="justLow" rtl="1">
              <a:buFont typeface="Arial" pitchFamily="34" charset="0"/>
              <a:buChar char="•"/>
            </a:pPr>
            <a:endParaRPr lang="ar-SA" dirty="0" smtClean="0"/>
          </a:p>
          <a:p>
            <a:pPr marL="32400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324000" algn="justLow" rtl="1">
              <a:buFont typeface="Arial" pitchFamily="34" charset="0"/>
              <a:buChar char="•"/>
            </a:pPr>
            <a:endParaRPr lang="ar-SA" dirty="0" smtClean="0"/>
          </a:p>
          <a:p>
            <a:pPr marL="324000" algn="justLow"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 قال جماعة : هو ثلث الإسلام ؛ فإن دَوَرانَه عليه وعلى حديــــث :  </a:t>
            </a:r>
            <a:r>
              <a:rPr lang="ar-SA" dirty="0" smtClean="0"/>
              <a:t>{ إنما الأعمال بالنيات } ، وعلى حديث : { من حسن إسلام المرء تركُه ما لا يعنيه } .</a:t>
            </a:r>
          </a:p>
          <a:p>
            <a:pPr marL="0" algn="justLow" rtl="1"/>
            <a:r>
              <a:rPr lang="ar-SA" dirty="0" smtClean="0"/>
              <a:t>قال أبو داود : إنه يدور على أربعة ؛ هذه ثلاثة ، والرابع حديث :    { لا يؤمنُ أحدُكم حتى يحبَّ لأخيه ما يحبُّ لنفسه } ، وقيل الرابع حديث { ازهد في الدنيا يحبُّك الله ، وازهد فيما في أيدي الناسِ يُحبُّكَ الناس } .. ”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 الأشياء من حيث الحلُّ والحرمةُ ثلاثة أقسام : 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أ - حلال واضح حِلُّه : بينه الله تعالى ورسوله ؛ نحو قوله تعالى :     { أُحِل لكم صيد البحر } وقوله تعالى : { فكلوا مما غنمتم حلالا طيبا} وقوله  - صلى الله عليه وسلم - : { هو الطهور ماؤه ، الحل ميتته } ..</a:t>
            </a:r>
          </a:p>
          <a:p>
            <a:pPr algn="justLow" rtl="1"/>
            <a:r>
              <a:rPr lang="ar-SA" dirty="0" smtClean="0"/>
              <a:t>ب- حرام واضحة حرمته : بينه الله تعالى ورسوله ؛ نحو قوله تعالى : { حُرِّمت عليكم الميتة } وقوله تعالى : { ولا تأكلوا أموالكم بينكم </a:t>
            </a:r>
            <a:r>
              <a:rPr lang="ar-SA" dirty="0" err="1" smtClean="0"/>
              <a:t>بالباطل </a:t>
            </a:r>
            <a:r>
              <a:rPr lang="ar-SA" dirty="0" err="1" smtClean="0"/>
              <a:t> </a:t>
            </a:r>
            <a:r>
              <a:rPr lang="ar-SA" dirty="0" smtClean="0"/>
              <a:t>} </a:t>
            </a:r>
            <a:r>
              <a:rPr lang="ar-SA" dirty="0" err="1" smtClean="0"/>
              <a:t>وقوله  </a:t>
            </a:r>
            <a:r>
              <a:rPr lang="ar-SA" dirty="0" smtClean="0"/>
              <a:t>- صلى الله عليه </a:t>
            </a:r>
            <a:r>
              <a:rPr lang="ar-SA" dirty="0" err="1" smtClean="0"/>
              <a:t>وسلم - : </a:t>
            </a:r>
            <a:r>
              <a:rPr lang="ar-SA" dirty="0" smtClean="0"/>
              <a:t>{ </a:t>
            </a:r>
            <a:r>
              <a:rPr lang="ar-SA" dirty="0" smtClean="0"/>
              <a:t>كل المسلم على المسلم </a:t>
            </a:r>
            <a:r>
              <a:rPr lang="ar-SA" dirty="0" err="1" smtClean="0"/>
              <a:t>حرام </a:t>
            </a:r>
            <a:r>
              <a:rPr lang="ar-SA" dirty="0" smtClean="0"/>
              <a:t>؛ دمه وماله </a:t>
            </a:r>
            <a:r>
              <a:rPr lang="ar-SA" dirty="0" err="1" smtClean="0"/>
              <a:t>وعرضه </a:t>
            </a:r>
            <a:r>
              <a:rPr lang="ar-SA" dirty="0" err="1" smtClean="0"/>
              <a:t>} </a:t>
            </a:r>
            <a:r>
              <a:rPr lang="ar-SA" dirty="0" smtClean="0"/>
              <a:t>..</a:t>
            </a:r>
          </a:p>
          <a:p>
            <a:pPr rtl="1"/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ج- متشابه يحتمل </a:t>
            </a:r>
            <a:r>
              <a:rPr lang="ar-SA" dirty="0" err="1" smtClean="0"/>
              <a:t>الأمرين </a:t>
            </a:r>
            <a:r>
              <a:rPr lang="ar-SA" dirty="0" smtClean="0"/>
              <a:t>( الحل </a:t>
            </a:r>
            <a:r>
              <a:rPr lang="ar-SA" dirty="0" err="1" smtClean="0"/>
              <a:t>والحرمة ) </a:t>
            </a:r>
            <a:r>
              <a:rPr lang="ar-SA" dirty="0" smtClean="0"/>
              <a:t>؛ قد اشتبه على </a:t>
            </a:r>
            <a:r>
              <a:rPr lang="ar-SA" dirty="0" smtClean="0"/>
              <a:t>المسـلم</a:t>
            </a:r>
            <a:endParaRPr lang="ar-SA" dirty="0" smtClean="0"/>
          </a:p>
          <a:p>
            <a:pPr algn="justLow" rtl="1"/>
            <a:r>
              <a:rPr lang="ar-SA" dirty="0" smtClean="0"/>
              <a:t>    </a:t>
            </a:r>
            <a:r>
              <a:rPr lang="ar-SA" dirty="0" smtClean="0"/>
              <a:t>بأي القسمين السابقين يلحق . وهو المشار إليه بعبارة { لا يعلمهن كثير من الناس } الدالة على أنه يعلمهن بعض الناس ؛ وهم بالطبع الراسخون في العلم ؛ فهؤلاء إذا اجتهدوا فألحقوا بعض المشتبهات بالحلال صار حلالا أو بالحرام صار حراما ؛ فإذا لم تتبين لهم الأدلة فإن الورع يقتضي الترك  ؛ عملا بقوله صلى الله عليه وسلم { فمن اتقى الشبهات </a:t>
            </a:r>
            <a:r>
              <a:rPr lang="ar-SA" dirty="0" err="1" smtClean="0"/>
              <a:t>استبرأ</a:t>
            </a:r>
            <a:r>
              <a:rPr lang="ar-SA" dirty="0" smtClean="0"/>
              <a:t> لدينه وعرضه } .</a:t>
            </a:r>
          </a:p>
          <a:p>
            <a:pPr algn="justLow" rtl="1"/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00B0F0"/>
                </a:solidFill>
              </a:rPr>
              <a:t>[2] الحديث الثاني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ابن عمر </a:t>
            </a:r>
            <a:r>
              <a:rPr lang="ar-SA" sz="2800" dirty="0" smtClean="0"/>
              <a:t>– رضي الله عنهما – </a:t>
            </a:r>
            <a:r>
              <a:rPr lang="ar-SA" dirty="0" smtClean="0"/>
              <a:t>قال : </a:t>
            </a:r>
            <a:r>
              <a:rPr lang="ar-SA" b="1" dirty="0" smtClean="0">
                <a:solidFill>
                  <a:srgbClr val="00B0F0"/>
                </a:solidFill>
              </a:rPr>
              <a:t>أخذ رسول الله – صلى الله عليه وسلم – بِمَنْكِبَيَّ فقال : { كُنْ في الدنيا كأنك غريبٌ أو عابرُ سبيل </a:t>
            </a:r>
            <a:r>
              <a:rPr lang="ar-SA" b="1" dirty="0" err="1" smtClean="0">
                <a:solidFill>
                  <a:srgbClr val="00B0F0"/>
                </a:solidFill>
              </a:rPr>
              <a:t>ٍ</a:t>
            </a:r>
            <a:r>
              <a:rPr lang="ar-SA" b="1" dirty="0" smtClean="0">
                <a:solidFill>
                  <a:srgbClr val="00B0F0"/>
                </a:solidFill>
              </a:rPr>
              <a:t>}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وكان ابن عمر – رضي الله عنهما –  يقول :” إذا أمسيتَ فلا تنتظرِ الصباحَ وإذا أصبحت فلا تنتظرِ المساءَ ، وخذ من صحتك لسَقَمِكَ , ومن حياتك لموتِكَ ” </a:t>
            </a:r>
            <a:r>
              <a:rPr lang="ar-SA" dirty="0" smtClean="0">
                <a:solidFill>
                  <a:srgbClr val="FF0000"/>
                </a:solidFill>
              </a:rPr>
              <a:t>.</a:t>
            </a:r>
            <a:r>
              <a:rPr lang="ar-SA" dirty="0" smtClean="0"/>
              <a:t> أخرجه البخاري .</a:t>
            </a:r>
          </a:p>
          <a:p>
            <a:pPr marL="0" algn="justLow" rtl="1"/>
            <a:r>
              <a:rPr lang="ar-SA" b="1" dirty="0" smtClean="0">
                <a:solidFill>
                  <a:srgbClr val="00B0F0"/>
                </a:solidFill>
              </a:rPr>
              <a:t># المحدث الذي أخرج هذا الحديث : </a:t>
            </a:r>
            <a:r>
              <a:rPr lang="ar-SA" dirty="0" err="1" smtClean="0"/>
              <a:t>هوالإمام</a:t>
            </a:r>
            <a:r>
              <a:rPr lang="ar-SA" dirty="0" smtClean="0"/>
              <a:t> البخاري– رحمه الله - </a:t>
            </a:r>
          </a:p>
          <a:p>
            <a:pPr marL="0" algn="justLow" rtl="1"/>
            <a:r>
              <a:rPr lang="ar-SA" b="1" dirty="0" smtClean="0">
                <a:solidFill>
                  <a:srgbClr val="00B0F0"/>
                </a:solidFill>
              </a:rPr>
              <a:t># معاني أهمِ مفردات الحديث :</a:t>
            </a:r>
          </a:p>
          <a:p>
            <a:pPr marL="0" algn="justLow" rtl="1"/>
            <a:r>
              <a:rPr lang="ar-SA" b="1" dirty="0" smtClean="0">
                <a:solidFill>
                  <a:srgbClr val="00B0F0"/>
                </a:solidFill>
              </a:rPr>
              <a:t>= بِمَنْكِبَيَّ : </a:t>
            </a:r>
            <a:r>
              <a:rPr lang="ar-SA" dirty="0" smtClean="0"/>
              <a:t>يروى بالإفراد والتثنية ؛ وهو مَجْمَعُ العضُدِ والكتف </a:t>
            </a:r>
            <a:r>
              <a:rPr lang="ar-SA" b="1" dirty="0" smtClean="0">
                <a:solidFill>
                  <a:srgbClr val="000000"/>
                </a:solidFill>
              </a:rPr>
              <a:t> .</a:t>
            </a:r>
          </a:p>
          <a:p>
            <a:pPr marL="0" algn="justLow" rtl="1"/>
            <a:endParaRPr lang="ar-SA" dirty="0" smtClean="0">
              <a:solidFill>
                <a:srgbClr val="00B0F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B0F0"/>
                </a:solidFill>
              </a:rPr>
              <a:t>= غريب : </a:t>
            </a:r>
            <a:r>
              <a:rPr lang="ar-SA" dirty="0" smtClean="0"/>
              <a:t>الغريب هو من لا مسكنَ له </a:t>
            </a:r>
            <a:r>
              <a:rPr lang="ar-SA" dirty="0" err="1" smtClean="0"/>
              <a:t>يأويه</a:t>
            </a:r>
            <a:r>
              <a:rPr lang="ar-SA" dirty="0" smtClean="0"/>
              <a:t> , ولا سكنَ يأنسُ </a:t>
            </a:r>
            <a:r>
              <a:rPr lang="ar-SA" dirty="0" err="1" smtClean="0"/>
              <a:t>به</a:t>
            </a:r>
            <a:r>
              <a:rPr lang="ar-SA" dirty="0" smtClean="0"/>
              <a:t> , ولا بلدَ يستوطنُ فيه .</a:t>
            </a:r>
            <a:r>
              <a:rPr lang="ar-SA" b="1" dirty="0" smtClean="0"/>
              <a:t> </a:t>
            </a:r>
          </a:p>
          <a:p>
            <a:pPr rtl="1"/>
            <a:r>
              <a:rPr lang="ar-SA" b="1" dirty="0" smtClean="0">
                <a:solidFill>
                  <a:srgbClr val="00B0F0"/>
                </a:solidFill>
              </a:rPr>
              <a:t>= عابر سبيل : </a:t>
            </a:r>
            <a:r>
              <a:rPr lang="ar-SA" dirty="0" smtClean="0"/>
              <a:t>هو المسافر الذي لا يستقرّ حتى يصل إلى وطنه .  والمقصود بالسبيل : هو الطريق .</a:t>
            </a:r>
          </a:p>
          <a:p>
            <a:pPr rtl="1"/>
            <a:r>
              <a:rPr lang="ar-SA" b="1" dirty="0" smtClean="0">
                <a:solidFill>
                  <a:srgbClr val="00B0F0"/>
                </a:solidFill>
              </a:rPr>
              <a:t>= لسَقَمِكَ : </a:t>
            </a:r>
            <a:r>
              <a:rPr lang="ar-SA" dirty="0" smtClean="0"/>
              <a:t>أي : لمرضك .  </a:t>
            </a:r>
          </a:p>
          <a:p>
            <a:pPr rtl="1"/>
            <a:r>
              <a:rPr lang="ar-SA" b="1" dirty="0" smtClean="0">
                <a:solidFill>
                  <a:srgbClr val="00B0F0"/>
                </a:solidFill>
              </a:rPr>
              <a:t># بعض ما يؤخذ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الأمر (كن) للإرشاد , </a:t>
            </a:r>
            <a:r>
              <a:rPr lang="ar-SA" dirty="0" err="1" smtClean="0"/>
              <a:t>و</a:t>
            </a:r>
            <a:r>
              <a:rPr lang="ar-SA" dirty="0" smtClean="0"/>
              <a:t> (أو) ليست للشك بل للتخيير أو الإباحة ؛ والمعنى : قدِّر نفسك ونزِّلها منزلة من هو غريب أو عابر سبيل .</a:t>
            </a:r>
            <a:endParaRPr lang="ar-SA" dirty="0" smtClean="0">
              <a:solidFill>
                <a:srgbClr val="00B0F0"/>
              </a:solidFill>
            </a:endParaRPr>
          </a:p>
          <a:p>
            <a:pPr rtl="1">
              <a:buFont typeface="Arial" pitchFamily="34" charset="0"/>
              <a:buChar char="•"/>
            </a:pPr>
            <a:endParaRPr lang="ar-SA" dirty="0" smtClean="0">
              <a:solidFill>
                <a:srgbClr val="000000"/>
              </a:solidFill>
            </a:endParaRPr>
          </a:p>
          <a:p>
            <a:pPr rtl="1">
              <a:buFont typeface="Arial" pitchFamily="34" charset="0"/>
              <a:buChar char="•"/>
            </a:pPr>
            <a:endParaRPr lang="ar-SA" b="1" dirty="0" smtClean="0">
              <a:solidFill>
                <a:srgbClr val="FF0000"/>
              </a:solidFill>
            </a:endParaRPr>
          </a:p>
          <a:p>
            <a:pPr rtl="1">
              <a:buFont typeface="Arial" pitchFamily="34" charset="0"/>
              <a:buChar char="•"/>
            </a:pPr>
            <a:endParaRPr lang="ar-SA" b="1" dirty="0" smtClean="0">
              <a:solidFill>
                <a:srgbClr val="FF0000"/>
              </a:solidFill>
            </a:endParaRPr>
          </a:p>
          <a:p>
            <a:pPr rtl="1"/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   ويحتمل أن تكون (أو) للإضراب ؛ والمعنى : بل كن في الدنيا كأنك عابرُ سبيل ؛ لأن الغريب قد يستوطن بلدا بخلاف عابرِ السبيل ، فهمه قطع المسافة إلى مقصده ؛ والمقصدُ هنا إلى الله تعالى : { وأنَّ إلى ربِّك المنتهى }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الحض على الزهد في الدنيا والرغبة عنها . </a:t>
            </a:r>
          </a:p>
          <a:p>
            <a:pPr algn="justLow" rtl="1"/>
            <a:r>
              <a:rPr lang="ar-SA" dirty="0" smtClean="0">
                <a:solidFill>
                  <a:srgbClr val="00B0F0"/>
                </a:solidFill>
              </a:rPr>
              <a:t>    قال الشارح - رحمه الله - ( سبل السلام : مج4 ج8 </a:t>
            </a:r>
            <a:r>
              <a:rPr lang="ar-SA" dirty="0" err="1" smtClean="0">
                <a:solidFill>
                  <a:srgbClr val="00B0F0"/>
                </a:solidFill>
              </a:rPr>
              <a:t>ص</a:t>
            </a:r>
            <a:r>
              <a:rPr lang="ar-SA" dirty="0" smtClean="0">
                <a:solidFill>
                  <a:srgbClr val="00B0F0"/>
                </a:solidFill>
              </a:rPr>
              <a:t> 191) : ” </a:t>
            </a:r>
            <a:r>
              <a:rPr lang="ar-SA" dirty="0" smtClean="0"/>
              <a:t>وفي هذا الحديث إشارة إلى الزهد في الدنيا ، وأخذ </a:t>
            </a:r>
            <a:r>
              <a:rPr lang="ar-SA" dirty="0" err="1" smtClean="0"/>
              <a:t>البُلغةِ</a:t>
            </a:r>
            <a:r>
              <a:rPr lang="ar-SA" dirty="0" smtClean="0"/>
              <a:t> منها والكفاف ؛ فكما لا يحتاج المسافرُ إلى أكثرَ مما يبلِّغُه إلى غايـــــــة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   سفره ، فكذلك المؤمنُ لا يحتاج في الدنيا إلى أكثرِ مما يبلغُه ُ المحلَّ ”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كلام ابن عمر – رضي الله عنهما – </a:t>
            </a:r>
            <a:r>
              <a:rPr lang="ar-SA" b="1" dirty="0" smtClean="0"/>
              <a:t>” إذا أمسيتَ فلا تنتظرِ الصباحَ وإذا أصبحت فلا تنتظرِ المساءَ ”</a:t>
            </a:r>
            <a:r>
              <a:rPr lang="ar-SA" dirty="0" smtClean="0"/>
              <a:t> المدرج في الحديث ؛ فيه حض للمؤمن على الاستعداد أبداً للموت ؛ وذلك يكون بالعمل الصالح .وفيه حض له – أيضا - على تقصير الأمل ؛ فإذا أصبح فليبادر بالعمل الصالح دون تأخير إلى المساء وإذا أمسى فليبادر </a:t>
            </a:r>
            <a:r>
              <a:rPr lang="ar-SA" dirty="0" err="1" smtClean="0"/>
              <a:t>به</a:t>
            </a:r>
            <a:r>
              <a:rPr lang="ar-SA" dirty="0" smtClean="0"/>
              <a:t> دون تأخير إلى الصباح وليوطن نفسه على أن الأجل قد يدركه في أية لحظة .   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كلام ابن عمر – رضي الله عنهما – </a:t>
            </a:r>
            <a:r>
              <a:rPr lang="ar-SA" b="1" dirty="0" smtClean="0"/>
              <a:t>” وخذ من صحتك لسَقَمِكَ , ومن حياتك لموتِكَ ” </a:t>
            </a:r>
            <a:r>
              <a:rPr lang="ar-SA" dirty="0" smtClean="0"/>
              <a:t>المدرج في الحديث ؛ فيه حض للمؤمن على اغتنام أيام صحته بالمبادرة إلى الأعمال الصالحة ؛ فإنه لا يدري متى ينزل </a:t>
            </a:r>
            <a:r>
              <a:rPr lang="ar-SA" dirty="0" err="1" smtClean="0"/>
              <a:t>به</a:t>
            </a:r>
            <a:r>
              <a:rPr lang="ar-SA" dirty="0" smtClean="0"/>
              <a:t> مرض يحول بينه وبين فعل الطاعات ، وكذلك لا يدري متى تنزل بساحته المنية فيحول الموت بينه وبين العمل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وما أجمل أن نتذكر في هذا المقام قولَه – صلى الله عليه وسلم -:  { بادروا بالأعمال سبعاً ؛ ما تنتظرون إلا فقرا مُنْسِياً ، أو غنى </a:t>
            </a:r>
            <a:r>
              <a:rPr lang="ar-SA" dirty="0" err="1" smtClean="0"/>
              <a:t>مُطغياً</a:t>
            </a:r>
            <a:r>
              <a:rPr lang="ar-SA" dirty="0" smtClean="0"/>
              <a:t> ، أو مرضا مُفسِداً ، أو هرما </a:t>
            </a:r>
            <a:r>
              <a:rPr lang="ar-SA" dirty="0" err="1" smtClean="0"/>
              <a:t>مُفنداً </a:t>
            </a:r>
            <a:r>
              <a:rPr lang="ar-SA" dirty="0" smtClean="0"/>
              <a:t>، أو موتا </a:t>
            </a:r>
            <a:r>
              <a:rPr lang="ar-SA" dirty="0" err="1" smtClean="0"/>
              <a:t>مُجهِزاً </a:t>
            </a:r>
            <a:r>
              <a:rPr lang="ar-SA" dirty="0" smtClean="0"/>
              <a:t>، أو الدجال فإنه شرُّ مُنْتَظَر </a:t>
            </a:r>
            <a:r>
              <a:rPr lang="ar-SA" dirty="0" err="1" smtClean="0"/>
              <a:t>ٍ </a:t>
            </a:r>
            <a:r>
              <a:rPr lang="ar-SA" dirty="0" smtClean="0"/>
              <a:t>، أو الساعة والساعةُ أدهى وأمرُّ ! } .     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6818</TotalTime>
  <Words>1393</Words>
  <Application>Microsoft Office PowerPoint</Application>
  <PresentationFormat>A4 Paper (210x297 mm)‎</PresentationFormat>
  <Paragraphs>99</Paragraphs>
  <Slides>19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الشريحة 1</vt:lpstr>
      <vt:lpstr>المحاضرة الحادية عشرة</vt:lpstr>
      <vt:lpstr>عنوان المحاضرة</vt:lpstr>
      <vt:lpstr>عناصر المحاضرة</vt:lpstr>
      <vt:lpstr>[1] الحديث الأول</vt:lpstr>
      <vt:lpstr> تابع [1] </vt:lpstr>
      <vt:lpstr>تابع [2]</vt:lpstr>
      <vt:lpstr>  تابع [1]  </vt:lpstr>
      <vt:lpstr>  تابع [1]  </vt:lpstr>
      <vt:lpstr>  تابع [1]  </vt:lpstr>
      <vt:lpstr>  تابع [1]  </vt:lpstr>
      <vt:lpstr> تابع [1] </vt:lpstr>
      <vt:lpstr> تابع [1] </vt:lpstr>
      <vt:lpstr>[2] الحديث الثاني</vt:lpstr>
      <vt:lpstr>تابع [2]</vt:lpstr>
      <vt:lpstr>تابع [2]</vt:lpstr>
      <vt:lpstr>تابع [2]</vt:lpstr>
      <vt:lpstr>تابع [2]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mssabah</cp:lastModifiedBy>
  <cp:revision>635</cp:revision>
  <dcterms:created xsi:type="dcterms:W3CDTF">2009-10-14T19:14:34Z</dcterms:created>
  <dcterms:modified xsi:type="dcterms:W3CDTF">2012-04-07T10:49:50Z</dcterms:modified>
</cp:coreProperties>
</file>