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300" r:id="rId4"/>
    <p:sldId id="303" r:id="rId5"/>
    <p:sldId id="305" r:id="rId6"/>
    <p:sldId id="330" r:id="rId7"/>
    <p:sldId id="318" r:id="rId8"/>
    <p:sldId id="333" r:id="rId9"/>
    <p:sldId id="334" r:id="rId10"/>
    <p:sldId id="336" r:id="rId11"/>
    <p:sldId id="325" r:id="rId12"/>
    <p:sldId id="328" r:id="rId13"/>
    <p:sldId id="331" r:id="rId14"/>
    <p:sldId id="332" r:id="rId15"/>
    <p:sldId id="338" r:id="rId16"/>
    <p:sldId id="339" r:id="rId17"/>
    <p:sldId id="266" r:id="rId18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D9968"/>
    <a:srgbClr val="009900"/>
    <a:srgbClr val="000000"/>
    <a:srgbClr val="3B84AF"/>
    <a:srgbClr val="FF3300"/>
    <a:srgbClr val="FF0066"/>
    <a:srgbClr val="70925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81" autoAdjust="0"/>
    <p:restoredTop sz="94664" autoAdjust="0"/>
  </p:normalViewPr>
  <p:slideViewPr>
    <p:cSldViewPr>
      <p:cViewPr varScale="1">
        <p:scale>
          <a:sx n="70" d="100"/>
          <a:sy n="70" d="100"/>
        </p:scale>
        <p:origin x="-1218" y="-10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5" d="100"/>
          <a:sy n="55" d="100"/>
        </p:scale>
        <p:origin x="-2904" y="-102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D8A12E9-8E4B-4E5D-BF7F-6795CC673890}" type="datetimeFigureOut">
              <a:rPr lang="en-US"/>
              <a:pPr>
                <a:defRPr/>
              </a:pPr>
              <a:t>4/14/2012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162B8BAD-30A2-4184-9AA2-111A23B8E5B8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2B8BAD-30A2-4184-9AA2-111A23B8E5B8}" type="slidenum">
              <a:rPr lang="ar-SA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4876801" y="6367463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5" name="Rectangle 9"/>
          <p:cNvSpPr/>
          <p:nvPr/>
        </p:nvSpPr>
        <p:spPr>
          <a:xfrm>
            <a:off x="1" y="2133601"/>
            <a:ext cx="2667001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11"/>
          <p:cNvSpPr/>
          <p:nvPr/>
        </p:nvSpPr>
        <p:spPr>
          <a:xfrm>
            <a:off x="7239000" y="2133601"/>
            <a:ext cx="2667001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7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1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51B308-A706-4882-85C8-4AC66D834DF5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cover dir="r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9" y="280988"/>
            <a:ext cx="304799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9" y="1"/>
            <a:ext cx="304799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4876802" y="6367463"/>
            <a:ext cx="9220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</a:t>
            </a:r>
            <a:fld id="{8A1C9AF9-138B-4FF1-9E9A-A36AC571954C}" type="slidenum">
              <a:rPr lang="en-US" sz="1600" smtClean="0">
                <a:solidFill>
                  <a:schemeClr val="bg1"/>
                </a:solidFill>
                <a:latin typeface="+mn-lt"/>
                <a:cs typeface="+mn-cs"/>
              </a:rPr>
              <a:pPr algn="l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     </a:t>
            </a: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</p:spTree>
  </p:cSld>
  <p:clrMapOvr>
    <a:masterClrMapping/>
  </p:clrMapOvr>
  <p:transition>
    <p:cover dir="r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4876801" y="6367463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4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>
    <p:cover dir="r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9" y="280988"/>
            <a:ext cx="304799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9" y="1"/>
            <a:ext cx="304799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1" y="6367463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1" y="1600201"/>
            <a:ext cx="4389121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1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>
    <p:cover dir="r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1" y="6367463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1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1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1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1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>
    <p:cover dir="r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1" y="6367463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>
    <p:cover dir="r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4876801" y="6367463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</p:spTree>
  </p:cSld>
  <p:clrMapOvr>
    <a:masterClrMapping/>
  </p:clrMapOvr>
  <p:transition>
    <p:cover dir="r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1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2" y="273052"/>
            <a:ext cx="5537728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1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9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52D8B5-1BC0-4E9B-8D4C-D26A182F31B4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cover dir="r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9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E5AF3C-69A6-42BB-A57F-334D5D8057C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cover dir="r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9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C869B4-932D-4760-9194-E38E1A9ECB6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cover dir="r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40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6" y="274640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9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AAB523-93E0-4FD6-8A5C-9B31125F85C0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cover dir="r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1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9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03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9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6781801" y="6519864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050088" y="6291264"/>
            <a:ext cx="140615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033" name="Picture 17" descr="logo EDE.png"/>
          <p:cNvPicPr>
            <a:picLocks noChangeAspect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04801" y="5791201"/>
            <a:ext cx="8382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/>
        </p:nvSpPr>
        <p:spPr>
          <a:xfrm>
            <a:off x="914400" y="6581776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182689" y="6291264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عمادة التعلم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0" r:id="rId1"/>
    <p:sldLayoutId id="2147483831" r:id="rId2"/>
    <p:sldLayoutId id="2147483832" r:id="rId3"/>
    <p:sldLayoutId id="2147483833" r:id="rId4"/>
    <p:sldLayoutId id="2147483834" r:id="rId5"/>
    <p:sldLayoutId id="2147483835" r:id="rId6"/>
    <p:sldLayoutId id="2147483836" r:id="rId7"/>
    <p:sldLayoutId id="2147483837" r:id="rId8"/>
    <p:sldLayoutId id="2147483838" r:id="rId9"/>
    <p:sldLayoutId id="2147483839" r:id="rId10"/>
    <p:sldLayoutId id="2147483840" r:id="rId11"/>
  </p:sldLayoutIdLst>
  <p:transition>
    <p:cover dir="ru"/>
  </p:transition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عنوان 20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22" name="عنوان فرعي 2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41B72C-ACC8-4B85-BE2B-D4397CF4367B}" type="slidenum">
              <a:rPr lang="ar-SA" smtClean="0"/>
              <a:pPr/>
              <a:t>1</a:t>
            </a:fld>
            <a:endParaRPr lang="en-US" smtClean="0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1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13320" name="Group 7"/>
          <p:cNvGrpSpPr>
            <a:grpSpLocks/>
          </p:cNvGrpSpPr>
          <p:nvPr/>
        </p:nvGrpSpPr>
        <p:grpSpPr bwMode="auto">
          <a:xfrm>
            <a:off x="6494464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3325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1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685799" y="2895601"/>
            <a:ext cx="5099051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>
              <a:defRPr/>
            </a:pPr>
            <a:r>
              <a:rPr lang="ar-SA" sz="36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الحديث (2)</a:t>
            </a:r>
            <a:endParaRPr lang="ar-SA" sz="36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>
              <a:defRPr/>
            </a:pPr>
            <a:r>
              <a:rPr lang="ar-SA" sz="3600" b="1" dirty="0" smtClean="0">
                <a:solidFill>
                  <a:srgbClr val="AD9968"/>
                </a:solidFill>
                <a:latin typeface="Calibri" pitchFamily="34" charset="0"/>
                <a:cs typeface="Times New Roman" pitchFamily="18" charset="0"/>
              </a:rPr>
              <a:t>د/ محمد سعيد صبري صباح</a:t>
            </a:r>
            <a:endParaRPr lang="en-US" sz="3600" b="1" dirty="0">
              <a:solidFill>
                <a:srgbClr val="AD9968"/>
              </a:solidFill>
              <a:latin typeface="Calibri" pitchFamily="34" charset="0"/>
            </a:endParaRPr>
          </a:p>
        </p:txBody>
      </p:sp>
      <p:sp>
        <p:nvSpPr>
          <p:cNvPr id="13323" name="Slide Number Placeholder 10"/>
          <p:cNvSpPr txBox="1">
            <a:spLocks/>
          </p:cNvSpPr>
          <p:nvPr/>
        </p:nvSpPr>
        <p:spPr bwMode="auto">
          <a:xfrm>
            <a:off x="381000" y="6405564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03D8253F-85DB-4BD5-864C-440904512F6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1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9B498F4A-58E1-402E-9A26-F99314DCE6EC}" type="slidenum">
              <a:rPr lang="en-US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1999" y="2286001"/>
            <a:ext cx="8420100" cy="1470025"/>
          </a:xfrm>
        </p:spPr>
        <p:txBody>
          <a:bodyPr/>
          <a:lstStyle/>
          <a:p>
            <a:pPr rtl="1" eaLnBrk="1" hangingPunct="1">
              <a:defRPr/>
            </a:pPr>
            <a:r>
              <a:rPr lang="ar-SA" spc="-150" dirty="0" smtClean="0">
                <a:solidFill>
                  <a:srgbClr val="AD996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e_AlMateen" pitchFamily="2" charset="-78"/>
              </a:rPr>
              <a:t>المحاضرة الثالثة عشرة</a:t>
            </a:r>
            <a:endParaRPr lang="en-US" spc="-150" dirty="0" smtClean="0">
              <a:solidFill>
                <a:srgbClr val="AD996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</p:spTree>
  </p:cSld>
  <p:clrMapOvr>
    <a:masterClrMapping/>
  </p:clrMapOvr>
  <p:transition>
    <p:cover dir="r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ar-SA" dirty="0" smtClean="0">
                <a:solidFill>
                  <a:srgbClr val="AD996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عنوان المحاضرة</a:t>
            </a:r>
            <a:endParaRPr lang="ar-SA" dirty="0">
              <a:solidFill>
                <a:srgbClr val="AD996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en-US" b="1" dirty="0" smtClean="0"/>
              <a:t> </a:t>
            </a:r>
            <a:endParaRPr lang="ar-SA" b="1" dirty="0" smtClean="0"/>
          </a:p>
          <a:p>
            <a:pPr rtl="1"/>
            <a:endParaRPr lang="ar-SA" b="1" dirty="0" smtClean="0"/>
          </a:p>
          <a:p>
            <a:pPr algn="ctr" rtl="1"/>
            <a:r>
              <a:rPr lang="ar-SA" sz="4800" b="1" dirty="0" smtClean="0">
                <a:solidFill>
                  <a:srgbClr val="AD9968"/>
                </a:solidFill>
              </a:rPr>
              <a:t>دراسة لحديثين من الباب الخامس</a:t>
            </a:r>
          </a:p>
          <a:p>
            <a:pPr algn="ctr" rtl="1"/>
            <a:r>
              <a:rPr lang="ar-SA" sz="4800" b="1" dirty="0" smtClean="0">
                <a:solidFill>
                  <a:srgbClr val="AD9968"/>
                </a:solidFill>
              </a:rPr>
              <a:t>باب (الترغيب في مكارم الأخلاق)</a:t>
            </a:r>
            <a:br>
              <a:rPr lang="ar-SA" sz="4800" b="1" dirty="0" smtClean="0">
                <a:solidFill>
                  <a:srgbClr val="AD9968"/>
                </a:solidFill>
              </a:rPr>
            </a:br>
            <a:endParaRPr lang="ar-SA" sz="4800" b="1" dirty="0" smtClean="0">
              <a:solidFill>
                <a:srgbClr val="AD9968"/>
              </a:solidFill>
            </a:endParaRPr>
          </a:p>
        </p:txBody>
      </p:sp>
    </p:spTree>
  </p:cSld>
  <p:clrMapOvr>
    <a:masterClrMapping/>
  </p:clrMapOvr>
  <p:transition>
    <p:cover dir="r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 rtl="1"/>
            <a:r>
              <a:rPr lang="ar-SA" dirty="0" smtClean="0">
                <a:solidFill>
                  <a:srgbClr val="AD996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عناصر المحاضرة</a:t>
            </a:r>
            <a:endParaRPr lang="ar-SA" dirty="0">
              <a:solidFill>
                <a:srgbClr val="AD996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 rtl="1"/>
            <a:endParaRPr lang="ar-SA" b="1" dirty="0" smtClean="0">
              <a:solidFill>
                <a:srgbClr val="FF0000"/>
              </a:solidFill>
            </a:endParaRPr>
          </a:p>
          <a:p>
            <a:pPr algn="ctr" rtl="1"/>
            <a:r>
              <a:rPr lang="ar-SA" b="1" dirty="0" smtClean="0">
                <a:solidFill>
                  <a:srgbClr val="FF0000"/>
                </a:solidFill>
              </a:rPr>
              <a:t>[1] الحديث الأول </a:t>
            </a:r>
          </a:p>
          <a:p>
            <a:pPr algn="ctr" rtl="1"/>
            <a:r>
              <a:rPr lang="ar-SA" b="1" dirty="0" smtClean="0">
                <a:solidFill>
                  <a:srgbClr val="FF0000"/>
                </a:solidFill>
              </a:rPr>
              <a:t>(ح6/ 1439 ، </a:t>
            </a:r>
            <a:r>
              <a:rPr lang="ar-SA" b="1" dirty="0" err="1" smtClean="0">
                <a:solidFill>
                  <a:srgbClr val="FF0000"/>
                </a:solidFill>
              </a:rPr>
              <a:t>ص</a:t>
            </a:r>
            <a:r>
              <a:rPr lang="ar-SA" b="1" dirty="0" smtClean="0">
                <a:solidFill>
                  <a:srgbClr val="FF0000"/>
                </a:solidFill>
              </a:rPr>
              <a:t> 273 – 274 )</a:t>
            </a:r>
          </a:p>
          <a:p>
            <a:pPr algn="ctr" rtl="1"/>
            <a:endParaRPr lang="ar-SA" b="1" dirty="0" smtClean="0">
              <a:solidFill>
                <a:srgbClr val="FF0000"/>
              </a:solidFill>
            </a:endParaRPr>
          </a:p>
          <a:p>
            <a:pPr marL="0" algn="ctr" rtl="1"/>
            <a:r>
              <a:rPr lang="ar-SA" b="1" dirty="0" smtClean="0">
                <a:solidFill>
                  <a:srgbClr val="00B0F0"/>
                </a:solidFill>
              </a:rPr>
              <a:t>[2] الحديث الثاني</a:t>
            </a:r>
            <a:r>
              <a:rPr lang="ar-SA" b="1" dirty="0" smtClean="0">
                <a:solidFill>
                  <a:srgbClr val="FF0000"/>
                </a:solidFill>
              </a:rPr>
              <a:t> </a:t>
            </a:r>
          </a:p>
          <a:p>
            <a:pPr marL="0" algn="ctr" rtl="1"/>
            <a:r>
              <a:rPr lang="ar-SA" b="1" dirty="0" smtClean="0">
                <a:solidFill>
                  <a:srgbClr val="00B0F0"/>
                </a:solidFill>
              </a:rPr>
              <a:t>(ح14/ 1447 ، </a:t>
            </a:r>
            <a:r>
              <a:rPr lang="ar-SA" b="1" dirty="0" err="1" smtClean="0">
                <a:solidFill>
                  <a:srgbClr val="00B0F0"/>
                </a:solidFill>
              </a:rPr>
              <a:t>ص</a:t>
            </a:r>
            <a:r>
              <a:rPr lang="ar-SA" b="1" dirty="0" smtClean="0">
                <a:solidFill>
                  <a:srgbClr val="00B0F0"/>
                </a:solidFill>
              </a:rPr>
              <a:t> 283- 286)</a:t>
            </a:r>
          </a:p>
          <a:p>
            <a:pPr marL="0" algn="ctr" rtl="1"/>
            <a:endParaRPr lang="ar-SA" b="1" dirty="0" smtClean="0">
              <a:solidFill>
                <a:srgbClr val="00B0F0"/>
              </a:solidFill>
            </a:endParaRPr>
          </a:p>
          <a:p>
            <a:pPr marL="0" rtl="1"/>
            <a:endParaRPr lang="ar-SA" b="1" dirty="0" smtClean="0">
              <a:solidFill>
                <a:srgbClr val="FF0000"/>
              </a:solidFill>
            </a:endParaRPr>
          </a:p>
          <a:p>
            <a:pPr marL="0" rtl="1"/>
            <a:endParaRPr lang="ar-SA" b="1" dirty="0" smtClean="0">
              <a:solidFill>
                <a:srgbClr val="FF0000"/>
              </a:solidFill>
            </a:endParaRPr>
          </a:p>
          <a:p>
            <a:pPr marL="0" algn="ctr" rtl="1"/>
            <a:endParaRPr lang="ar-SA" dirty="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cover dir="r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 rtl="1"/>
            <a:r>
              <a:rPr lang="ar-SA" b="1" dirty="0" smtClean="0">
                <a:solidFill>
                  <a:srgbClr val="FF0000"/>
                </a:solidFill>
              </a:rPr>
              <a:t>[1] الحديث الأول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algn="justLow" rtl="1"/>
            <a:r>
              <a:rPr lang="ar-SA" dirty="0" smtClean="0"/>
              <a:t>عن ابن عمر </a:t>
            </a:r>
            <a:r>
              <a:rPr lang="ar-SA" sz="2800" dirty="0" smtClean="0"/>
              <a:t>– رضي الله عنهما – </a:t>
            </a:r>
            <a:r>
              <a:rPr lang="ar-SA" dirty="0" smtClean="0"/>
              <a:t>قال : </a:t>
            </a:r>
            <a:r>
              <a:rPr lang="ar-SA" dirty="0" smtClean="0">
                <a:solidFill>
                  <a:srgbClr val="FF0000"/>
                </a:solidFill>
              </a:rPr>
              <a:t>قال رسول الله – صلى الله عليه وسلم – : { الحَياءُ مِنَ الإيمَانِ} </a:t>
            </a:r>
            <a:r>
              <a:rPr lang="ar-SA" dirty="0" smtClean="0"/>
              <a:t>متفق عليه .</a:t>
            </a:r>
          </a:p>
          <a:p>
            <a:pPr marL="0" algn="justLow" rtl="1"/>
            <a:r>
              <a:rPr lang="ar-SA" b="1" dirty="0" smtClean="0">
                <a:solidFill>
                  <a:srgbClr val="FF0000"/>
                </a:solidFill>
              </a:rPr>
              <a:t># معاني أهمِ مفردات الحديث :</a:t>
            </a:r>
          </a:p>
          <a:p>
            <a:pPr marL="324000" algn="justLow" rtl="1"/>
            <a:r>
              <a:rPr lang="ar-SA" dirty="0" smtClean="0">
                <a:solidFill>
                  <a:srgbClr val="FF0000"/>
                </a:solidFill>
              </a:rPr>
              <a:t>= الحياءُ :</a:t>
            </a:r>
          </a:p>
          <a:p>
            <a:pPr marL="495450" indent="-514350" algn="justLow" rtl="1">
              <a:buFont typeface="Arial" pitchFamily="34" charset="0"/>
              <a:buChar char="•"/>
            </a:pPr>
            <a:r>
              <a:rPr lang="ar-SA" dirty="0" smtClean="0">
                <a:solidFill>
                  <a:srgbClr val="FF0000"/>
                </a:solidFill>
              </a:rPr>
              <a:t>تعريفه لغة :</a:t>
            </a:r>
            <a:r>
              <a:rPr lang="ar-SA" b="1" dirty="0" smtClean="0">
                <a:solidFill>
                  <a:srgbClr val="FF0000"/>
                </a:solidFill>
              </a:rPr>
              <a:t> </a:t>
            </a:r>
            <a:r>
              <a:rPr lang="ar-SA" dirty="0" smtClean="0"/>
              <a:t>تغيرٌ وانكسار يلحقُ الإنسان منْ خوف ما يُعابُ </a:t>
            </a:r>
            <a:r>
              <a:rPr lang="ar-SA" dirty="0" err="1" smtClean="0"/>
              <a:t>بهِ</a:t>
            </a:r>
            <a:r>
              <a:rPr lang="ar-SA" dirty="0" smtClean="0"/>
              <a:t> .</a:t>
            </a:r>
          </a:p>
          <a:p>
            <a:pPr marL="495450" indent="-514350" algn="justLow" rtl="1">
              <a:buFont typeface="Arial" pitchFamily="34" charset="0"/>
              <a:buChar char="•"/>
            </a:pPr>
            <a:r>
              <a:rPr lang="ar-SA" dirty="0" smtClean="0"/>
              <a:t> </a:t>
            </a:r>
            <a:r>
              <a:rPr lang="ar-SA" dirty="0" smtClean="0">
                <a:solidFill>
                  <a:srgbClr val="FF0000"/>
                </a:solidFill>
              </a:rPr>
              <a:t>تعريفه شرعا : </a:t>
            </a:r>
            <a:r>
              <a:rPr lang="ar-SA" dirty="0" smtClean="0"/>
              <a:t>خُلُقٌ يبعثُ على اجتناب القبيح، ويمنعُ من التقصير في حقِّ ذي الحقِّ .</a:t>
            </a:r>
          </a:p>
          <a:p>
            <a:pPr marL="0" algn="justLow" rtl="1"/>
            <a:endParaRPr lang="ar-SA" dirty="0" smtClean="0"/>
          </a:p>
        </p:txBody>
      </p:sp>
    </p:spTree>
  </p:cSld>
  <p:clrMapOvr>
    <a:masterClrMapping/>
  </p:clrMapOvr>
  <p:transition>
    <p:cover dir="r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lvl="0" algn="ctr"/>
            <a:r>
              <a:rPr lang="ar-S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/>
            </a:r>
            <a:br>
              <a:rPr lang="ar-S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r>
              <a:rPr lang="ar-S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تابع [1]</a:t>
            </a:r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ar-SA" b="1" dirty="0"/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>
              <a:buFont typeface="Arial" pitchFamily="34" charset="0"/>
              <a:buChar char="•"/>
            </a:pPr>
            <a:r>
              <a:rPr lang="ar-SA" dirty="0" smtClean="0"/>
              <a:t> </a:t>
            </a:r>
            <a:r>
              <a:rPr lang="ar-SA" dirty="0" smtClean="0">
                <a:solidFill>
                  <a:srgbClr val="FF0000"/>
                </a:solidFill>
              </a:rPr>
              <a:t>أقسامه :</a:t>
            </a:r>
          </a:p>
          <a:p>
            <a:pPr marL="514350" indent="-514350" rtl="1">
              <a:buFont typeface="+mj-lt"/>
              <a:buAutoNum type="arabicPeriod"/>
            </a:pPr>
            <a:r>
              <a:rPr lang="ar-SA" dirty="0" smtClean="0"/>
              <a:t>حياءٌ غريزي ؛ موجود لدى الإنسان بالفطرة . </a:t>
            </a:r>
          </a:p>
          <a:p>
            <a:pPr marL="514350" indent="-514350" rtl="1">
              <a:buFont typeface="+mj-lt"/>
              <a:buAutoNum type="arabicPeriod"/>
            </a:pPr>
            <a:r>
              <a:rPr lang="ar-SA" dirty="0" smtClean="0"/>
              <a:t>حياءٌ كسبي ؛ يكتسبه الإنسان بالتعلم .</a:t>
            </a:r>
          </a:p>
          <a:p>
            <a:pPr marL="0" indent="-514350" algn="justLow" rtl="1"/>
            <a:r>
              <a:rPr lang="ar-SA" dirty="0" smtClean="0"/>
              <a:t> قال القرطبي في (المفهم شرح مسلم ) : ” وكان النبي – صلى الله عليه وسلم – قد جُمِعَ له النوعان من الحياء : الغريزيِّ والمكتسبِ , وكان في الغريزي أشدَّ حياءً من العذراءِ في خدرها ، وكان في المكتسب في الذُّرْوَةِ العليا .    </a:t>
            </a:r>
          </a:p>
          <a:p>
            <a:pPr marL="514350" indent="-514350" rtl="1"/>
            <a:endParaRPr lang="ar-SA" dirty="0" smtClean="0"/>
          </a:p>
          <a:p>
            <a:pPr rtl="1"/>
            <a:endParaRPr lang="ar-SA" dirty="0" smtClean="0"/>
          </a:p>
          <a:p>
            <a:pPr rtl="1"/>
            <a:endParaRPr lang="ar-SA" b="1" dirty="0" smtClean="0">
              <a:solidFill>
                <a:srgbClr val="FF0000"/>
              </a:solidFill>
            </a:endParaRPr>
          </a:p>
          <a:p>
            <a:pPr rtl="1"/>
            <a:endParaRPr lang="ar-SA" b="1" dirty="0" smtClean="0">
              <a:solidFill>
                <a:srgbClr val="FF0000"/>
              </a:solidFill>
            </a:endParaRPr>
          </a:p>
          <a:p>
            <a:pPr rtl="1">
              <a:buFont typeface="Arial" pitchFamily="34" charset="0"/>
              <a:buChar char="•"/>
            </a:pPr>
            <a:endParaRPr lang="ar-SA" dirty="0" smtClean="0"/>
          </a:p>
        </p:txBody>
      </p:sp>
    </p:spTree>
  </p:cSld>
  <p:clrMapOvr>
    <a:masterClrMapping/>
  </p:clrMapOvr>
  <p:transition>
    <p:cover dir="r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تابع [2]</a:t>
            </a:r>
            <a:endParaRPr lang="ar-SA" dirty="0"/>
          </a:p>
        </p:txBody>
      </p:sp>
      <p:sp>
        <p:nvSpPr>
          <p:cNvPr id="4" name="عنوان 1"/>
          <p:cNvSpPr txBox="1">
            <a:spLocks/>
          </p:cNvSpPr>
          <p:nvPr/>
        </p:nvSpPr>
        <p:spPr bwMode="auto">
          <a:xfrm>
            <a:off x="679784" y="304800"/>
            <a:ext cx="8801100" cy="126523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Arial" pitchFamily="34" charset="0"/>
              </a:rPr>
              <a:t>تابع [1]</a:t>
            </a:r>
            <a:endParaRPr kumimoji="0" lang="ar-SA" sz="44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Low" rtl="1"/>
            <a:r>
              <a:rPr lang="ar-SA" b="1" dirty="0" smtClean="0">
                <a:solidFill>
                  <a:srgbClr val="FF0000"/>
                </a:solidFill>
              </a:rPr>
              <a:t># بعض ما يؤخذ من الحديث :</a:t>
            </a:r>
          </a:p>
          <a:p>
            <a:pPr algn="justLow" rtl="1">
              <a:buFont typeface="Arial" pitchFamily="34" charset="0"/>
              <a:buChar char="•"/>
            </a:pPr>
            <a:r>
              <a:rPr lang="ar-SA" dirty="0" smtClean="0"/>
              <a:t>الحياء في الأصل فطري في المسلم لكنه يحتاج إلى التعلم والنية الخالصة ليكون على وِفْقِ </a:t>
            </a:r>
            <a:r>
              <a:rPr lang="ar-SA" dirty="0" err="1" smtClean="0"/>
              <a:t>الشرع</a:t>
            </a:r>
            <a:r>
              <a:rPr lang="ar-SA" dirty="0" smtClean="0"/>
              <a:t> .</a:t>
            </a:r>
          </a:p>
          <a:p>
            <a:pPr algn="justLow" rtl="1">
              <a:buFont typeface="Arial" pitchFamily="34" charset="0"/>
              <a:buChar char="•"/>
            </a:pPr>
            <a:r>
              <a:rPr lang="ar-SA" dirty="0" smtClean="0"/>
              <a:t>الحياء من الإيمان ؛ لأنه يمنع صاحبَه من ارتكاب المعاصي كما يمنعُه الإيمان ؛ فالمستحيي يقلع عن المعاصي بتأثير الحياء ؛ والمؤمن يقلع عن المعاصي بتأثير الإيمان .</a:t>
            </a:r>
          </a:p>
          <a:p>
            <a:pPr algn="justLow" rtl="1">
              <a:buFont typeface="Arial" pitchFamily="34" charset="0"/>
              <a:buChar char="•"/>
            </a:pPr>
            <a:r>
              <a:rPr lang="ar-SA" dirty="0" smtClean="0"/>
              <a:t>حياء المسلم منقبة ، ويجلب له الخير ؛ فقد أخرج البخاري من حديث عمران بن حصين :{الحياءُ خيرٌ كلُّه ولا يأتي إلا بخير </a:t>
            </a:r>
            <a:r>
              <a:rPr lang="ar-SA" dirty="0" err="1" smtClean="0"/>
              <a:t>ٍ</a:t>
            </a:r>
            <a:r>
              <a:rPr lang="ar-SA" dirty="0" smtClean="0"/>
              <a:t> } .</a:t>
            </a:r>
            <a:endParaRPr lang="ar-SA" b="1" dirty="0" smtClean="0">
              <a:solidFill>
                <a:srgbClr val="FF0000"/>
              </a:solidFill>
            </a:endParaRPr>
          </a:p>
          <a:p>
            <a:pPr algn="justLow" rtl="1">
              <a:buFont typeface="Arial" pitchFamily="34" charset="0"/>
              <a:buChar char="•"/>
            </a:pPr>
            <a:endParaRPr lang="ar-SA" dirty="0"/>
          </a:p>
        </p:txBody>
      </p:sp>
    </p:spTree>
  </p:cSld>
  <p:clrMapOvr>
    <a:masterClrMapping/>
  </p:clrMapOvr>
  <p:transition>
    <p:cover dir="r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marL="0" algn="ctr" rtl="1"/>
            <a:r>
              <a:rPr lang="ar-SA" b="1" dirty="0" smtClean="0">
                <a:solidFill>
                  <a:srgbClr val="00B0F0"/>
                </a:solidFill>
              </a:rPr>
              <a:t>[2] الحديث الثاني</a:t>
            </a:r>
            <a:r>
              <a:rPr lang="ar-SA" b="1" dirty="0" smtClean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algn="justLow" rtl="1"/>
            <a:r>
              <a:rPr lang="ar-SA" dirty="0" smtClean="0"/>
              <a:t>عن تَميمٍ الدَّارِيِّ </a:t>
            </a:r>
            <a:r>
              <a:rPr lang="ar-SA" sz="2800" dirty="0" smtClean="0"/>
              <a:t>– رضي الله عنه – </a:t>
            </a:r>
            <a:r>
              <a:rPr lang="ar-SA" dirty="0" smtClean="0"/>
              <a:t>قال : </a:t>
            </a:r>
            <a:r>
              <a:rPr lang="ar-SA" dirty="0" smtClean="0">
                <a:solidFill>
                  <a:srgbClr val="00B0F0"/>
                </a:solidFill>
              </a:rPr>
              <a:t>قال رسول الله – صلى الله عليه وسلم – : { الدِّينُ النصيحةُ – ثلاثاً -} </a:t>
            </a:r>
            <a:r>
              <a:rPr lang="ar-SA" dirty="0" smtClean="0"/>
              <a:t>قلنا : لمن هي يا رسولَ الله ؟ </a:t>
            </a:r>
            <a:r>
              <a:rPr lang="ar-SA" dirty="0" smtClean="0">
                <a:solidFill>
                  <a:srgbClr val="00B0F0"/>
                </a:solidFill>
              </a:rPr>
              <a:t>قال :{ للهِ , ولكِتابِهِ ، ولِرسولِهِ , ولأَئِمةِ المسلمين </a:t>
            </a:r>
            <a:r>
              <a:rPr lang="ar-SA" dirty="0" err="1" smtClean="0">
                <a:solidFill>
                  <a:srgbClr val="00B0F0"/>
                </a:solidFill>
              </a:rPr>
              <a:t>َ</a:t>
            </a:r>
            <a:r>
              <a:rPr lang="ar-SA" dirty="0" smtClean="0">
                <a:solidFill>
                  <a:srgbClr val="00B0F0"/>
                </a:solidFill>
              </a:rPr>
              <a:t> وعامَّتهمْ }</a:t>
            </a:r>
            <a:r>
              <a:rPr lang="ar-SA" dirty="0" smtClean="0"/>
              <a:t> أخرجه مسلم .</a:t>
            </a:r>
            <a:endParaRPr lang="ar-SA" dirty="0" smtClean="0">
              <a:solidFill>
                <a:srgbClr val="00B0F0"/>
              </a:solidFill>
            </a:endParaRPr>
          </a:p>
          <a:p>
            <a:pPr marL="0" algn="justLow" rtl="1"/>
            <a:r>
              <a:rPr lang="ar-SA" b="1" dirty="0" smtClean="0">
                <a:solidFill>
                  <a:srgbClr val="00B0F0"/>
                </a:solidFill>
              </a:rPr>
              <a:t># ترجمة الصحابي الراوي للحديث :</a:t>
            </a:r>
            <a:r>
              <a:rPr lang="ar-SA" b="1" dirty="0" smtClean="0">
                <a:solidFill>
                  <a:srgbClr val="FF0000"/>
                </a:solidFill>
              </a:rPr>
              <a:t> </a:t>
            </a:r>
            <a:r>
              <a:rPr lang="ar-SA" dirty="0" smtClean="0"/>
              <a:t>هو أبو رُقَيَّةَ ، تميمُ بنُ </a:t>
            </a:r>
            <a:r>
              <a:rPr lang="ar-SA" dirty="0" err="1" smtClean="0"/>
              <a:t>أوسِ</a:t>
            </a:r>
            <a:r>
              <a:rPr lang="ar-SA" dirty="0" smtClean="0"/>
              <a:t> بنِ خارجةَ . نُسِبَ إلى جده (دارٍ ) ، وقيل (</a:t>
            </a:r>
            <a:r>
              <a:rPr lang="ar-SA" dirty="0" err="1" smtClean="0"/>
              <a:t>الديريُّ</a:t>
            </a:r>
            <a:r>
              <a:rPr lang="ar-SA" dirty="0" smtClean="0"/>
              <a:t>) نسبة إلى دير كان فيه قبل الإسلام ، وكان نصرانيا فأسلم سنة تسع </a:t>
            </a:r>
            <a:r>
              <a:rPr lang="ar-SA" dirty="0" err="1" smtClean="0"/>
              <a:t>ٍ</a:t>
            </a:r>
            <a:r>
              <a:rPr lang="ar-SA" dirty="0" smtClean="0"/>
              <a:t> (9هـ) ، كان عابدا كثير التهجد ؛ قام ليلة بآية حتى أصبح – وهي قوله تعالى :{ أم</a:t>
            </a:r>
            <a:endParaRPr lang="ar-SA" sz="2000" dirty="0" smtClean="0"/>
          </a:p>
          <a:p>
            <a:endParaRPr lang="ar-SA" dirty="0"/>
          </a:p>
        </p:txBody>
      </p:sp>
    </p:spTree>
  </p:cSld>
  <p:clrMapOvr>
    <a:masterClrMapping/>
  </p:clrMapOvr>
  <p:transition>
    <p:cover dir="r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SA" b="1" dirty="0" smtClean="0">
                <a:solidFill>
                  <a:srgbClr val="00B0F0"/>
                </a:solidFill>
              </a:rPr>
              <a:t>تابع [2]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algn="justLow" rtl="1"/>
            <a:r>
              <a:rPr lang="ar-SA" dirty="0" smtClean="0"/>
              <a:t>حَسِبَ الذين </a:t>
            </a:r>
            <a:r>
              <a:rPr lang="ar-SA" dirty="0" err="1" smtClean="0"/>
              <a:t>اجترحوا</a:t>
            </a:r>
            <a:r>
              <a:rPr lang="ar-SA" dirty="0" smtClean="0"/>
              <a:t> السيئاتِ أنْ نجعلـَهُم كالذين آمنوا وعملوا الصالحات سواءً مَحياهُم ومَماتُهُم ساءَ ما يحكمون} الجاثية : 21 –، سكن المدينة ثم انتقل منها إلى الشام ، ليس له في صحيح مسلم إلا هذا الحديث ، وليس له في صحيح البخاري شيء ، وليس في الصحيحين والموطأ داريٌّ ولا ديرِيٌّ إلا هو ( أي : تميم – رضي الله عنه - ) .</a:t>
            </a:r>
            <a:endParaRPr lang="ar-SA" b="1" dirty="0" smtClean="0">
              <a:solidFill>
                <a:srgbClr val="00B0F0"/>
              </a:solidFill>
            </a:endParaRPr>
          </a:p>
          <a:p>
            <a:pPr marL="324000" algn="justLow" rtl="1"/>
            <a:r>
              <a:rPr lang="ar-SA" b="1" dirty="0" smtClean="0">
                <a:solidFill>
                  <a:srgbClr val="00B0F0"/>
                </a:solidFill>
              </a:rPr>
              <a:t># معاني أهمِ مفردات الحديث :</a:t>
            </a:r>
          </a:p>
          <a:p>
            <a:pPr marL="324000" algn="justLow" rtl="1"/>
            <a:r>
              <a:rPr lang="ar-SA" dirty="0" smtClean="0">
                <a:solidFill>
                  <a:srgbClr val="00B0F0"/>
                </a:solidFill>
              </a:rPr>
              <a:t>= الدين : </a:t>
            </a:r>
            <a:r>
              <a:rPr lang="ar-SA" dirty="0" smtClean="0"/>
              <a:t>معناه لغة الطاعة ؛ والمقصود </a:t>
            </a:r>
            <a:r>
              <a:rPr lang="ar-SA" dirty="0" err="1" smtClean="0"/>
              <a:t>به</a:t>
            </a:r>
            <a:r>
              <a:rPr lang="ar-SA" dirty="0" smtClean="0"/>
              <a:t> هنا دين الإسلام .</a:t>
            </a:r>
            <a:r>
              <a:rPr lang="ar-SA" b="1" dirty="0" smtClean="0">
                <a:solidFill>
                  <a:srgbClr val="00B0F0"/>
                </a:solidFill>
              </a:rPr>
              <a:t> </a:t>
            </a:r>
          </a:p>
          <a:p>
            <a:pPr marL="324000" algn="justLow" rtl="1"/>
            <a:endParaRPr lang="ar-SA" b="1" dirty="0" smtClean="0">
              <a:solidFill>
                <a:srgbClr val="00B0F0"/>
              </a:solidFill>
            </a:endParaRPr>
          </a:p>
          <a:p>
            <a:pPr marL="324000" algn="justLow" rtl="1"/>
            <a:endParaRPr lang="ar-SA" b="1" dirty="0" smtClean="0">
              <a:solidFill>
                <a:srgbClr val="00B0F0"/>
              </a:solidFill>
            </a:endParaRPr>
          </a:p>
          <a:p>
            <a:pPr marL="324000" algn="justLow" rtl="1"/>
            <a:endParaRPr lang="ar-SA" dirty="0" smtClean="0"/>
          </a:p>
          <a:p>
            <a:pPr marL="324000" algn="justLow" rtl="1"/>
            <a:endParaRPr lang="ar-SA" b="1" dirty="0" smtClean="0">
              <a:solidFill>
                <a:srgbClr val="FF0000"/>
              </a:solidFill>
            </a:endParaRPr>
          </a:p>
          <a:p>
            <a:pPr marL="324000" algn="justLow" rtl="1"/>
            <a:endParaRPr lang="ar-SA" dirty="0" smtClean="0">
              <a:solidFill>
                <a:srgbClr val="000000"/>
              </a:solidFill>
            </a:endParaRPr>
          </a:p>
          <a:p>
            <a:pPr marL="324000" algn="justLow" rtl="1">
              <a:buFont typeface="Arial" pitchFamily="34" charset="0"/>
              <a:buChar char="•"/>
            </a:pPr>
            <a:endParaRPr lang="ar-SA" dirty="0" smtClean="0"/>
          </a:p>
          <a:p>
            <a:pPr marL="324000" algn="justLow" rtl="1"/>
            <a:endParaRPr lang="ar-SA" b="1" dirty="0" smtClean="0">
              <a:solidFill>
                <a:srgbClr val="FF0000"/>
              </a:solidFill>
            </a:endParaRPr>
          </a:p>
          <a:p>
            <a:pPr marL="324000" algn="justLow" rtl="1">
              <a:buFont typeface="Arial" pitchFamily="34" charset="0"/>
              <a:buChar char="•"/>
            </a:pPr>
            <a:endParaRPr lang="ar-SA" dirty="0" smtClean="0"/>
          </a:p>
          <a:p>
            <a:pPr marL="324000" algn="justLow" rtl="1"/>
            <a:endParaRPr lang="ar-SA" dirty="0" smtClean="0"/>
          </a:p>
          <a:p>
            <a:pPr rtl="1"/>
            <a:endParaRPr lang="ar-SA" dirty="0"/>
          </a:p>
        </p:txBody>
      </p:sp>
    </p:spTree>
  </p:cSld>
  <p:clrMapOvr>
    <a:masterClrMapping/>
  </p:clrMapOvr>
  <p:transition>
    <p:cover dir="r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algn="ctr" rtl="1"/>
            <a:r>
              <a:rPr lang="ar-SA" b="1" dirty="0" smtClean="0">
                <a:solidFill>
                  <a:srgbClr val="00B0F0"/>
                </a:solidFill>
              </a:rPr>
              <a:t>تابع [2]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24000" algn="justLow" rtl="1"/>
            <a:r>
              <a:rPr lang="ar-SA" dirty="0" smtClean="0">
                <a:solidFill>
                  <a:srgbClr val="00B0F0"/>
                </a:solidFill>
              </a:rPr>
              <a:t>= النصيحة : </a:t>
            </a:r>
            <a:r>
              <a:rPr lang="ar-SA" dirty="0" smtClean="0"/>
              <a:t>اسم مأخوذ من الفعل (نَصَحَ) بمعنى أخْلَصَ ؛ فهي كلمة جامعة معناها إرادة الخير للمنصوحِ له، وهي خلاف الغش .</a:t>
            </a:r>
            <a:r>
              <a:rPr lang="ar-SA" dirty="0" smtClean="0">
                <a:solidFill>
                  <a:srgbClr val="00B0F0"/>
                </a:solidFill>
              </a:rPr>
              <a:t> </a:t>
            </a:r>
          </a:p>
          <a:p>
            <a:pPr marL="324000" algn="justLow" rtl="1"/>
            <a:r>
              <a:rPr lang="ar-SA" dirty="0" smtClean="0">
                <a:solidFill>
                  <a:srgbClr val="00B0F0"/>
                </a:solidFill>
              </a:rPr>
              <a:t>= الدين النصيحة : </a:t>
            </a:r>
            <a:r>
              <a:rPr lang="ar-SA" dirty="0" smtClean="0"/>
              <a:t>أي : عِماد الدين وقوامُه النصيحة !</a:t>
            </a:r>
          </a:p>
          <a:p>
            <a:pPr marL="324000" algn="justLow" rtl="1"/>
            <a:r>
              <a:rPr lang="ar-SA" dirty="0" smtClean="0">
                <a:solidFill>
                  <a:srgbClr val="00B0F0"/>
                </a:solidFill>
              </a:rPr>
              <a:t>= ثلاثا : أي : </a:t>
            </a:r>
            <a:r>
              <a:rPr lang="ar-SA" dirty="0" smtClean="0"/>
              <a:t>قالها ثلاث مرات . </a:t>
            </a:r>
          </a:p>
          <a:p>
            <a:pPr marL="324000" algn="justLow" rtl="1"/>
            <a:r>
              <a:rPr lang="ar-SA" dirty="0" smtClean="0">
                <a:solidFill>
                  <a:srgbClr val="00B0F0"/>
                </a:solidFill>
              </a:rPr>
              <a:t>= لمن هي : </a:t>
            </a:r>
            <a:r>
              <a:rPr lang="ar-SA" dirty="0" smtClean="0"/>
              <a:t>أي : من يّسْتَحِقُّها .</a:t>
            </a:r>
          </a:p>
          <a:p>
            <a:pPr marL="324000" algn="justLow" rtl="1"/>
            <a:r>
              <a:rPr lang="ar-SA" b="1" dirty="0" smtClean="0">
                <a:solidFill>
                  <a:srgbClr val="00B0F0"/>
                </a:solidFill>
              </a:rPr>
              <a:t># بعض ما يؤخذ من الحديث :</a:t>
            </a:r>
          </a:p>
          <a:p>
            <a:pPr marL="324000" algn="justLow" rtl="1">
              <a:buFont typeface="Arial" pitchFamily="34" charset="0"/>
              <a:buChar char="•"/>
            </a:pPr>
            <a:r>
              <a:rPr lang="ar-SA" dirty="0" smtClean="0"/>
              <a:t>عماد دين الإسلام وقوامه النصيحة ؛وما تكرار جملة {الدين النصيحة} ثلاث مرات إلا للتدليل على أهمية النصيحة .</a:t>
            </a:r>
          </a:p>
          <a:p>
            <a:pPr marL="324000" algn="justLow" rtl="1">
              <a:buFont typeface="Arial" pitchFamily="34" charset="0"/>
              <a:buChar char="•"/>
            </a:pPr>
            <a:r>
              <a:rPr lang="ar-SA" dirty="0" smtClean="0"/>
              <a:t> . </a:t>
            </a:r>
          </a:p>
          <a:p>
            <a:pPr marL="0" algn="justLow" rtl="1">
              <a:buFont typeface="Arial" pitchFamily="34" charset="0"/>
              <a:buChar char="•"/>
            </a:pPr>
            <a:endParaRPr lang="ar-SA" dirty="0" smtClean="0"/>
          </a:p>
          <a:p>
            <a:pPr marL="0" algn="justLow" rtl="1">
              <a:buFont typeface="Arial" pitchFamily="34" charset="0"/>
              <a:buChar char="•"/>
            </a:pPr>
            <a:endParaRPr lang="ar-SA" dirty="0" smtClean="0"/>
          </a:p>
          <a:p>
            <a:pPr marL="0" algn="justLow" rtl="1">
              <a:buFont typeface="Arial" pitchFamily="34" charset="0"/>
              <a:buChar char="•"/>
            </a:pPr>
            <a:endParaRPr lang="ar-SA" dirty="0" smtClean="0"/>
          </a:p>
          <a:p>
            <a:pPr marL="0" algn="justLow" rtl="1">
              <a:buFont typeface="Arial" pitchFamily="34" charset="0"/>
              <a:buChar char="•"/>
            </a:pPr>
            <a:endParaRPr lang="ar-SA" dirty="0" smtClean="0"/>
          </a:p>
          <a:p>
            <a:pPr marL="0" algn="justLow" rtl="1"/>
            <a:endParaRPr lang="ar-SA" dirty="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cover dir="r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lvl="0" algn="ctr"/>
            <a:r>
              <a:rPr lang="ar-SA" b="1" dirty="0" smtClean="0">
                <a:solidFill>
                  <a:srgbClr val="00B0F0"/>
                </a:solidFill>
              </a:rPr>
              <a:t>تابع [2]</a:t>
            </a:r>
            <a:endParaRPr lang="ar-SA" dirty="0"/>
          </a:p>
        </p:txBody>
      </p:sp>
      <p:sp>
        <p:nvSpPr>
          <p:cNvPr id="4" name="عنصر نائب للمحتوى 3"/>
          <p:cNvSpPr>
            <a:spLocks noGrp="1"/>
          </p:cNvSpPr>
          <p:nvPr>
            <p:ph idx="1"/>
          </p:nvPr>
        </p:nvSpPr>
        <p:spPr>
          <a:xfrm>
            <a:off x="533400" y="1600200"/>
            <a:ext cx="8915400" cy="4525963"/>
          </a:xfrm>
        </p:spPr>
        <p:txBody>
          <a:bodyPr/>
          <a:lstStyle/>
          <a:p>
            <a:pPr marL="514350" indent="-514350" algn="justLow" rtl="1">
              <a:buFont typeface="Arial" pitchFamily="34" charset="0"/>
              <a:buChar char="•"/>
            </a:pPr>
            <a:r>
              <a:rPr lang="ar-SA" dirty="0" smtClean="0"/>
              <a:t>في الحديث دليل على أن النصيحة تُسمّى دينا وإسلاما ، وأن الدين يقع على العمل كما يقع على القول .</a:t>
            </a:r>
          </a:p>
          <a:p>
            <a:pPr marL="514350" indent="-514350" algn="justLow" rtl="1">
              <a:buFont typeface="Arial" pitchFamily="34" charset="0"/>
              <a:buChar char="•"/>
            </a:pPr>
            <a:r>
              <a:rPr lang="ar-SA" dirty="0" smtClean="0">
                <a:solidFill>
                  <a:srgbClr val="00B0F0"/>
                </a:solidFill>
              </a:rPr>
              <a:t>النصيحة لله : </a:t>
            </a:r>
            <a:r>
              <a:rPr lang="ar-SA" dirty="0" smtClean="0"/>
              <a:t>تكون بالإيمان بوحدانية الله تعالى وتفرده في ربوبيته </a:t>
            </a:r>
            <a:r>
              <a:rPr lang="ar-SA" dirty="0" err="1" smtClean="0"/>
              <a:t>وألوهيته</a:t>
            </a:r>
            <a:r>
              <a:rPr lang="ar-SA" dirty="0" smtClean="0"/>
              <a:t> وأسمائه وصفاته ( وذلك بإقرار أنواع التوحيد الثلاثة واعتقادها والعمل </a:t>
            </a:r>
            <a:r>
              <a:rPr lang="ar-SA" dirty="0" err="1" smtClean="0"/>
              <a:t>بها</a:t>
            </a:r>
            <a:r>
              <a:rPr lang="ar-SA" dirty="0" smtClean="0"/>
              <a:t> ) وبطاعته سبحانه واجتناب معاصيه ، وبالحب فيه تعالى والبغض فيه ، وبموالاة من أطاعه سبحانه ومعاداة من عصاه ، وبغير ذلك مما يجبُ له سبحانه . وجميع هذه الأشياء راجعة إلى العبد في نصيحة نفسه ، والله تعالى غني عن نُصح الناصحين .</a:t>
            </a:r>
          </a:p>
          <a:p>
            <a:endParaRPr lang="ar-SA" dirty="0"/>
          </a:p>
        </p:txBody>
      </p:sp>
    </p:spTree>
  </p:cSld>
  <p:clrMapOvr>
    <a:masterClrMapping/>
  </p:clrMapOvr>
  <p:transition>
    <p:cover dir="r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8915400" cy="11430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algn="ctr" rtl="1"/>
            <a:r>
              <a:rPr lang="ar-SA" b="1" dirty="0" smtClean="0">
                <a:solidFill>
                  <a:srgbClr val="00B0F0"/>
                </a:solidFill>
              </a:rPr>
              <a:t>تابع [2]</a:t>
            </a:r>
            <a:endParaRPr lang="ar-SA" dirty="0">
              <a:solidFill>
                <a:srgbClr val="009900"/>
              </a:solidFill>
            </a:endParaRPr>
          </a:p>
        </p:txBody>
      </p:sp>
      <p:sp>
        <p:nvSpPr>
          <p:cNvPr id="4" name="عنصر نائب للمحتوى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Low" rtl="1">
              <a:buFont typeface="Arial" pitchFamily="34" charset="0"/>
              <a:buChar char="•"/>
            </a:pPr>
            <a:r>
              <a:rPr lang="ar-SA" dirty="0" smtClean="0">
                <a:solidFill>
                  <a:srgbClr val="00B0F0"/>
                </a:solidFill>
              </a:rPr>
              <a:t>النصيحة لكتاب الله </a:t>
            </a:r>
            <a:r>
              <a:rPr lang="ar-SA" dirty="0" smtClean="0"/>
              <a:t>: تكون بالإيمان بأنه كلام الله تعالى المنزل على رسوله محمد – صلى الله عليه وسلم – بواسطة جبريل عليه السلام ، وبتعظيمه والاعتقاد التام بأنه الكتابُ العزيز الذي لا يأتيه الباطل من بين يديه ولا من خلفه , وبتحليل ما أحلَّه وتحريم ما حرَّمه , وبالتدبر لمعانيه والقيام بحقوق تلاوته , وبالاتعاظ بمواعظه والاعتبار </a:t>
            </a:r>
            <a:r>
              <a:rPr lang="ar-SA" dirty="0" err="1" smtClean="0"/>
              <a:t>بزواجره</a:t>
            </a:r>
            <a:r>
              <a:rPr lang="ar-SA" dirty="0" smtClean="0"/>
              <a:t> والاهتداء بما فيه , وبتنزيهه عن التحريف لأنه محفوظ بحفظ الله تعالى له { إنا نحن نزلنا الذكر وإنا له لحافظون } مع دفع الشُبَهِ عنه – لمن قدر على ذلك - .</a:t>
            </a:r>
            <a:endParaRPr lang="ar-SA" dirty="0"/>
          </a:p>
        </p:txBody>
      </p:sp>
    </p:spTree>
  </p:cSld>
  <p:clrMapOvr>
    <a:masterClrMapping/>
  </p:clrMapOvr>
  <p:transition>
    <p:cover dir="r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algn="ctr" rtl="1"/>
            <a:r>
              <a:rPr lang="ar-SA" b="1" dirty="0" smtClean="0">
                <a:solidFill>
                  <a:srgbClr val="00B0F0"/>
                </a:solidFill>
              </a:rPr>
              <a:t>تابع [2]</a:t>
            </a:r>
            <a:endParaRPr lang="ar-SA" dirty="0">
              <a:solidFill>
                <a:srgbClr val="009900"/>
              </a:solidFill>
            </a:endParaRPr>
          </a:p>
        </p:txBody>
      </p:sp>
      <p:sp>
        <p:nvSpPr>
          <p:cNvPr id="4" name="عنصر نائب للمحتوى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Low" rtl="1">
              <a:buFont typeface="Arial" pitchFamily="34" charset="0"/>
              <a:buChar char="•"/>
            </a:pPr>
            <a:r>
              <a:rPr lang="ar-SA" dirty="0" smtClean="0">
                <a:solidFill>
                  <a:srgbClr val="00B0F0"/>
                </a:solidFill>
              </a:rPr>
              <a:t>النصيحة لرسول الله </a:t>
            </a:r>
            <a:r>
              <a:rPr lang="ar-SA" sz="1400" dirty="0" smtClean="0"/>
              <a:t>– صلى الله عليه وسلم - </a:t>
            </a:r>
            <a:r>
              <a:rPr lang="ar-SA" dirty="0" smtClean="0"/>
              <a:t>: تكون بتصديقه بما جاء </a:t>
            </a:r>
            <a:r>
              <a:rPr lang="ar-SA" dirty="0" err="1" smtClean="0"/>
              <a:t>به</a:t>
            </a:r>
            <a:r>
              <a:rPr lang="ar-SA" dirty="0" smtClean="0"/>
              <a:t> وأنه رسول الله تعالى إلى الثقلين عامة ( الجن والإنس) وأنه خاتم </a:t>
            </a:r>
            <a:r>
              <a:rPr lang="ar-SA" dirty="0" smtClean="0"/>
              <a:t>الأنبياء </a:t>
            </a:r>
            <a:r>
              <a:rPr lang="ar-SA" dirty="0" smtClean="0"/>
              <a:t>فلا نبي بعده ، </a:t>
            </a:r>
            <a:r>
              <a:rPr lang="ar-SA" dirty="0" err="1" smtClean="0"/>
              <a:t>وباتـِّباعه</a:t>
            </a:r>
            <a:r>
              <a:rPr lang="ar-SA" dirty="0" smtClean="0"/>
              <a:t> فيما أَمَرَ </a:t>
            </a:r>
            <a:r>
              <a:rPr lang="ar-SA" dirty="0" err="1" smtClean="0"/>
              <a:t>بِهِ</a:t>
            </a:r>
            <a:r>
              <a:rPr lang="ar-SA" dirty="0" smtClean="0"/>
              <a:t> ونَهى عنهُ , وبمحبته وتعظيمِ حقـِّه وتوقيرِه واحترامِه حيَّا وميِّتا ، وبمعرفة سنته النبوية والعمل </a:t>
            </a:r>
            <a:r>
              <a:rPr lang="ar-SA" dirty="0" err="1" smtClean="0"/>
              <a:t>بها</a:t>
            </a:r>
            <a:r>
              <a:rPr lang="ar-SA" dirty="0" smtClean="0"/>
              <a:t> ونشرها والدُّعاءِ إليها والذبِّ عنها . </a:t>
            </a:r>
          </a:p>
          <a:p>
            <a:pPr algn="justLow" rtl="1">
              <a:buFont typeface="Arial" pitchFamily="34" charset="0"/>
              <a:buChar char="•"/>
            </a:pPr>
            <a:r>
              <a:rPr lang="ar-SA" dirty="0" smtClean="0">
                <a:solidFill>
                  <a:srgbClr val="00B0F0"/>
                </a:solidFill>
              </a:rPr>
              <a:t>النصيحة لأئمة المسلمين </a:t>
            </a:r>
            <a:r>
              <a:rPr lang="ar-SA" dirty="0" smtClean="0"/>
              <a:t>: تكون بإعانتهم على الحق , وطاعتِهم فيه , وبالصلاة خلفهم , وبامتثال أمرهم (ما لم يأمروا بمعصية) , وباجتناب نهيهم (ما لم ينهوا عن طاعة) , وبالوفاء بعهدهم وعـــدم</a:t>
            </a:r>
          </a:p>
          <a:p>
            <a:pPr algn="justLow" rtl="1">
              <a:buFont typeface="Arial" pitchFamily="34" charset="0"/>
              <a:buChar char="•"/>
            </a:pPr>
            <a:endParaRPr lang="ar-SA" dirty="0"/>
          </a:p>
        </p:txBody>
      </p:sp>
    </p:spTree>
  </p:cSld>
  <p:clrMapOvr>
    <a:masterClrMapping/>
  </p:clrMapOvr>
  <p:transition>
    <p:cover dir="r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algn="ctr" rtl="1"/>
            <a:r>
              <a:rPr lang="ar-SA" b="1" dirty="0" smtClean="0">
                <a:solidFill>
                  <a:srgbClr val="00B0F0"/>
                </a:solidFill>
              </a:rPr>
              <a:t>تابع [2]</a:t>
            </a:r>
            <a:endParaRPr lang="ar-SA" dirty="0">
              <a:solidFill>
                <a:srgbClr val="009900"/>
              </a:solidFill>
            </a:endParaRPr>
          </a:p>
        </p:txBody>
      </p:sp>
      <p:sp>
        <p:nvSpPr>
          <p:cNvPr id="4" name="عنصر نائب للمحتوى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Low" rtl="1"/>
            <a:r>
              <a:rPr lang="ar-SA" dirty="0" smtClean="0"/>
              <a:t>   الخروج عليهــــم حتى وإن ظهر منهم بعض تقصير (ما لم يصل الأمر إلى كفر </a:t>
            </a:r>
            <a:r>
              <a:rPr lang="ar-SA" dirty="0" err="1" smtClean="0"/>
              <a:t>بواح</a:t>
            </a:r>
            <a:r>
              <a:rPr lang="ar-SA" dirty="0" smtClean="0"/>
              <a:t>), وبالجهاد معهم والقيام في وجه من نقض عهدهم وخرج عليهم .</a:t>
            </a:r>
          </a:p>
          <a:p>
            <a:pPr algn="justLow" rtl="1">
              <a:buFont typeface="Arial" pitchFamily="34" charset="0"/>
              <a:buChar char="•"/>
            </a:pPr>
            <a:r>
              <a:rPr lang="ar-SA" dirty="0" smtClean="0"/>
              <a:t>وإذا أريد بأئمة المسلمين العلماء : فتكون نصيحتهم بقبول أقوالِهم , وبالاقتداء بهم , وبتعظيم حقهم وحفظ فضلهم . </a:t>
            </a:r>
          </a:p>
          <a:p>
            <a:pPr algn="justLow" rtl="1">
              <a:buFont typeface="Arial" pitchFamily="34" charset="0"/>
              <a:buChar char="•"/>
            </a:pPr>
            <a:r>
              <a:rPr lang="ar-SA" dirty="0" smtClean="0">
                <a:solidFill>
                  <a:srgbClr val="00B0F0"/>
                </a:solidFill>
              </a:rPr>
              <a:t>النصيحة لعامة المسلمين </a:t>
            </a:r>
            <a:r>
              <a:rPr lang="ar-SA" dirty="0" smtClean="0"/>
              <a:t>: تكون بتعليمهم ما جهلوه ، وبإرشادهم إلى مصالحهم في دنياهم وأخراهم ، وبأمرهم بالمعروف ونهيهم عن المنكر ، وبرحمة صغيرهم وتوقير كبيرهم وكف الأذى عنهم , ونحو ذلك . </a:t>
            </a:r>
          </a:p>
          <a:p>
            <a:pPr algn="justLow" rtl="1">
              <a:buFont typeface="Arial" pitchFamily="34" charset="0"/>
              <a:buChar char="•"/>
            </a:pPr>
            <a:endParaRPr lang="ar-SA" dirty="0"/>
          </a:p>
        </p:txBody>
      </p:sp>
    </p:spTree>
  </p:cSld>
  <p:clrMapOvr>
    <a:masterClrMapping/>
  </p:clrMapOvr>
  <p:transition>
    <p:cover dir="r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algn="ctr" rtl="1"/>
            <a:r>
              <a:rPr lang="ar-SA" b="1" dirty="0" smtClean="0">
                <a:solidFill>
                  <a:srgbClr val="00B0F0"/>
                </a:solidFill>
              </a:rPr>
              <a:t>تابع [2]</a:t>
            </a:r>
            <a:endParaRPr lang="ar-SA" dirty="0">
              <a:solidFill>
                <a:srgbClr val="009900"/>
              </a:solidFill>
            </a:endParaRPr>
          </a:p>
        </p:txBody>
      </p:sp>
      <p:sp>
        <p:nvSpPr>
          <p:cNvPr id="4" name="عنصر نائب للمحتوى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Low" rtl="1"/>
            <a:r>
              <a:rPr lang="ar-SA" b="1" dirty="0" smtClean="0">
                <a:solidFill>
                  <a:srgbClr val="00B0F0"/>
                </a:solidFill>
              </a:rPr>
              <a:t># فوائد :</a:t>
            </a:r>
          </a:p>
          <a:p>
            <a:pPr algn="justLow" rtl="1">
              <a:buFont typeface="Arial" pitchFamily="34" charset="0"/>
              <a:buChar char="•"/>
            </a:pPr>
            <a:r>
              <a:rPr lang="ar-SA" dirty="0" smtClean="0"/>
              <a:t>هذا الحديث حديث جليل ؛ ولمَّا عدَّه بعض العلماء في الأحاديث الأربعة التي تدور عليها قواعد الإسلام ؛ قال الإمام النوويُ – رحمه الله – (في شرحه لصحيح مسلم ) : ليس الأمر كما قالوه ؛ بل عليه مدار الإسلام .[ والأحاديث الأربعة تقدم ذكرها في المحاضرة الحادية عشرة – في الشريحتين :10 – 11] . </a:t>
            </a:r>
          </a:p>
          <a:p>
            <a:pPr algn="justLow" rtl="1">
              <a:buFont typeface="Arial" pitchFamily="34" charset="0"/>
              <a:buChar char="•"/>
            </a:pPr>
            <a:r>
              <a:rPr lang="ar-SA" dirty="0" smtClean="0"/>
              <a:t>النصيحة مفيدة للمنصوح ؛ </a:t>
            </a:r>
            <a:r>
              <a:rPr lang="ar-SA" smtClean="0"/>
              <a:t>بجلبها </a:t>
            </a:r>
            <a:r>
              <a:rPr lang="ar-SA" smtClean="0"/>
              <a:t>الخير </a:t>
            </a:r>
            <a:r>
              <a:rPr lang="ar-SA" dirty="0" smtClean="0"/>
              <a:t>له بتوجيه الناصحين , وهي مفيدة للناصح ؛ بجلبها الأجر والثواب له ؛ فالدال على الخيــــر كفاعله .   </a:t>
            </a:r>
          </a:p>
          <a:p>
            <a:endParaRPr lang="ar-SA" dirty="0"/>
          </a:p>
        </p:txBody>
      </p:sp>
    </p:spTree>
  </p:cSld>
  <p:clrMapOvr>
    <a:masterClrMapping/>
  </p:clrMapOvr>
  <p:transition>
    <p:cover dir="r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algn="ctr" rtl="1"/>
            <a:r>
              <a:rPr lang="ar-SA" b="1" dirty="0" smtClean="0">
                <a:solidFill>
                  <a:srgbClr val="00B0F0"/>
                </a:solidFill>
              </a:rPr>
              <a:t>تابع [2]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>
              <a:buFont typeface="Arial" pitchFamily="34" charset="0"/>
              <a:buChar char="•"/>
            </a:pPr>
            <a:r>
              <a:rPr lang="ar-SA" dirty="0" smtClean="0"/>
              <a:t>النصيحة فرض كفاية ؛ </a:t>
            </a:r>
            <a:r>
              <a:rPr lang="ar-SA" dirty="0" err="1" smtClean="0"/>
              <a:t>يُجْزىءُ</a:t>
            </a:r>
            <a:r>
              <a:rPr lang="ar-SA" dirty="0" smtClean="0"/>
              <a:t> فيها من قام </a:t>
            </a:r>
            <a:r>
              <a:rPr lang="ar-SA" dirty="0" err="1" smtClean="0"/>
              <a:t>بها</a:t>
            </a:r>
            <a:r>
              <a:rPr lang="ar-SA" dirty="0" smtClean="0"/>
              <a:t> وتسقط عن الباقين</a:t>
            </a:r>
          </a:p>
          <a:p>
            <a:pPr algn="justLow" rtl="1">
              <a:buFont typeface="Arial" pitchFamily="34" charset="0"/>
              <a:buChar char="•"/>
            </a:pPr>
            <a:r>
              <a:rPr lang="ar-SA" dirty="0" smtClean="0"/>
              <a:t>النصيحة لازمة على قدر الطاقة البشرية ؛ إذا علم الناصح أنه يُقْبلُ نُصحُهُ ويطاعُ أمرُهُ ، وأمِنَ على نفسه المكروه ؛ فإن خشيَ أذىً فهو في حِلٍّ وسَعَةٍ , والله تعالى أعلم . </a:t>
            </a:r>
          </a:p>
          <a:p>
            <a:pPr rtl="1">
              <a:buFont typeface="Arial" pitchFamily="34" charset="0"/>
              <a:buChar char="•"/>
            </a:pPr>
            <a:r>
              <a:rPr lang="ar-SA" dirty="0" smtClean="0"/>
              <a:t>قال </a:t>
            </a:r>
            <a:r>
              <a:rPr lang="ar-SA" dirty="0" err="1" smtClean="0"/>
              <a:t>الفُضَيلُ</a:t>
            </a:r>
            <a:r>
              <a:rPr lang="ar-SA" dirty="0" smtClean="0"/>
              <a:t> بنُ </a:t>
            </a:r>
            <a:r>
              <a:rPr lang="ar-SA" dirty="0" err="1" smtClean="0"/>
              <a:t>عياض</a:t>
            </a:r>
            <a:r>
              <a:rPr lang="ar-SA" dirty="0" smtClean="0"/>
              <a:t> – رحمه الله تعالى – مبينا فضل النصيحة :   ” ما أدرك عندنا من أدرك بكثرة الصلاة والصيام ، وإنما أدركوا عندنا بسخاء النفس , وسلامة الصدر ، والنصحِ للأُمَّة ” .</a:t>
            </a:r>
            <a:endParaRPr lang="ar-SA" dirty="0"/>
          </a:p>
        </p:txBody>
      </p:sp>
    </p:spTree>
  </p:cSld>
  <p:clrMapOvr>
    <a:masterClrMapping/>
  </p:clrMapOvr>
  <p:transition>
    <p:cover dir="r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6467476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6628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6629" name="Freeform 6"/>
          <p:cNvSpPr>
            <a:spLocks noEditPoints="1"/>
          </p:cNvSpPr>
          <p:nvPr/>
        </p:nvSpPr>
        <p:spPr bwMode="auto">
          <a:xfrm>
            <a:off x="3429002" y="2209801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1"/>
            <a:ext cx="2109787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>
    <p:cover dir="r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7572</TotalTime>
  <Words>1140</Words>
  <Application>Microsoft Office PowerPoint</Application>
  <PresentationFormat>A4 Paper (210x297 mm)‎</PresentationFormat>
  <Paragraphs>92</Paragraphs>
  <Slides>17</Slides>
  <Notes>1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17</vt:i4>
      </vt:variant>
    </vt:vector>
  </HeadingPairs>
  <TitlesOfParts>
    <vt:vector size="18" baseType="lpstr">
      <vt:lpstr>Office Theme</vt:lpstr>
      <vt:lpstr>الشريحة 1</vt:lpstr>
      <vt:lpstr>المحاضرة الثالثة عشرة</vt:lpstr>
      <vt:lpstr>عنوان المحاضرة</vt:lpstr>
      <vt:lpstr>عناصر المحاضرة</vt:lpstr>
      <vt:lpstr>[1] الحديث الأول</vt:lpstr>
      <vt:lpstr> تابع [1] </vt:lpstr>
      <vt:lpstr>تابع [2]</vt:lpstr>
      <vt:lpstr>[2] الحديث الثاني </vt:lpstr>
      <vt:lpstr>تابع [2]</vt:lpstr>
      <vt:lpstr>تابع [2]</vt:lpstr>
      <vt:lpstr>تابع [2]</vt:lpstr>
      <vt:lpstr>تابع [2]</vt:lpstr>
      <vt:lpstr>تابع [2]</vt:lpstr>
      <vt:lpstr>تابع [2]</vt:lpstr>
      <vt:lpstr>تابع [2]</vt:lpstr>
      <vt:lpstr>تابع [2]</vt:lpstr>
      <vt:lpstr>الشريحة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mssabah</cp:lastModifiedBy>
  <cp:revision>712</cp:revision>
  <dcterms:created xsi:type="dcterms:W3CDTF">2009-10-14T19:14:34Z</dcterms:created>
  <dcterms:modified xsi:type="dcterms:W3CDTF">2012-04-14T10:56:07Z</dcterms:modified>
</cp:coreProperties>
</file>