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300" r:id="rId4"/>
    <p:sldId id="303" r:id="rId5"/>
    <p:sldId id="305" r:id="rId6"/>
    <p:sldId id="330" r:id="rId7"/>
    <p:sldId id="318" r:id="rId8"/>
    <p:sldId id="340" r:id="rId9"/>
    <p:sldId id="341" r:id="rId10"/>
    <p:sldId id="333" r:id="rId11"/>
    <p:sldId id="334" r:id="rId12"/>
    <p:sldId id="336" r:id="rId13"/>
    <p:sldId id="325" r:id="rId14"/>
    <p:sldId id="328" r:id="rId15"/>
    <p:sldId id="331" r:id="rId16"/>
    <p:sldId id="332" r:id="rId17"/>
    <p:sldId id="338" r:id="rId18"/>
    <p:sldId id="339" r:id="rId19"/>
    <p:sldId id="343" r:id="rId20"/>
    <p:sldId id="344" r:id="rId21"/>
    <p:sldId id="345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AD9968"/>
    <a:srgbClr val="000000"/>
    <a:srgbClr val="3B84AF"/>
    <a:srgbClr val="FF3300"/>
    <a:srgbClr val="FF0066"/>
    <a:srgbClr val="7092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80" d="100"/>
          <a:sy n="80" d="100"/>
        </p:scale>
        <p:origin x="-894" y="15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4/21/2012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1" y="2133601"/>
            <a:ext cx="2667001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1"/>
            <a:ext cx="2667001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1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cover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  <p:transition>
    <p:cover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cover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1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cover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cover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cover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  <p:transition>
    <p:cover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0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0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9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781801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050088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1" y="5791201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914400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82689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transition>
    <p:cover dir="ru"/>
  </p:transition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عنوان 2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1B72C-ACC8-4B85-BE2B-D4397CF4367B}" type="slidenum">
              <a:rPr lang="ar-SA" smtClean="0"/>
              <a:pPr/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1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4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685799" y="2895601"/>
            <a:ext cx="5099051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الحديث (2)</a:t>
            </a:r>
            <a:endParaRPr lang="ar-SA" sz="36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rgbClr val="AD9968"/>
                </a:solidFill>
                <a:latin typeface="Calibri" pitchFamily="34" charset="0"/>
                <a:cs typeface="Times New Roman" pitchFamily="18" charset="0"/>
              </a:rPr>
              <a:t>د/ محمد سعيد صبري صباح</a:t>
            </a:r>
            <a:endParaRPr lang="en-US" sz="3600" b="1" dirty="0">
              <a:solidFill>
                <a:srgbClr val="AD9968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4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1999" y="2286001"/>
            <a:ext cx="8420100" cy="1470025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pc="-150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e_AlMateen" pitchFamily="2" charset="-78"/>
              </a:rPr>
              <a:t>المحاضرة الرابعة عشرة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SA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عنوان المحاضرة</a:t>
            </a:r>
            <a:endParaRPr lang="ar-SA" dirty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b="1" dirty="0" smtClean="0"/>
              <a:t> </a:t>
            </a:r>
            <a:endParaRPr lang="ar-SA" b="1" dirty="0" smtClean="0"/>
          </a:p>
          <a:p>
            <a:pPr rtl="1"/>
            <a:endParaRPr lang="ar-SA" b="1" dirty="0" smtClean="0"/>
          </a:p>
          <a:p>
            <a:pPr algn="ctr" rtl="1"/>
            <a:r>
              <a:rPr lang="ar-SA" sz="4800" b="1" dirty="0" smtClean="0">
                <a:solidFill>
                  <a:srgbClr val="AD9968"/>
                </a:solidFill>
              </a:rPr>
              <a:t>دراسة لحديثين من الباب السادس</a:t>
            </a:r>
          </a:p>
          <a:p>
            <a:pPr algn="ctr" rtl="1"/>
            <a:r>
              <a:rPr lang="ar-SA" sz="4800" b="1" dirty="0" smtClean="0">
                <a:solidFill>
                  <a:srgbClr val="AD9968"/>
                </a:solidFill>
              </a:rPr>
              <a:t>باب (الذكر والدعاء)</a:t>
            </a:r>
            <a:br>
              <a:rPr lang="ar-SA" sz="4800" b="1" dirty="0" smtClean="0">
                <a:solidFill>
                  <a:srgbClr val="AD9968"/>
                </a:solidFill>
              </a:rPr>
            </a:br>
            <a:endParaRPr lang="ar-SA" sz="4800" b="1" dirty="0" smtClean="0">
              <a:solidFill>
                <a:srgbClr val="AD9968"/>
              </a:solidFill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/>
            <a:r>
              <a:rPr lang="ar-SA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عناصر المحاضرة</a:t>
            </a:r>
            <a:endParaRPr lang="ar-SA" dirty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endParaRPr lang="ar-SA" b="1" dirty="0" smtClean="0">
              <a:solidFill>
                <a:srgbClr val="FF0000"/>
              </a:solidFill>
            </a:endParaRPr>
          </a:p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[1] الحديث الأول </a:t>
            </a:r>
          </a:p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(ح3/ 1455 ، </a:t>
            </a:r>
            <a:r>
              <a:rPr lang="ar-SA" b="1" dirty="0" err="1" smtClean="0">
                <a:solidFill>
                  <a:srgbClr val="FF0000"/>
                </a:solidFill>
              </a:rPr>
              <a:t>ص</a:t>
            </a:r>
            <a:r>
              <a:rPr lang="ar-SA" b="1" dirty="0" smtClean="0">
                <a:solidFill>
                  <a:srgbClr val="FF0000"/>
                </a:solidFill>
              </a:rPr>
              <a:t> 294 – 296 )</a:t>
            </a:r>
          </a:p>
          <a:p>
            <a:pPr algn="ctr" rtl="1"/>
            <a:endParaRPr lang="ar-SA" b="1" dirty="0" smtClean="0">
              <a:solidFill>
                <a:srgbClr val="FF0000"/>
              </a:solidFill>
            </a:endParaRPr>
          </a:p>
          <a:p>
            <a:pPr marL="0" algn="ctr" rtl="1"/>
            <a:r>
              <a:rPr lang="ar-SA" b="1" dirty="0" smtClean="0">
                <a:solidFill>
                  <a:srgbClr val="009900"/>
                </a:solidFill>
              </a:rPr>
              <a:t>[2] الحديث الثاني </a:t>
            </a:r>
          </a:p>
          <a:p>
            <a:pPr marL="0" algn="ctr" rtl="1"/>
            <a:r>
              <a:rPr lang="ar-SA" b="1" dirty="0" smtClean="0">
                <a:solidFill>
                  <a:srgbClr val="009900"/>
                </a:solidFill>
              </a:rPr>
              <a:t>(ح18/ 1470 ، </a:t>
            </a:r>
            <a:r>
              <a:rPr lang="ar-SA" b="1" dirty="0" err="1" smtClean="0">
                <a:solidFill>
                  <a:srgbClr val="009900"/>
                </a:solidFill>
              </a:rPr>
              <a:t>ص</a:t>
            </a:r>
            <a:r>
              <a:rPr lang="ar-SA" b="1" dirty="0" smtClean="0">
                <a:solidFill>
                  <a:srgbClr val="009900"/>
                </a:solidFill>
              </a:rPr>
              <a:t> 311- 314)</a:t>
            </a:r>
          </a:p>
          <a:p>
            <a:pPr marL="0" algn="ctr" rtl="1"/>
            <a:endParaRPr lang="ar-SA" b="1" dirty="0" smtClean="0">
              <a:solidFill>
                <a:srgbClr val="00B0F0"/>
              </a:solidFill>
            </a:endParaRPr>
          </a:p>
          <a:p>
            <a:pPr marL="0" rtl="1"/>
            <a:endParaRPr lang="ar-SA" b="1" dirty="0" smtClean="0">
              <a:solidFill>
                <a:srgbClr val="FF0000"/>
              </a:solidFill>
            </a:endParaRPr>
          </a:p>
          <a:p>
            <a:pPr marL="0" rtl="1"/>
            <a:endParaRPr lang="ar-SA" b="1" dirty="0" smtClean="0">
              <a:solidFill>
                <a:srgbClr val="FF0000"/>
              </a:solidFill>
            </a:endParaRPr>
          </a:p>
          <a:p>
            <a:pPr marL="0" algn="ctr" rtl="1"/>
            <a:endParaRPr lang="ar-SA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[1] الحديث الأول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Low" rtl="1"/>
            <a:r>
              <a:rPr lang="ar-SA" dirty="0" smtClean="0"/>
              <a:t>عن أبي هريرة </a:t>
            </a:r>
            <a:r>
              <a:rPr lang="ar-SA" sz="2800" dirty="0" smtClean="0"/>
              <a:t>– رضي الله تعالى عنه – </a:t>
            </a:r>
            <a:r>
              <a:rPr lang="ar-SA" dirty="0" smtClean="0"/>
              <a:t>قال : </a:t>
            </a:r>
            <a:r>
              <a:rPr lang="ar-SA" dirty="0" smtClean="0">
                <a:solidFill>
                  <a:srgbClr val="FF0000"/>
                </a:solidFill>
              </a:rPr>
              <a:t>قال رسول الله – صلى الله عليه وسلم –: { ما جلس قومٌ مجلساً يذكُرونَ اللهَ إلا حفَّتهُم الملائكةُ ، وغشيتهمُ الرحمةُ ، وذكرهمُ الله فيمن عِندَهُ } </a:t>
            </a:r>
            <a:r>
              <a:rPr lang="ar-SA" dirty="0" smtClean="0"/>
              <a:t>أخرجه مسلم. </a:t>
            </a:r>
          </a:p>
          <a:p>
            <a:pPr marL="0" algn="justLow" rtl="1"/>
            <a:r>
              <a:rPr lang="ar-SA" b="1" dirty="0" smtClean="0">
                <a:solidFill>
                  <a:srgbClr val="FF0000"/>
                </a:solidFill>
              </a:rPr>
              <a:t># الصحابي الراوي للحديث : </a:t>
            </a:r>
            <a:r>
              <a:rPr lang="ar-SA" dirty="0" smtClean="0"/>
              <a:t>هو أبو هريرة – رضي الله عنه – .</a:t>
            </a:r>
          </a:p>
          <a:p>
            <a:pPr marL="0" algn="justLow" rtl="1"/>
            <a:r>
              <a:rPr lang="ar-SA" b="1" dirty="0" smtClean="0">
                <a:solidFill>
                  <a:srgbClr val="FF0000"/>
                </a:solidFill>
              </a:rPr>
              <a:t># المحدث الذي أخرج الحديث : </a:t>
            </a:r>
            <a:r>
              <a:rPr lang="ar-SA" dirty="0" smtClean="0"/>
              <a:t>هو الإمام مسلم – رحمه الله تعالى-.</a:t>
            </a:r>
          </a:p>
          <a:p>
            <a:pPr marL="0" algn="justLow" rtl="1"/>
            <a:r>
              <a:rPr lang="ar-SA" b="1" dirty="0" smtClean="0">
                <a:solidFill>
                  <a:srgbClr val="FF0000"/>
                </a:solidFill>
              </a:rPr>
              <a:t># معاني أهمِ مفردات الحديث :</a:t>
            </a:r>
          </a:p>
          <a:p>
            <a:pPr marL="0" algn="justLow" rtl="1"/>
            <a:r>
              <a:rPr lang="ar-SA" dirty="0" smtClean="0">
                <a:solidFill>
                  <a:srgbClr val="FF0000"/>
                </a:solidFill>
              </a:rPr>
              <a:t>= يذكرون الله : الذكرُ: </a:t>
            </a:r>
            <a:r>
              <a:rPr lang="ar-SA" dirty="0" smtClean="0"/>
              <a:t>مصدرُ ذَكَرَ ؛ وهو ما يجري على اللسان والقلـب ؛ والمراد </a:t>
            </a:r>
            <a:r>
              <a:rPr lang="ar-SA" dirty="0" err="1" smtClean="0"/>
              <a:t>بـه</a:t>
            </a:r>
            <a:r>
              <a:rPr lang="ar-SA" dirty="0" smtClean="0"/>
              <a:t> ذكـرُ اللـه سبحانـه بالتسبيـحِ والتحميـدِ والتهليـلِ </a:t>
            </a:r>
          </a:p>
          <a:p>
            <a:pPr marL="0" algn="justLow" rtl="1"/>
            <a:endParaRPr lang="ar-SA" b="1" dirty="0" smtClean="0">
              <a:solidFill>
                <a:srgbClr val="FF0000"/>
              </a:solidFill>
            </a:endParaRPr>
          </a:p>
          <a:p>
            <a:pPr marL="0" algn="justLow" rtl="1"/>
            <a:endParaRPr lang="ar-SA" b="1" dirty="0" smtClean="0">
              <a:solidFill>
                <a:srgbClr val="FF0000"/>
              </a:solidFill>
            </a:endParaRPr>
          </a:p>
          <a:p>
            <a:pPr marL="0" algn="justLow" rtl="1"/>
            <a:endParaRPr lang="ar-SA" dirty="0" smtClean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lvl="0"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[1]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b="1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dirty="0" smtClean="0"/>
              <a:t>   والتكبيرِ , وتلاوةِ القرآن الكريم , ونحوِ ذلك . والذكرُ حقيقة في ذكرِ اللسان , ويُؤجَرُ عليه الذاكر ؛ فإن </a:t>
            </a:r>
            <a:r>
              <a:rPr lang="ar-SA" dirty="0" err="1" smtClean="0"/>
              <a:t>انضافَ</a:t>
            </a:r>
            <a:r>
              <a:rPr lang="ar-SA" dirty="0" smtClean="0"/>
              <a:t> إلى الذكرِ باللسانِ الذكرُ بالقلبِ فهو أكمَلُ ؛ ولذلك فإنّ الذكرَ على ثلاثِ درجات : </a:t>
            </a:r>
          </a:p>
          <a:p>
            <a:pPr algn="justLow" rtl="1"/>
            <a:r>
              <a:rPr lang="ar-SA" dirty="0" smtClean="0"/>
              <a:t>   الأولى : ذكرٌ يتواطأُ عليه القلب واللسان ؛ وهو أعلاها وأفضلها  .</a:t>
            </a:r>
          </a:p>
          <a:p>
            <a:pPr algn="justLow" rtl="1"/>
            <a:r>
              <a:rPr lang="ar-SA" dirty="0" smtClean="0"/>
              <a:t>   الثانيـة : ذكر بالقلب وحده .</a:t>
            </a:r>
          </a:p>
          <a:p>
            <a:pPr algn="justLow" rtl="1"/>
            <a:r>
              <a:rPr lang="ar-SA" dirty="0" smtClean="0"/>
              <a:t>   الثالثة  : ذكرٌ باللسان وحده . </a:t>
            </a:r>
            <a:endParaRPr lang="ar-SA" dirty="0" smtClean="0">
              <a:solidFill>
                <a:srgbClr val="FF0000"/>
              </a:solidFill>
            </a:endParaRPr>
          </a:p>
          <a:p>
            <a:pPr rtl="1"/>
            <a:r>
              <a:rPr lang="ar-SA" dirty="0" smtClean="0">
                <a:solidFill>
                  <a:srgbClr val="FF0000"/>
                </a:solidFill>
              </a:rPr>
              <a:t>= حفتهم الملائكة :</a:t>
            </a:r>
            <a:r>
              <a:rPr lang="ar-SA" b="1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أي : أحاطت بهم واستدارت عليهم .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</a:rPr>
              <a:t>= غشيتهم الرحمة : </a:t>
            </a:r>
            <a:r>
              <a:rPr lang="ar-SA" dirty="0" smtClean="0"/>
              <a:t>أي : غطتهم الرحمة .</a:t>
            </a:r>
          </a:p>
          <a:p>
            <a:pPr rtl="1"/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[2]</a:t>
            </a:r>
            <a:endParaRPr lang="ar-SA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679784" y="304800"/>
            <a:ext cx="8801100" cy="12652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Arial" pitchFamily="34" charset="0"/>
              </a:rPr>
              <a:t>تابع [1]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b="1" dirty="0" smtClean="0">
                <a:solidFill>
                  <a:srgbClr val="FF0000"/>
                </a:solidFill>
              </a:rPr>
              <a:t># بعض ما يؤخذ من الحديث :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فضيلة الاجتماع على الذكر .</a:t>
            </a:r>
            <a:endParaRPr lang="ar-SA" b="1" dirty="0" smtClean="0">
              <a:solidFill>
                <a:srgbClr val="FF0000"/>
              </a:solidFill>
            </a:endParaRP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فضيلة مجالس الذكر والذاكرين ؛ ومن هذه الفضائل :</a:t>
            </a:r>
          </a:p>
          <a:p>
            <a:pPr marL="514350" indent="-514350" algn="justLow" rtl="1">
              <a:buFont typeface="+mj-lt"/>
              <a:buAutoNum type="arabicPeriod"/>
            </a:pPr>
            <a:r>
              <a:rPr lang="ar-SA" dirty="0" smtClean="0"/>
              <a:t>أن الملائكة تحضرها بعد التماسِهم لها ؛ ويؤيد هذا ما أخرجه البخاري </a:t>
            </a:r>
            <a:r>
              <a:rPr lang="ar-SA" sz="2800" dirty="0" smtClean="0"/>
              <a:t>في </a:t>
            </a:r>
            <a:r>
              <a:rPr lang="ar-SA" sz="2800" dirty="0" err="1" smtClean="0"/>
              <a:t>صحيحه</a:t>
            </a:r>
            <a:r>
              <a:rPr lang="ar-SA" sz="2800" dirty="0" smtClean="0"/>
              <a:t> </a:t>
            </a:r>
            <a:r>
              <a:rPr lang="ar-SA" dirty="0" smtClean="0"/>
              <a:t>:{ إن لله ملائكةً يطوفون في الطرقِ يلتمسون أهل الذكرِ؛ فإذا وجدوا قوما يذكرون الله تعالى تنادَوْا </a:t>
            </a:r>
            <a:r>
              <a:rPr lang="ar-SA" dirty="0" err="1" smtClean="0"/>
              <a:t>هَلمّوا</a:t>
            </a:r>
            <a:r>
              <a:rPr lang="ar-SA" dirty="0" smtClean="0"/>
              <a:t> إلى حاجتِكُم , قال : فيحفُّونهم بأجنحتهم إلى السماءِ الدُّنْيا } الحديث  .</a:t>
            </a:r>
          </a:p>
          <a:p>
            <a:pPr marL="514350" indent="-514350" algn="justLow" rtl="1">
              <a:buFont typeface="+mj-lt"/>
              <a:buAutoNum type="arabicPeriod"/>
            </a:pPr>
            <a:r>
              <a:rPr lang="ar-SA" dirty="0" smtClean="0"/>
              <a:t> أنها سببٌ في نزول رحمة الله تعالى على الذاكرين .   </a:t>
            </a:r>
          </a:p>
          <a:p>
            <a:pPr algn="justLow" rtl="1"/>
            <a:endParaRPr lang="ar-SA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lvl="0" algn="ctr" rtl="1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Low" rtl="1">
              <a:buFont typeface="+mj-lt"/>
              <a:buAutoNum type="arabicPeriod" startAt="3"/>
            </a:pPr>
            <a:r>
              <a:rPr lang="ar-SA" dirty="0" smtClean="0"/>
              <a:t>أنها سببٌ في ذكر الله تعالى لعباده الذاكرين ؛ كما قال تعالى :    { فاذكُروني أذكُرْكُمْ } - البقرة:152 - .</a:t>
            </a:r>
          </a:p>
          <a:p>
            <a:pPr marL="514350" indent="-514350" rtl="1"/>
            <a:r>
              <a:rPr lang="ar-SA" b="1" dirty="0" smtClean="0">
                <a:solidFill>
                  <a:srgbClr val="FF0000"/>
                </a:solidFill>
              </a:rPr>
              <a:t># فوائد :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دلَّ القرآن الكريم على فضل الذكر ؛ فمن ذلك : الآية السابقة , وقوله تعالى : { وَلَذِكْرُ الله </a:t>
            </a:r>
            <a:r>
              <a:rPr lang="ar-SA" dirty="0" err="1" smtClean="0"/>
              <a:t>ِ</a:t>
            </a:r>
            <a:r>
              <a:rPr lang="ar-SA" dirty="0" smtClean="0"/>
              <a:t> أكْبَرُ } - العنكبوت : 45 -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للشارح رحمه الله تعالى كلام جميل في بيان فضـــل الذكر ؛ أورده في ( سبل السلام : مج4 ج8 </a:t>
            </a:r>
            <a:r>
              <a:rPr lang="ar-SA" dirty="0" err="1" smtClean="0"/>
              <a:t>ص</a:t>
            </a:r>
            <a:r>
              <a:rPr lang="ar-SA" dirty="0" smtClean="0"/>
              <a:t> 296 ) فَليُراجَع هناك 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للذكرِ فوائد جليلة ! وهي كثيرة جدا ؛ منها :</a:t>
            </a:r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pPr rtl="1">
              <a:buFont typeface="Arial" pitchFamily="34" charset="0"/>
              <a:buChar char="•"/>
            </a:pPr>
            <a:endParaRPr lang="ar-SA" dirty="0"/>
          </a:p>
        </p:txBody>
      </p:sp>
    </p:spTree>
  </p:cSld>
  <p:clrMapOvr>
    <a:masterClrMapping/>
  </p:clrMapOvr>
  <p:transition>
    <p:cover dir="r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أنه يرضي الرحمن ويطرد الشيطان ! 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أنه يُزيل عن القلب الهم والغم ويَجلب له الفرح والسرور !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أنه أيسر العبادات من حيث الجهد ومن أفضلها من حيث الأجر !</a:t>
            </a:r>
          </a:p>
          <a:p>
            <a:pPr marL="514350" indent="-514350" algn="justLow" rtl="1">
              <a:buFont typeface="+mj-lt"/>
              <a:buAutoNum type="arabicPeriod"/>
            </a:pPr>
            <a:r>
              <a:rPr lang="ar-SA" dirty="0" smtClean="0"/>
              <a:t>أنه يُقَوي بدن الذاكر ؛ فينجز معه ما لا ينجزه بدونه !وقد علم الرسول – صلى الله عليه وسلم – ابنته فاطمة وزوجها علياً التسبيح والتحميد والتكبير ( كلَّ واحد منها ثلاثا وثلاثين مرة) لمَّا  شكت إليه ما تلقى من مشقة الطحن , والسقي , والخدمة المنزلية ، وقال : { إنه خيرٌ لكما من خادم } .   </a:t>
            </a:r>
          </a:p>
          <a:p>
            <a:pPr marL="514350" indent="-514350" rtl="1">
              <a:buFont typeface="+mj-lt"/>
              <a:buAutoNum type="arabicPeriod"/>
            </a:pPr>
            <a:endParaRPr lang="ar-SA" dirty="0"/>
          </a:p>
        </p:txBody>
      </p:sp>
    </p:spTree>
  </p:cSld>
  <p:clrMapOvr>
    <a:masterClrMapping/>
  </p:clrMapOvr>
  <p:transition>
    <p:cover dir="r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algn="ctr" rtl="1"/>
            <a:r>
              <a:rPr lang="ar-SA" b="1" dirty="0" smtClean="0">
                <a:solidFill>
                  <a:srgbClr val="009900"/>
                </a:solidFill>
              </a:rPr>
              <a:t>[2] الحديث الثاني 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Low" rtl="1"/>
            <a:r>
              <a:rPr lang="ar-SA" dirty="0" smtClean="0"/>
              <a:t>عن شدّاد بنِ </a:t>
            </a:r>
            <a:r>
              <a:rPr lang="ar-SA" dirty="0" err="1" smtClean="0"/>
              <a:t>أوْسٍ</a:t>
            </a:r>
            <a:r>
              <a:rPr lang="ar-SA" dirty="0" smtClean="0"/>
              <a:t> </a:t>
            </a:r>
            <a:r>
              <a:rPr lang="ar-SA" sz="2800" dirty="0" smtClean="0"/>
              <a:t>– رضي الله عنه – </a:t>
            </a:r>
            <a:r>
              <a:rPr lang="ar-SA" dirty="0" smtClean="0"/>
              <a:t>قال : </a:t>
            </a:r>
            <a:r>
              <a:rPr lang="ar-SA" dirty="0" smtClean="0">
                <a:solidFill>
                  <a:srgbClr val="009900"/>
                </a:solidFill>
              </a:rPr>
              <a:t>قال رسول الله – صلى الله عليه وسلم – : { سيدُ الاستغفارِ أن يقولَ العبدُ : اللهم أنت ربي لا إله إلا أنت ، خلقتني وأنا عبدُكَ ، وأنا على عهدِكَ ووعدكَ ما استطعت </a:t>
            </a:r>
            <a:r>
              <a:rPr lang="ar-SA" dirty="0" err="1" smtClean="0">
                <a:solidFill>
                  <a:srgbClr val="009900"/>
                </a:solidFill>
              </a:rPr>
              <a:t>ُ</a:t>
            </a:r>
            <a:r>
              <a:rPr lang="ar-SA" dirty="0" smtClean="0">
                <a:solidFill>
                  <a:srgbClr val="009900"/>
                </a:solidFill>
              </a:rPr>
              <a:t> ، أعوذُ بكَ من شرِّ ما صنعتُ </a:t>
            </a:r>
            <a:r>
              <a:rPr lang="ar-SA" dirty="0" err="1" smtClean="0">
                <a:solidFill>
                  <a:srgbClr val="009900"/>
                </a:solidFill>
              </a:rPr>
              <a:t>أبوءُ</a:t>
            </a:r>
            <a:r>
              <a:rPr lang="ar-SA" dirty="0" smtClean="0">
                <a:solidFill>
                  <a:srgbClr val="009900"/>
                </a:solidFill>
              </a:rPr>
              <a:t>  </a:t>
            </a:r>
            <a:r>
              <a:rPr lang="ar-SA" dirty="0" err="1" smtClean="0">
                <a:solidFill>
                  <a:srgbClr val="009900"/>
                </a:solidFill>
              </a:rPr>
              <a:t>لك</a:t>
            </a:r>
            <a:r>
              <a:rPr lang="ar-SA" dirty="0" smtClean="0">
                <a:solidFill>
                  <a:srgbClr val="009900"/>
                </a:solidFill>
              </a:rPr>
              <a:t> بنعمتك علي ، </a:t>
            </a:r>
            <a:r>
              <a:rPr lang="ar-SA" dirty="0" err="1" smtClean="0">
                <a:solidFill>
                  <a:srgbClr val="009900"/>
                </a:solidFill>
              </a:rPr>
              <a:t>وأبوءُ</a:t>
            </a:r>
            <a:r>
              <a:rPr lang="ar-SA" dirty="0" smtClean="0">
                <a:solidFill>
                  <a:srgbClr val="009900"/>
                </a:solidFill>
              </a:rPr>
              <a:t>  بذنبي فاغفر لي , فإنَّه لا يغفر الذنوب إلا أنتَ }</a:t>
            </a:r>
            <a:r>
              <a:rPr lang="ar-SA" dirty="0" smtClean="0"/>
              <a:t> أخرجه البخاري .</a:t>
            </a:r>
          </a:p>
          <a:p>
            <a:pPr marL="0" algn="justLow" rtl="1"/>
            <a:r>
              <a:rPr lang="ar-SA" dirty="0" smtClean="0"/>
              <a:t>وتمام الحديث : </a:t>
            </a:r>
            <a:r>
              <a:rPr lang="ar-SA" dirty="0" smtClean="0">
                <a:solidFill>
                  <a:srgbClr val="009900"/>
                </a:solidFill>
              </a:rPr>
              <a:t>{ من قالها من النهار موقنا </a:t>
            </a:r>
            <a:r>
              <a:rPr lang="ar-SA" dirty="0" err="1" smtClean="0">
                <a:solidFill>
                  <a:srgbClr val="009900"/>
                </a:solidFill>
              </a:rPr>
              <a:t>بها</a:t>
            </a:r>
            <a:r>
              <a:rPr lang="ar-SA" dirty="0" smtClean="0">
                <a:solidFill>
                  <a:srgbClr val="009900"/>
                </a:solidFill>
              </a:rPr>
              <a:t> فمات من يومه قبل أن يُمسيَ فهو من أهل الجنة ، ومن قالها من الليل وهو موقن </a:t>
            </a:r>
            <a:r>
              <a:rPr lang="ar-SA" dirty="0" err="1" smtClean="0">
                <a:solidFill>
                  <a:srgbClr val="009900"/>
                </a:solidFill>
              </a:rPr>
              <a:t>بها</a:t>
            </a:r>
            <a:r>
              <a:rPr lang="ar-SA" dirty="0" smtClean="0">
                <a:solidFill>
                  <a:srgbClr val="009900"/>
                </a:solidFill>
              </a:rPr>
              <a:t> فمات قبل أن يُصبحَ فهو من أهل الجنة } .</a:t>
            </a:r>
          </a:p>
          <a:p>
            <a:pPr rtl="1"/>
            <a:r>
              <a:rPr lang="ar-SA" b="1" dirty="0" smtClean="0">
                <a:solidFill>
                  <a:srgbClr val="009900"/>
                </a:solidFill>
              </a:rPr>
              <a:t># الصحابي الراوي للحديث : </a:t>
            </a:r>
            <a:r>
              <a:rPr lang="ar-SA" dirty="0" smtClean="0"/>
              <a:t>هو شدّاد بنُ </a:t>
            </a:r>
            <a:r>
              <a:rPr lang="ar-SA" dirty="0" err="1" smtClean="0"/>
              <a:t>أوْسٍ</a:t>
            </a:r>
            <a:r>
              <a:rPr lang="ar-SA" dirty="0" smtClean="0"/>
              <a:t> – رضي الله عنه – </a:t>
            </a:r>
            <a:endParaRPr lang="ar-SA" dirty="0">
              <a:solidFill>
                <a:srgbClr val="009900"/>
              </a:solidFill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b="1" dirty="0" smtClean="0">
                <a:solidFill>
                  <a:srgbClr val="009900"/>
                </a:solidFill>
              </a:rPr>
              <a:t>تابع [2]</a:t>
            </a:r>
            <a:endParaRPr lang="ar-SA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24000" algn="justLow" rtl="1"/>
            <a:r>
              <a:rPr lang="ar-SA" b="1" dirty="0" smtClean="0">
                <a:solidFill>
                  <a:srgbClr val="009900"/>
                </a:solidFill>
              </a:rPr>
              <a:t># معاني أهمِ مفردات الحديث :</a:t>
            </a:r>
          </a:p>
          <a:p>
            <a:pPr marL="324000" algn="justLow" rtl="1"/>
            <a:r>
              <a:rPr lang="ar-SA" dirty="0" smtClean="0">
                <a:solidFill>
                  <a:srgbClr val="009900"/>
                </a:solidFill>
              </a:rPr>
              <a:t>= سيِّدُ الاستغفار : </a:t>
            </a:r>
            <a:r>
              <a:rPr lang="ar-SA" dirty="0" smtClean="0"/>
              <a:t>السيد هو في الأصل الرئيس الذي يُقْصَدُ إليه في الحوائج ، ويُرْجَعُ إليه في الأمور ؛ ولمَّا كان هذا الدعاء جامعا لمعاني التوبة استُعيرَ له اسم السيد ؛ ففيه الإقرار لله تعالى بالربوبية </a:t>
            </a:r>
            <a:r>
              <a:rPr lang="ar-SA" dirty="0" err="1" smtClean="0"/>
              <a:t>والألوهية</a:t>
            </a:r>
            <a:r>
              <a:rPr lang="ar-SA" dirty="0" smtClean="0"/>
              <a:t> .. .</a:t>
            </a:r>
            <a:r>
              <a:rPr lang="ar-SA" dirty="0" smtClean="0">
                <a:solidFill>
                  <a:srgbClr val="009900"/>
                </a:solidFill>
              </a:rPr>
              <a:t> </a:t>
            </a:r>
          </a:p>
          <a:p>
            <a:pPr marL="324000" algn="justLow" rtl="1"/>
            <a:r>
              <a:rPr lang="ar-SA" dirty="0" smtClean="0">
                <a:solidFill>
                  <a:srgbClr val="009900"/>
                </a:solidFill>
              </a:rPr>
              <a:t>= وأنا عبدك : </a:t>
            </a:r>
            <a:r>
              <a:rPr lang="ar-SA" dirty="0" smtClean="0"/>
              <a:t>جملةٌ مؤكدةٌ لقوله { أنت ربي } , ويحتملُ أنها بمعنى : وأنا عابدك .</a:t>
            </a:r>
            <a:r>
              <a:rPr lang="ar-SA" dirty="0" smtClean="0">
                <a:solidFill>
                  <a:srgbClr val="009900"/>
                </a:solidFill>
              </a:rPr>
              <a:t> </a:t>
            </a:r>
          </a:p>
          <a:p>
            <a:pPr marL="324000" algn="justLow" rtl="1"/>
            <a:r>
              <a:rPr lang="ar-SA" dirty="0" smtClean="0">
                <a:solidFill>
                  <a:srgbClr val="009900"/>
                </a:solidFill>
              </a:rPr>
              <a:t>= وأنا على عهدك ووعدك ما استطعت : </a:t>
            </a:r>
            <a:r>
              <a:rPr lang="ar-SA" dirty="0" smtClean="0"/>
              <a:t>أي : وأنا على ما عاهدتــُك</a:t>
            </a:r>
            <a:r>
              <a:rPr lang="ar-SA" dirty="0" smtClean="0">
                <a:solidFill>
                  <a:srgbClr val="009900"/>
                </a:solidFill>
              </a:rPr>
              <a:t>  </a:t>
            </a:r>
          </a:p>
          <a:p>
            <a:pPr marL="324000" algn="justLow" rtl="1"/>
            <a:endParaRPr lang="ar-SA" b="1" dirty="0" smtClean="0">
              <a:solidFill>
                <a:srgbClr val="00B0F0"/>
              </a:solidFill>
            </a:endParaRPr>
          </a:p>
          <a:p>
            <a:pPr marL="324000" algn="justLow" rtl="1"/>
            <a:endParaRPr lang="ar-SA" b="1" dirty="0" smtClean="0">
              <a:solidFill>
                <a:srgbClr val="00B0F0"/>
              </a:solidFill>
            </a:endParaRPr>
          </a:p>
          <a:p>
            <a:pPr marL="324000" algn="justLow" rtl="1"/>
            <a:endParaRPr lang="ar-SA" dirty="0" smtClean="0"/>
          </a:p>
          <a:p>
            <a:pPr marL="324000" algn="justLow" rtl="1"/>
            <a:endParaRPr lang="ar-SA" b="1" dirty="0" smtClean="0">
              <a:solidFill>
                <a:srgbClr val="FF0000"/>
              </a:solidFill>
            </a:endParaRPr>
          </a:p>
          <a:p>
            <a:pPr marL="324000" algn="justLow" rtl="1"/>
            <a:endParaRPr lang="ar-SA" dirty="0" smtClean="0">
              <a:solidFill>
                <a:srgbClr val="000000"/>
              </a:solidFill>
            </a:endParaRPr>
          </a:p>
          <a:p>
            <a:pPr marL="324000" algn="justLow" rtl="1">
              <a:buFont typeface="Arial" pitchFamily="34" charset="0"/>
              <a:buChar char="•"/>
            </a:pPr>
            <a:endParaRPr lang="ar-SA" dirty="0" smtClean="0"/>
          </a:p>
          <a:p>
            <a:pPr marL="324000" algn="justLow" rtl="1"/>
            <a:endParaRPr lang="ar-SA" b="1" dirty="0" smtClean="0">
              <a:solidFill>
                <a:srgbClr val="FF0000"/>
              </a:solidFill>
            </a:endParaRPr>
          </a:p>
          <a:p>
            <a:pPr marL="324000" algn="justLow" rtl="1">
              <a:buFont typeface="Arial" pitchFamily="34" charset="0"/>
              <a:buChar char="•"/>
            </a:pPr>
            <a:endParaRPr lang="ar-SA" dirty="0" smtClean="0"/>
          </a:p>
          <a:p>
            <a:pPr marL="324000" algn="justLow" rtl="1"/>
            <a:endParaRPr lang="ar-SA" dirty="0" smtClean="0"/>
          </a:p>
          <a:p>
            <a:pPr rtl="1"/>
            <a:endParaRPr lang="ar-SA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تابع [2]</a:t>
            </a:r>
            <a:endParaRPr lang="ar-SA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24000" algn="justLow" rtl="1"/>
            <a:r>
              <a:rPr lang="ar-SA" dirty="0" smtClean="0"/>
              <a:t>   عليه وواعدتُكَ من الإيمان بك , وإخلاص الطاعة </a:t>
            </a:r>
            <a:r>
              <a:rPr lang="ar-SA" dirty="0" err="1" smtClean="0"/>
              <a:t>لك</a:t>
            </a:r>
            <a:r>
              <a:rPr lang="ar-SA" dirty="0" smtClean="0"/>
              <a:t> بقدر استطاعتي ، ومتمسكٌ </a:t>
            </a:r>
            <a:r>
              <a:rPr lang="ar-SA" dirty="0" err="1" smtClean="0"/>
              <a:t>به</a:t>
            </a:r>
            <a:r>
              <a:rPr lang="ar-SA" dirty="0" smtClean="0"/>
              <a:t>.</a:t>
            </a:r>
          </a:p>
          <a:p>
            <a:pPr marL="324000" algn="justLow" rtl="1"/>
            <a:r>
              <a:rPr lang="ar-SA" dirty="0" smtClean="0"/>
              <a:t>   وقيل إن المراد بالعهد : العهد الذي أخذه الله على عباده حيث أخرجهم أمثال الذَرِّ , وأشهدهم على أنفسهم : { ألست بربِّكم } ؛ فأقرّوا له بالربوبية , وأذعنوا له بالوحدانية . </a:t>
            </a:r>
          </a:p>
          <a:p>
            <a:pPr marL="324000" algn="justLow" rtl="1"/>
            <a:r>
              <a:rPr lang="ar-SA" dirty="0" smtClean="0">
                <a:solidFill>
                  <a:srgbClr val="009900"/>
                </a:solidFill>
              </a:rPr>
              <a:t>= أعوذ بك : </a:t>
            </a:r>
            <a:r>
              <a:rPr lang="ar-SA" dirty="0" smtClean="0"/>
              <a:t>أي : أعتصم بك </a:t>
            </a:r>
            <a:r>
              <a:rPr lang="ar-SA" dirty="0" err="1" smtClean="0"/>
              <a:t>وألتجىءُ</a:t>
            </a:r>
            <a:r>
              <a:rPr lang="ar-SA" dirty="0" smtClean="0"/>
              <a:t> إليك .</a:t>
            </a:r>
          </a:p>
          <a:p>
            <a:pPr marL="324000" algn="justLow" rtl="1"/>
            <a:r>
              <a:rPr lang="ar-SA" dirty="0" smtClean="0">
                <a:solidFill>
                  <a:srgbClr val="009900"/>
                </a:solidFill>
              </a:rPr>
              <a:t>= </a:t>
            </a:r>
            <a:r>
              <a:rPr lang="ar-SA" dirty="0" err="1" smtClean="0">
                <a:solidFill>
                  <a:srgbClr val="009900"/>
                </a:solidFill>
              </a:rPr>
              <a:t>أبوءُ</a:t>
            </a:r>
            <a:r>
              <a:rPr lang="ar-SA" dirty="0" smtClean="0">
                <a:solidFill>
                  <a:srgbClr val="009900"/>
                </a:solidFill>
              </a:rPr>
              <a:t> </a:t>
            </a:r>
            <a:r>
              <a:rPr lang="ar-SA" dirty="0" err="1" smtClean="0">
                <a:solidFill>
                  <a:srgbClr val="009900"/>
                </a:solidFill>
              </a:rPr>
              <a:t>لك</a:t>
            </a:r>
            <a:r>
              <a:rPr lang="ar-SA" dirty="0" smtClean="0">
                <a:solidFill>
                  <a:srgbClr val="009900"/>
                </a:solidFill>
              </a:rPr>
              <a:t> بنعمتك علي : </a:t>
            </a:r>
            <a:r>
              <a:rPr lang="ar-SA" dirty="0" smtClean="0"/>
              <a:t>أي: أعترف </a:t>
            </a:r>
            <a:r>
              <a:rPr lang="ar-SA" dirty="0" err="1" smtClean="0"/>
              <a:t>بها</a:t>
            </a:r>
            <a:r>
              <a:rPr lang="ar-SA" dirty="0" smtClean="0"/>
              <a:t> وأُقِرُّ .</a:t>
            </a:r>
          </a:p>
          <a:p>
            <a:pPr marL="324000" algn="justLow" rtl="1"/>
            <a:r>
              <a:rPr lang="ar-SA" dirty="0" smtClean="0">
                <a:solidFill>
                  <a:srgbClr val="009900"/>
                </a:solidFill>
              </a:rPr>
              <a:t>= </a:t>
            </a:r>
            <a:r>
              <a:rPr lang="ar-SA" dirty="0" err="1" smtClean="0">
                <a:solidFill>
                  <a:srgbClr val="009900"/>
                </a:solidFill>
              </a:rPr>
              <a:t>وأبوءُ</a:t>
            </a:r>
            <a:r>
              <a:rPr lang="ar-SA" dirty="0" smtClean="0">
                <a:solidFill>
                  <a:srgbClr val="009900"/>
                </a:solidFill>
              </a:rPr>
              <a:t> بذنبي : </a:t>
            </a:r>
            <a:r>
              <a:rPr lang="ar-SA" dirty="0" smtClean="0"/>
              <a:t>أي أعترف </a:t>
            </a:r>
            <a:r>
              <a:rPr lang="ar-SA" dirty="0" err="1" smtClean="0"/>
              <a:t>به</a:t>
            </a:r>
            <a:r>
              <a:rPr lang="ar-SA" dirty="0" smtClean="0"/>
              <a:t> وأقر .</a:t>
            </a:r>
          </a:p>
          <a:p>
            <a:pPr marL="324000" algn="justLow" rtl="1"/>
            <a:endParaRPr lang="ar-SA" dirty="0" smtClean="0"/>
          </a:p>
          <a:p>
            <a:pPr marL="324000" algn="justLow" rtl="1"/>
            <a:endParaRPr lang="ar-SA" b="1" dirty="0" smtClean="0">
              <a:solidFill>
                <a:srgbClr val="009900"/>
              </a:solidFill>
            </a:endParaRPr>
          </a:p>
          <a:p>
            <a:pPr marL="324000" algn="justLow" rtl="1"/>
            <a:endParaRPr lang="ar-SA" dirty="0" smtClean="0"/>
          </a:p>
          <a:p>
            <a:pPr marL="0" algn="justLow" rtl="1">
              <a:buFont typeface="Arial" pitchFamily="34" charset="0"/>
              <a:buChar char="•"/>
            </a:pPr>
            <a:endParaRPr lang="ar-SA" dirty="0" smtClean="0"/>
          </a:p>
          <a:p>
            <a:pPr marL="0" algn="justLow" rtl="1">
              <a:buFont typeface="Arial" pitchFamily="34" charset="0"/>
              <a:buChar char="•"/>
            </a:pPr>
            <a:endParaRPr lang="ar-SA" dirty="0" smtClean="0"/>
          </a:p>
          <a:p>
            <a:pPr marL="0" algn="justLow" rtl="1">
              <a:buFont typeface="Arial" pitchFamily="34" charset="0"/>
              <a:buChar char="•"/>
            </a:pPr>
            <a:endParaRPr lang="ar-SA" dirty="0" smtClean="0"/>
          </a:p>
          <a:p>
            <a:pPr marL="0" algn="justLow" rtl="1">
              <a:buFont typeface="Arial" pitchFamily="34" charset="0"/>
              <a:buChar char="•"/>
            </a:pPr>
            <a:endParaRPr lang="ar-SA" dirty="0" smtClean="0"/>
          </a:p>
          <a:p>
            <a:pPr marL="0" algn="justLow" rtl="1"/>
            <a:endParaRPr lang="ar-SA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 algn="ctr"/>
            <a:r>
              <a:rPr lang="ar-SA" b="1" dirty="0" smtClean="0">
                <a:solidFill>
                  <a:srgbClr val="009900"/>
                </a:solidFill>
              </a:rPr>
              <a:t>تابع [2]</a:t>
            </a:r>
            <a:endParaRPr lang="ar-SA" dirty="0">
              <a:solidFill>
                <a:srgbClr val="009900"/>
              </a:solidFill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533400" y="1600200"/>
            <a:ext cx="8915400" cy="4525963"/>
          </a:xfrm>
        </p:spPr>
        <p:txBody>
          <a:bodyPr/>
          <a:lstStyle/>
          <a:p>
            <a:pPr marL="324000" algn="justLow" rtl="1"/>
            <a:r>
              <a:rPr lang="ar-SA" b="1" dirty="0" smtClean="0">
                <a:solidFill>
                  <a:srgbClr val="009900"/>
                </a:solidFill>
              </a:rPr>
              <a:t># بعض ما يؤخذ من الحديث :</a:t>
            </a:r>
          </a:p>
          <a:p>
            <a:pPr marL="324000" algn="justLow" rtl="1">
              <a:buFont typeface="Arial" pitchFamily="34" charset="0"/>
              <a:buChar char="•"/>
            </a:pPr>
            <a:r>
              <a:rPr lang="ar-SA" dirty="0" smtClean="0"/>
              <a:t>جمع هذا الدعاء العظيم من معاني التوبة والتذلل لله سبحانه ما ليس في غيره من أحاديث التوبة والاستغفار ؛ ولذلك سماه النبي – صلى الله عليه وسلم – سيد الاستغفار .</a:t>
            </a:r>
          </a:p>
          <a:p>
            <a:pPr marL="324000" algn="justLow" rtl="1">
              <a:buFont typeface="Arial" pitchFamily="34" charset="0"/>
              <a:buChar char="•"/>
            </a:pPr>
            <a:r>
              <a:rPr lang="ar-SA" dirty="0" smtClean="0"/>
              <a:t>اشتمل هذا الحديث على إقرار العبد المؤمن بعدة أمور ؛ منها :</a:t>
            </a:r>
          </a:p>
          <a:p>
            <a:pPr marL="495450" indent="-514350" algn="justLow" rtl="1">
              <a:buFont typeface="+mj-lt"/>
              <a:buAutoNum type="arabicPeriod"/>
            </a:pPr>
            <a:r>
              <a:rPr lang="ar-SA" dirty="0" smtClean="0"/>
              <a:t>الإقرار بالربوبية لله تعالى ؛ </a:t>
            </a:r>
            <a:r>
              <a:rPr lang="ar-SA" dirty="0" smtClean="0">
                <a:solidFill>
                  <a:srgbClr val="009900"/>
                </a:solidFill>
              </a:rPr>
              <a:t>{ اللهم أنت ربي } </a:t>
            </a:r>
            <a:r>
              <a:rPr lang="ar-SA" dirty="0" smtClean="0"/>
              <a:t>.</a:t>
            </a:r>
          </a:p>
          <a:p>
            <a:pPr marL="495450" indent="-514350" algn="justLow" rtl="1">
              <a:buFont typeface="+mj-lt"/>
              <a:buAutoNum type="arabicPeriod"/>
            </a:pPr>
            <a:r>
              <a:rPr lang="ar-SA" dirty="0" smtClean="0"/>
              <a:t>الإقرار بالتوحيد لله تعالى ؛ </a:t>
            </a:r>
            <a:r>
              <a:rPr lang="ar-SA" dirty="0" smtClean="0">
                <a:solidFill>
                  <a:srgbClr val="009900"/>
                </a:solidFill>
              </a:rPr>
              <a:t>{ لا إله إلا أنت  } </a:t>
            </a:r>
            <a:r>
              <a:rPr lang="ar-SA" dirty="0" smtClean="0"/>
              <a:t>.</a:t>
            </a:r>
          </a:p>
          <a:p>
            <a:pPr marL="495450" indent="-514350" algn="justLow" rtl="1">
              <a:buFont typeface="+mj-lt"/>
              <a:buAutoNum type="arabicPeriod"/>
            </a:pPr>
            <a:r>
              <a:rPr lang="ar-SA" dirty="0" smtClean="0"/>
              <a:t>الإقرار بان الله تعالى هو الخالق ؛ </a:t>
            </a:r>
            <a:r>
              <a:rPr lang="ar-SA" dirty="0" smtClean="0">
                <a:solidFill>
                  <a:srgbClr val="009900"/>
                </a:solidFill>
              </a:rPr>
              <a:t>{ خلقتني } </a:t>
            </a:r>
            <a:r>
              <a:rPr lang="ar-SA" dirty="0" smtClean="0"/>
              <a:t>.</a:t>
            </a:r>
          </a:p>
          <a:p>
            <a:pPr marL="495450" indent="-514350" algn="justLow" rtl="1">
              <a:buFont typeface="+mj-lt"/>
              <a:buAutoNum type="arabicPeriod"/>
            </a:pPr>
            <a:endParaRPr lang="ar-SA" dirty="0" smtClean="0"/>
          </a:p>
          <a:p>
            <a:pPr marL="495450" indent="-514350" algn="justLow" rtl="1">
              <a:buFont typeface="+mj-lt"/>
              <a:buAutoNum type="arabicPeriod"/>
            </a:pPr>
            <a:endParaRPr lang="ar-SA" dirty="0" smtClean="0"/>
          </a:p>
          <a:p>
            <a:pPr marL="495450" indent="-514350" algn="justLow" rtl="1">
              <a:buFont typeface="+mj-lt"/>
              <a:buAutoNum type="arabicPeriod"/>
            </a:pPr>
            <a:endParaRPr lang="ar-SA" dirty="0" smtClean="0"/>
          </a:p>
          <a:p>
            <a:pPr marL="495450" indent="-514350" algn="justLow" rtl="1">
              <a:buFont typeface="+mj-lt"/>
              <a:buAutoNum type="arabicPeriod"/>
            </a:pP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915400" cy="1143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تابع [2]</a:t>
            </a:r>
            <a:endParaRPr lang="ar-SA" dirty="0">
              <a:solidFill>
                <a:srgbClr val="009900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>
              <a:buFont typeface="+mj-lt"/>
              <a:buAutoNum type="arabicPeriod" startAt="4"/>
            </a:pPr>
            <a:r>
              <a:rPr lang="ar-SA" dirty="0" smtClean="0"/>
              <a:t>الإقرار بالعبودية لله تعالى ؛ </a:t>
            </a:r>
            <a:r>
              <a:rPr lang="ar-SA" dirty="0" smtClean="0">
                <a:solidFill>
                  <a:srgbClr val="009900"/>
                </a:solidFill>
              </a:rPr>
              <a:t>{ وأنا عبدك } </a:t>
            </a:r>
            <a:r>
              <a:rPr lang="ar-SA" dirty="0" smtClean="0"/>
              <a:t>.</a:t>
            </a:r>
          </a:p>
          <a:p>
            <a:pPr marL="514350" indent="-514350" algn="justLow" rtl="1">
              <a:buFont typeface="+mj-lt"/>
              <a:buAutoNum type="arabicPeriod" startAt="4"/>
            </a:pPr>
            <a:r>
              <a:rPr lang="ar-SA" dirty="0" smtClean="0"/>
              <a:t>الإقرار بالالتزام بالوفاء بالعهد الذي أخذه الله تعالى على عباده بقوله تعالى : { وإذ أخذ ربُّك من بني آدم من ظهورهم ذريَتَهم وأشهدهم على أنفسهم ألست بربكم قالوا بلى شهدنا أن تقولوا يوم القيامة إنا كنا عن هذا غافلين }  - الأعراف : 172– ؛ </a:t>
            </a:r>
            <a:r>
              <a:rPr lang="ar-SA" dirty="0" smtClean="0">
                <a:solidFill>
                  <a:srgbClr val="009900"/>
                </a:solidFill>
              </a:rPr>
              <a:t>{ وأنا على عهدك ووعدك } </a:t>
            </a:r>
            <a:r>
              <a:rPr lang="ar-SA" dirty="0" smtClean="0"/>
              <a:t>.</a:t>
            </a:r>
          </a:p>
          <a:p>
            <a:pPr marL="514350" indent="-514350" algn="justLow" rtl="1">
              <a:buFont typeface="+mj-lt"/>
              <a:buAutoNum type="arabicPeriod" startAt="4"/>
            </a:pPr>
            <a:r>
              <a:rPr lang="ar-SA" dirty="0" smtClean="0"/>
              <a:t> الإقرار بالعجز والقصور عن الوفاء بالعهد , وعن القيام بالواجب من حقِّه تعالى ؛ </a:t>
            </a:r>
            <a:r>
              <a:rPr lang="ar-SA" dirty="0" smtClean="0">
                <a:solidFill>
                  <a:srgbClr val="009900"/>
                </a:solidFill>
              </a:rPr>
              <a:t>{ ما استطعت } </a:t>
            </a:r>
            <a:r>
              <a:rPr lang="ar-SA" dirty="0" smtClean="0"/>
              <a:t>. </a:t>
            </a:r>
          </a:p>
          <a:p>
            <a:endParaRPr lang="ar-SA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تابع [2]</a:t>
            </a:r>
            <a:endParaRPr lang="ar-SA" dirty="0">
              <a:solidFill>
                <a:srgbClr val="009900"/>
              </a:solidFill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24000" algn="justLow" rtl="1">
              <a:buFont typeface="Arial" pitchFamily="34" charset="0"/>
              <a:buChar char="•"/>
            </a:pPr>
            <a:r>
              <a:rPr lang="ar-SA" dirty="0" smtClean="0"/>
              <a:t>يؤخذ من قوله : </a:t>
            </a:r>
            <a:r>
              <a:rPr lang="ar-SA" dirty="0" smtClean="0">
                <a:solidFill>
                  <a:srgbClr val="009900"/>
                </a:solidFill>
              </a:rPr>
              <a:t>{ أعوذ بك من شر ما صنعتُ } </a:t>
            </a:r>
            <a:r>
              <a:rPr lang="ar-SA" dirty="0" smtClean="0"/>
              <a:t>: الاستعاذة بالله تعالى من شر السيئات ؛ نحو: ما ورد في حديث خطبة الحاجة :   { نعوذ بالله من شرور أنفسنا ومن سيئات أعمالنا } .</a:t>
            </a:r>
          </a:p>
          <a:p>
            <a:pPr marL="324000" algn="justLow" rtl="1">
              <a:buFont typeface="Arial" pitchFamily="34" charset="0"/>
              <a:buChar char="•"/>
            </a:pPr>
            <a:r>
              <a:rPr lang="ar-SA" dirty="0" smtClean="0"/>
              <a:t>يؤخذ من قوله : { </a:t>
            </a:r>
            <a:r>
              <a:rPr lang="ar-SA" dirty="0" err="1" smtClean="0">
                <a:solidFill>
                  <a:srgbClr val="009900"/>
                </a:solidFill>
              </a:rPr>
              <a:t>أبوءُ</a:t>
            </a:r>
            <a:r>
              <a:rPr lang="ar-SA" dirty="0" smtClean="0">
                <a:solidFill>
                  <a:srgbClr val="009900"/>
                </a:solidFill>
              </a:rPr>
              <a:t> </a:t>
            </a:r>
            <a:r>
              <a:rPr lang="ar-SA" dirty="0" err="1" smtClean="0">
                <a:solidFill>
                  <a:srgbClr val="009900"/>
                </a:solidFill>
              </a:rPr>
              <a:t>لك</a:t>
            </a:r>
            <a:r>
              <a:rPr lang="ar-SA" dirty="0" smtClean="0">
                <a:solidFill>
                  <a:srgbClr val="009900"/>
                </a:solidFill>
              </a:rPr>
              <a:t> بنعمتك علي } : </a:t>
            </a:r>
            <a:r>
              <a:rPr lang="ar-SA" dirty="0" smtClean="0"/>
              <a:t>الاعتراف بنعمته تعالى على عباده والإقرار </a:t>
            </a:r>
            <a:r>
              <a:rPr lang="ar-SA" dirty="0" err="1" smtClean="0"/>
              <a:t>بها</a:t>
            </a:r>
            <a:r>
              <a:rPr lang="ar-SA" dirty="0" smtClean="0"/>
              <a:t> مع عدم تقيـيدها ؛ لتشمل كلَّ النعم .</a:t>
            </a:r>
          </a:p>
          <a:p>
            <a:pPr marL="324000" algn="justLow" rtl="1">
              <a:buFont typeface="Arial" pitchFamily="34" charset="0"/>
              <a:buChar char="•"/>
            </a:pPr>
            <a:r>
              <a:rPr lang="ar-SA" dirty="0" smtClean="0"/>
              <a:t>يُؤْخذ من قوله </a:t>
            </a:r>
            <a:r>
              <a:rPr lang="ar-SA" dirty="0" smtClean="0">
                <a:solidFill>
                  <a:srgbClr val="009900"/>
                </a:solidFill>
              </a:rPr>
              <a:t>{ </a:t>
            </a:r>
            <a:r>
              <a:rPr lang="ar-SA" dirty="0" err="1" smtClean="0">
                <a:solidFill>
                  <a:srgbClr val="009900"/>
                </a:solidFill>
              </a:rPr>
              <a:t>وأبوء</a:t>
            </a:r>
            <a:r>
              <a:rPr lang="ar-SA" dirty="0" smtClean="0">
                <a:solidFill>
                  <a:srgbClr val="009900"/>
                </a:solidFill>
              </a:rPr>
              <a:t> بذنبي فاغفر لي } </a:t>
            </a:r>
            <a:r>
              <a:rPr lang="ar-SA" dirty="0" smtClean="0"/>
              <a:t>: الاعتراف بالذنب أولا ثم طلب الغفران ثانيا هو من أحسنِ الخطاب وألطفِ الاستعطاف ؛ وهو منهج أبي البشر آدم - عليه السلام - ؛ قال تعالى :{ربنا ظلمنـا</a:t>
            </a:r>
          </a:p>
          <a:p>
            <a:pPr algn="justLow" rtl="1">
              <a:buFont typeface="Arial" pitchFamily="34" charset="0"/>
              <a:buChar char="•"/>
            </a:pPr>
            <a:endParaRPr lang="ar-SA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تابع [2]</a:t>
            </a:r>
            <a:endParaRPr lang="ar-SA" dirty="0">
              <a:solidFill>
                <a:srgbClr val="009900"/>
              </a:solidFill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dirty="0" smtClean="0"/>
              <a:t> أنفسنا وإن لم تغفر لنا وترحمنا لنكونَنَّ من الخاسرين } – الأعراف : 23 -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يؤخذ من قوله : </a:t>
            </a:r>
            <a:r>
              <a:rPr lang="ar-SA" dirty="0" smtClean="0">
                <a:solidFill>
                  <a:srgbClr val="009900"/>
                </a:solidFill>
              </a:rPr>
              <a:t>{ فإنه لا يغفر الذنوب إلا أنت } </a:t>
            </a:r>
            <a:r>
              <a:rPr lang="ar-SA" dirty="0" smtClean="0"/>
              <a:t>: حصر الغفران في الله تعالى وحده .</a:t>
            </a:r>
          </a:p>
          <a:p>
            <a:pPr algn="justLow" rtl="1"/>
            <a:r>
              <a:rPr lang="ar-SA" b="1" dirty="0" smtClean="0">
                <a:solidFill>
                  <a:srgbClr val="009900"/>
                </a:solidFill>
              </a:rPr>
              <a:t># فوائد :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الدعاء : مصدر دعا ؛ وهو الطلب . ودعوت الله دعاءً : أي: ابتهلت إليه بالسؤال , ورغبت فيما عنده من الخير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الدعاء نوعان : دعاء عبادة (أو ثناء) , ودعاء مسألة (أو طلب) . </a:t>
            </a:r>
          </a:p>
          <a:p>
            <a:pPr algn="justLow" rtl="1">
              <a:buFont typeface="Arial" pitchFamily="34" charset="0"/>
              <a:buChar char="•"/>
            </a:pPr>
            <a:endParaRPr lang="ar-SA" dirty="0" smtClean="0"/>
          </a:p>
          <a:p>
            <a:pPr algn="justLow" rtl="1"/>
            <a:endParaRPr lang="ar-SA" dirty="0" smtClean="0"/>
          </a:p>
          <a:p>
            <a:pPr algn="justLow" rtl="1">
              <a:buFont typeface="Arial" pitchFamily="34" charset="0"/>
              <a:buChar char="•"/>
            </a:pPr>
            <a:endParaRPr lang="ar-SA" dirty="0" smtClean="0"/>
          </a:p>
          <a:p>
            <a:pPr algn="justLow" rtl="1">
              <a:buFont typeface="Arial" pitchFamily="34" charset="0"/>
              <a:buChar char="•"/>
            </a:pPr>
            <a:endParaRPr lang="ar-SA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تابع [2]</a:t>
            </a:r>
            <a:endParaRPr lang="ar-SA" dirty="0">
              <a:solidFill>
                <a:srgbClr val="009900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dirty="0" smtClean="0"/>
              <a:t>للدعاءِ آداب ؛ وهي كثيرة ؛ منها :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الإخلاص لله تعالى ؛ عملا بقوله تعالى: { وادعوه مخلصين له الدين } – الأعراف : 29 - 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تجنب الحرام ؛ في المأكل والمشرب والملبس وغيرها.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الوضوء واستقبال القبلة 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الثناء على الله جل جلاله والصلاة على رسوله الأمين – صلى الله عليه وسلم - 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التأدب والخشوع وإظهار المسكنة والخضوع ؛عملا بقوله تعالى: : </a:t>
            </a:r>
            <a:endParaRPr lang="ar-SA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تابع [2]</a:t>
            </a:r>
            <a:endParaRPr lang="ar-SA" dirty="0">
              <a:solidFill>
                <a:srgbClr val="009900"/>
              </a:solidFill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/>
            <a:r>
              <a:rPr lang="ar-SA" dirty="0" smtClean="0"/>
              <a:t>    { ادْعُوا ربَّكُم تَضَرُّعاً وخُفْيَةً } – الأعراف : 55 - .</a:t>
            </a:r>
          </a:p>
          <a:p>
            <a:pPr marL="514350" indent="-514350" rtl="1">
              <a:buFont typeface="+mj-lt"/>
              <a:buAutoNum type="arabicPeriod" startAt="6"/>
            </a:pPr>
            <a:r>
              <a:rPr lang="ar-SA" dirty="0" smtClean="0"/>
              <a:t>السؤال بعزم ورغبة مع حضور القلب وحُسْن الرجاءِ .</a:t>
            </a:r>
          </a:p>
          <a:p>
            <a:pPr marL="514350" indent="-514350" algn="justLow" rtl="1">
              <a:buFont typeface="+mj-lt"/>
              <a:buAutoNum type="arabicPeriod" startAt="6"/>
            </a:pPr>
            <a:r>
              <a:rPr lang="ar-SA" dirty="0" smtClean="0"/>
              <a:t>اختيار أوقات الإجابة ، واغتنام الأحوال الشريفة كحالة السجود , ونزول الغيث  .</a:t>
            </a:r>
          </a:p>
          <a:p>
            <a:pPr marL="514350" indent="-514350" rtl="1">
              <a:buFont typeface="+mj-lt"/>
              <a:buAutoNum type="arabicPeriod" startAt="6"/>
            </a:pPr>
            <a:r>
              <a:rPr lang="ar-SA" dirty="0" smtClean="0"/>
              <a:t>الدعاء بلسان الذِّلة والافتقار لا بلسان الفصاحة والطلاقة .</a:t>
            </a:r>
          </a:p>
          <a:p>
            <a:pPr marL="514350" indent="-514350" algn="justLow" rtl="1"/>
            <a:r>
              <a:rPr lang="ar-SA" dirty="0" smtClean="0"/>
              <a:t>     وأخيرا : عدم استعجال الإجابة ؛ ففي الصحيحين من حديث أبي هريرة ؛أن رسول الله – صلى الله عليه وسلم – قال : { يُسْتَجابُ لأحدكم ما لم يَعْجَل ؛ يقول : دعَوْتُ فلم </a:t>
            </a:r>
            <a:r>
              <a:rPr lang="ar-SA" dirty="0" err="1" smtClean="0"/>
              <a:t>يُسْتَجَبْ</a:t>
            </a:r>
            <a:r>
              <a:rPr lang="ar-SA" dirty="0" smtClean="0"/>
              <a:t> لي } . </a:t>
            </a:r>
          </a:p>
          <a:p>
            <a:pPr marL="514350" indent="-514350" rtl="1">
              <a:buFont typeface="+mj-lt"/>
              <a:buAutoNum type="arabicPeriod" startAt="6"/>
            </a:pPr>
            <a:endParaRPr lang="ar-SA" dirty="0" smtClean="0"/>
          </a:p>
          <a:p>
            <a:pPr marL="514350" indent="-514350" rtl="1">
              <a:buFont typeface="+mj-lt"/>
              <a:buAutoNum type="arabicPeriod" startAt="6"/>
            </a:pPr>
            <a:endParaRPr lang="ar-SA" dirty="0" smtClean="0"/>
          </a:p>
          <a:p>
            <a:pPr marL="514350" indent="-514350" rtl="1"/>
            <a:endParaRPr lang="ar-SA" dirty="0" smtClean="0"/>
          </a:p>
          <a:p>
            <a:pPr rtl="1"/>
            <a:endParaRPr lang="ar-SA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تابع [2]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إذا كان من المستحب للمؤمن الدعاء ؛ عملا بقوله تعالى : { وقال ربكم ادعوني أستجب لكم } – غافر : 60 – فإنَّ من المستحب له أيضا اختيار أوقات إجابة الدعاء ؛ والتي منها :  </a:t>
            </a:r>
          </a:p>
          <a:p>
            <a:pPr marL="514350" indent="-514350" algn="justLow" rtl="1">
              <a:buFont typeface="+mj-lt"/>
              <a:buAutoNum type="arabicPeriod"/>
            </a:pPr>
            <a:r>
              <a:rPr lang="ar-SA" dirty="0" smtClean="0"/>
              <a:t>ليلة الجمعة , ويومها , وساعتها .</a:t>
            </a:r>
          </a:p>
          <a:p>
            <a:pPr marL="514350" indent="-514350" algn="justLow" rtl="1">
              <a:buFont typeface="+mj-lt"/>
              <a:buAutoNum type="arabicPeriod"/>
            </a:pPr>
            <a:r>
              <a:rPr lang="ar-SA" dirty="0" smtClean="0"/>
              <a:t>شهر رمضان ، وليلة القدر  .</a:t>
            </a:r>
          </a:p>
          <a:p>
            <a:pPr marL="514350" indent="-514350" algn="justLow" rtl="1">
              <a:buFont typeface="+mj-lt"/>
              <a:buAutoNum type="arabicPeriod"/>
            </a:pPr>
            <a:r>
              <a:rPr lang="ar-SA" dirty="0" smtClean="0"/>
              <a:t> يوم عرفة .</a:t>
            </a:r>
          </a:p>
          <a:p>
            <a:pPr marL="514350" indent="-514350" algn="justLow" rtl="1">
              <a:buFont typeface="+mj-lt"/>
              <a:buAutoNum type="arabicPeriod"/>
            </a:pPr>
            <a:r>
              <a:rPr lang="ar-SA" dirty="0" smtClean="0"/>
              <a:t>عند النداء بالصلاة , وبين الأذان والإقامة .</a:t>
            </a:r>
          </a:p>
          <a:p>
            <a:pPr marL="514350" indent="-514350" algn="justLow" rtl="1">
              <a:buFont typeface="+mj-lt"/>
              <a:buAutoNum type="arabicPeriod"/>
            </a:pPr>
            <a:r>
              <a:rPr lang="ar-SA" dirty="0" smtClean="0"/>
              <a:t>جوف الليل , ودُبُرَ الصلوات المكتوبات .</a:t>
            </a:r>
          </a:p>
          <a:p>
            <a:pPr marL="514350" indent="-514350" algn="justLow" rtl="1">
              <a:buFont typeface="+mj-lt"/>
              <a:buAutoNum type="arabicPeriod"/>
            </a:pPr>
            <a:endParaRPr lang="ar-SA" dirty="0"/>
          </a:p>
        </p:txBody>
      </p:sp>
    </p:spTree>
  </p:cSld>
  <p:clrMapOvr>
    <a:masterClrMapping/>
  </p:clrMapOvr>
  <p:transition>
    <p:cover dir="r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تابع [2]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قال الإمام ابن القيم – رحمه الله - :“ الدعاءُ من أقوى الأسباب في دفع المكروه , وحصول المطلوب ، وهو عدو البلاء ؛ </a:t>
            </a:r>
            <a:r>
              <a:rPr lang="ar-SA" dirty="0" err="1" smtClean="0"/>
              <a:t>يُدافعه</a:t>
            </a:r>
            <a:r>
              <a:rPr lang="ar-SA" dirty="0" smtClean="0"/>
              <a:t> ويعالجه ، ويمنع نزوله ، ويرفعه إذا نزل ، أو يخففه إذا نزل ؛ </a:t>
            </a:r>
            <a:r>
              <a:rPr lang="ar-SA" dirty="0" smtClean="0">
                <a:solidFill>
                  <a:srgbClr val="009900"/>
                </a:solidFill>
              </a:rPr>
              <a:t>وهو سلاح المؤمن </a:t>
            </a:r>
            <a:r>
              <a:rPr lang="ar-SA" dirty="0" smtClean="0"/>
              <a:t>.. ولكن .. الدعاء قد يتخلف أثره عن الداعي : إما لضعفه في نفسه ، بأن يكون الدعاء لا يحبه الله ؛ لما فيه من العدوان ، وإما لضعف القلب وعدم إقباله على الله وقت الدعاء , وإما لحصول مانع من الإجابة ؛ من أكل الحرام ، ورين الذنوب على القلوب , واستيلاء الغفلة والشَّهوة ” .</a:t>
            </a:r>
          </a:p>
          <a:p>
            <a:endParaRPr lang="ar-SA" dirty="0"/>
          </a:p>
        </p:txBody>
      </p:sp>
    </p:spTree>
  </p:cSld>
  <p:clrMapOvr>
    <a:masterClrMapping/>
  </p:clrMapOvr>
  <p:transition>
    <p:cover dir="r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b="1" dirty="0" smtClean="0">
                <a:solidFill>
                  <a:srgbClr val="009900"/>
                </a:solidFill>
              </a:rPr>
              <a:t>تابع [2]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قال الشارح  - رحمه الله تعالى – ” واعلم أنه قد ورد من حديث أبي سعيد عند أحمد مرفوعا : إنه لا يضيع الدعاء بل لابد من إحدى خلال ثلاث :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إما أن يعجل الله له دعوته 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وإما أن يدَّخِرها  له في الآخرة 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وإما أن يصرف عنه من السوء مثلـَها . ”</a:t>
            </a:r>
          </a:p>
          <a:p>
            <a:pPr marL="514350" indent="-514350" rtl="1"/>
            <a:r>
              <a:rPr lang="ar-SA" dirty="0" smtClean="0"/>
              <a:t>    </a:t>
            </a:r>
            <a:r>
              <a:rPr lang="ar-SA" dirty="0" smtClean="0"/>
              <a:t>أسأل </a:t>
            </a:r>
            <a:r>
              <a:rPr lang="ar-SA" dirty="0" smtClean="0"/>
              <a:t>الله تعالى لنا جميعا </a:t>
            </a:r>
            <a:r>
              <a:rPr lang="ar-SA" dirty="0" smtClean="0"/>
              <a:t>قبول </a:t>
            </a:r>
            <a:r>
              <a:rPr lang="ar-SA" dirty="0" smtClean="0"/>
              <a:t>الدعاء وإصلاح الأعمال . </a:t>
            </a:r>
          </a:p>
          <a:p>
            <a:pPr rtl="1"/>
            <a:endParaRPr lang="ar-SA" dirty="0"/>
          </a:p>
        </p:txBody>
      </p:sp>
    </p:spTree>
  </p:cSld>
  <p:clrMapOvr>
    <a:masterClrMapping/>
  </p:clrMapOvr>
  <p:transition>
    <p:cover dir="r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6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2" y="2209801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1"/>
            <a:ext cx="210978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8147</TotalTime>
  <Words>1607</Words>
  <Application>Microsoft Office PowerPoint</Application>
  <PresentationFormat>A4 Paper (210x297 mm)‎</PresentationFormat>
  <Paragraphs>143</Paragraphs>
  <Slides>22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3" baseType="lpstr">
      <vt:lpstr>Office Theme</vt:lpstr>
      <vt:lpstr>الشريحة 1</vt:lpstr>
      <vt:lpstr>المحاضرة الرابعة عشرة</vt:lpstr>
      <vt:lpstr>عنوان المحاضرة</vt:lpstr>
      <vt:lpstr>عناصر المحاضرة</vt:lpstr>
      <vt:lpstr>[1] الحديث الأول</vt:lpstr>
      <vt:lpstr> تابع [1] </vt:lpstr>
      <vt:lpstr>تابع [2]</vt:lpstr>
      <vt:lpstr>تابع [1]</vt:lpstr>
      <vt:lpstr>تابع [1]</vt:lpstr>
      <vt:lpstr>[2] الحديث الثاني </vt:lpstr>
      <vt:lpstr>تابع [2]</vt:lpstr>
      <vt:lpstr>تابع [2]</vt:lpstr>
      <vt:lpstr>تابع [2]</vt:lpstr>
      <vt:lpstr>تابع [2]</vt:lpstr>
      <vt:lpstr>تابع [2]</vt:lpstr>
      <vt:lpstr>تابع [2]</vt:lpstr>
      <vt:lpstr>تابع [2]</vt:lpstr>
      <vt:lpstr>تابع [2]</vt:lpstr>
      <vt:lpstr>تابع [2]</vt:lpstr>
      <vt:lpstr>تابع [2]</vt:lpstr>
      <vt:lpstr>تابع [2]</vt:lpstr>
      <vt:lpstr>الشريحة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</cp:lastModifiedBy>
  <cp:revision>772</cp:revision>
  <dcterms:created xsi:type="dcterms:W3CDTF">2009-10-14T19:14:34Z</dcterms:created>
  <dcterms:modified xsi:type="dcterms:W3CDTF">2012-04-20T22:34:29Z</dcterms:modified>
</cp:coreProperties>
</file>