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67" r:id="rId4"/>
    <p:sldId id="259" r:id="rId5"/>
    <p:sldId id="287" r:id="rId6"/>
    <p:sldId id="288" r:id="rId7"/>
    <p:sldId id="289" r:id="rId8"/>
    <p:sldId id="290" r:id="rId9"/>
    <p:sldId id="291" r:id="rId10"/>
    <p:sldId id="292" r:id="rId11"/>
    <p:sldId id="293" r:id="rId12"/>
    <p:sldId id="294" r:id="rId13"/>
    <p:sldId id="295" r:id="rId14"/>
    <p:sldId id="296"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619" autoAdjust="0"/>
    <p:restoredTop sz="94664" autoAdjust="0"/>
  </p:normalViewPr>
  <p:slideViewPr>
    <p:cSldViewPr>
      <p:cViewPr>
        <p:scale>
          <a:sx n="90" d="100"/>
          <a:sy n="90" d="100"/>
        </p:scale>
        <p:origin x="-1236" y="33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3/5/2011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علوم الحديث 2 </a:t>
            </a: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a:t>
            </a:r>
            <a:r>
              <a:rPr lang="ar-SA" sz="2600" b="1" dirty="0" smtClean="0">
                <a:solidFill>
                  <a:srgbClr val="7F7F7F"/>
                </a:solidFill>
                <a:latin typeface="Calibri" pitchFamily="34" charset="0"/>
                <a:cs typeface="Times New Roman" pitchFamily="18" charset="0"/>
              </a:rPr>
              <a:t>محمد بن </a:t>
            </a:r>
            <a:r>
              <a:rPr lang="ar-SA" sz="2600" b="1" dirty="0" err="1" smtClean="0">
                <a:solidFill>
                  <a:srgbClr val="7F7F7F"/>
                </a:solidFill>
                <a:latin typeface="Calibri" pitchFamily="34" charset="0"/>
                <a:cs typeface="Times New Roman" pitchFamily="18" charset="0"/>
              </a:rPr>
              <a:t>عبدالرحمن</a:t>
            </a:r>
            <a:r>
              <a:rPr lang="ar-SA" sz="2600" b="1" dirty="0" smtClean="0">
                <a:solidFill>
                  <a:srgbClr val="7F7F7F"/>
                </a:solidFill>
                <a:latin typeface="Calibri" pitchFamily="34" charset="0"/>
                <a:cs typeface="Times New Roman" pitchFamily="18" charset="0"/>
              </a:rPr>
              <a:t> </a:t>
            </a:r>
            <a:r>
              <a:rPr lang="ar-SA" sz="2600" b="1" dirty="0" err="1" smtClean="0">
                <a:solidFill>
                  <a:srgbClr val="7F7F7F"/>
                </a:solidFill>
                <a:latin typeface="Calibri" pitchFamily="34" charset="0"/>
                <a:cs typeface="Times New Roman" pitchFamily="18" charset="0"/>
              </a:rPr>
              <a:t>العمير</a:t>
            </a:r>
            <a:r>
              <a:rPr lang="ar-SA" sz="2600" b="1" dirty="0" smtClean="0">
                <a:solidFill>
                  <a:srgbClr val="7F7F7F"/>
                </a:solidFill>
                <a:latin typeface="Calibri" pitchFamily="34" charset="0"/>
                <a:cs typeface="Times New Roman" pitchFamily="18" charset="0"/>
              </a:rPr>
              <a:t> </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الثانية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a:endParaRPr lang="ar-SA" b="1" dirty="0" smtClean="0"/>
          </a:p>
          <a:p>
            <a:pPr rtl="1"/>
            <a:r>
              <a:rPr lang="ar-KW" b="1" dirty="0" smtClean="0"/>
              <a:t>الجرح والتعديل </a:t>
            </a:r>
            <a:endParaRPr lang="en-US" dirty="0" smtClean="0"/>
          </a:p>
          <a:p>
            <a:pPr eaLnBrk="1" hangingPunct="1"/>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endParaRPr lang="ar-SA" b="1" dirty="0" smtClean="0">
              <a:cs typeface="Arial" pitchFamily="34" charset="0"/>
            </a:endParaRPr>
          </a:p>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b="1" dirty="0" smtClean="0">
                <a:cs typeface="Arial" pitchFamily="34" charset="0"/>
              </a:rPr>
              <a:t>فكرة عامة عن كتب الجرح </a:t>
            </a:r>
            <a:r>
              <a:rPr lang="ar-SA" b="1" dirty="0" err="1" smtClean="0">
                <a:cs typeface="Arial" pitchFamily="34" charset="0"/>
              </a:rPr>
              <a:t>و</a:t>
            </a:r>
            <a:r>
              <a:rPr lang="ar-SA" b="1" dirty="0" smtClean="0">
                <a:cs typeface="Arial" pitchFamily="34" charset="0"/>
              </a:rPr>
              <a:t> التعديل </a:t>
            </a:r>
          </a:p>
          <a:p>
            <a:pPr rtl="1" eaLnBrk="1" hangingPunct="1">
              <a:buFont typeface="Arial" pitchFamily="34" charset="0"/>
              <a:buChar char="•"/>
            </a:pPr>
            <a:r>
              <a:rPr lang="ar-SA" b="1" dirty="0" smtClean="0">
                <a:cs typeface="Arial" pitchFamily="34" charset="0"/>
              </a:rPr>
              <a:t>مراتب الجرح </a:t>
            </a:r>
            <a:r>
              <a:rPr lang="ar-SA" b="1" dirty="0" err="1" smtClean="0">
                <a:cs typeface="Arial" pitchFamily="34" charset="0"/>
              </a:rPr>
              <a:t>و</a:t>
            </a:r>
            <a:r>
              <a:rPr lang="ar-SA" b="1" dirty="0" smtClean="0">
                <a:cs typeface="Arial" pitchFamily="34" charset="0"/>
              </a:rPr>
              <a:t> التعديل </a:t>
            </a:r>
            <a:r>
              <a:rPr lang="ar-SA" b="1" dirty="0" err="1" smtClean="0">
                <a:cs typeface="Arial" pitchFamily="34" charset="0"/>
              </a:rPr>
              <a:t>و</a:t>
            </a:r>
            <a:r>
              <a:rPr lang="ar-SA" b="1" dirty="0" smtClean="0">
                <a:cs typeface="Arial" pitchFamily="34" charset="0"/>
              </a:rPr>
              <a:t> حكم كل مرتبة</a:t>
            </a:r>
          </a:p>
          <a:p>
            <a:pPr rtl="1" eaLnBrk="1" hangingPunct="1">
              <a:buFont typeface="Arial" pitchFamily="34" charset="0"/>
              <a:buChar char="•"/>
            </a:pPr>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chemeClr val="tx2">
                    <a:lumMod val="75000"/>
                  </a:schemeClr>
                </a:solidFill>
                <a:cs typeface="Arial" pitchFamily="34" charset="0"/>
              </a:rPr>
              <a:t>مقدمة:</a:t>
            </a:r>
          </a:p>
        </p:txBody>
      </p:sp>
      <p:sp>
        <p:nvSpPr>
          <p:cNvPr id="8195" name="Content Placeholder 2"/>
          <p:cNvSpPr>
            <a:spLocks noGrp="1"/>
          </p:cNvSpPr>
          <p:nvPr>
            <p:ph idx="1"/>
          </p:nvPr>
        </p:nvSpPr>
        <p:spPr>
          <a:xfrm>
            <a:off x="228600" y="1295400"/>
            <a:ext cx="9144000" cy="4678363"/>
          </a:xfrm>
        </p:spPr>
        <p:txBody>
          <a:bodyPr/>
          <a:lstStyle/>
          <a:p>
            <a:pPr rtl="1"/>
            <a:endParaRPr lang="ar-SA" dirty="0" smtClean="0"/>
          </a:p>
          <a:p>
            <a:pPr rtl="1"/>
            <a:r>
              <a:rPr lang="ar-KW" dirty="0" smtClean="0"/>
              <a:t>الحكم على الحديث صحة وضعفاً مبني على أمور منها عدالة الرواة وضبطهم ، أو الطعن في عدالتهم وضبطهم ، لذلك قام العلماء بتصنيف الكتب التي فيها بيان عدالة الرواة وضبطهم منقولة عن الأئمة المُعَدِّلين </a:t>
            </a:r>
            <a:r>
              <a:rPr lang="ar-KW" dirty="0" err="1" smtClean="0"/>
              <a:t>الموثوقين</a:t>
            </a:r>
            <a:r>
              <a:rPr lang="ar-KW" dirty="0" smtClean="0"/>
              <a:t> ، وهذا ما يسمى </a:t>
            </a:r>
            <a:r>
              <a:rPr lang="ar-KW" dirty="0" err="1" smtClean="0"/>
              <a:t>بـ</a:t>
            </a:r>
            <a:r>
              <a:rPr lang="ar-KW" dirty="0" smtClean="0"/>
              <a:t> " التعديل " كما أن في تلك الكتب بيان الطعون الموجهة إلى عدالة بعض الرواة أو إلى ضبطهم وحفظهم كذلك </a:t>
            </a:r>
            <a:r>
              <a:rPr lang="ar-KW" dirty="0" err="1" smtClean="0"/>
              <a:t>منقوله</a:t>
            </a:r>
            <a:r>
              <a:rPr lang="ar-KW" dirty="0" smtClean="0"/>
              <a:t> عن الأئمة وهذا ما يسمى </a:t>
            </a:r>
            <a:r>
              <a:rPr lang="ar-KW" dirty="0" err="1" smtClean="0"/>
              <a:t>بـ</a:t>
            </a:r>
            <a:r>
              <a:rPr lang="ar-KW" dirty="0" smtClean="0"/>
              <a:t> " الجَرْح " ومن هنا أُطلق على تلك الكتب " كتب الجرح والتعديل " </a:t>
            </a:r>
            <a:endParaRPr lang="en-US" dirty="0" smtClean="0"/>
          </a:p>
          <a:p>
            <a:pPr eaLnBrk="1" hangingPunct="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chemeClr val="tx2">
                    <a:lumMod val="75000"/>
                  </a:schemeClr>
                </a:solidFill>
                <a:cs typeface="Arial" pitchFamily="34" charset="0"/>
              </a:rPr>
              <a:t>تابع المقدمة</a:t>
            </a:r>
          </a:p>
        </p:txBody>
      </p:sp>
      <p:sp>
        <p:nvSpPr>
          <p:cNvPr id="9219" name="Content Placeholder 2"/>
          <p:cNvSpPr>
            <a:spLocks noGrp="1"/>
          </p:cNvSpPr>
          <p:nvPr>
            <p:ph idx="4294967295"/>
          </p:nvPr>
        </p:nvSpPr>
        <p:spPr>
          <a:xfrm>
            <a:off x="228600" y="1295400"/>
            <a:ext cx="9144000" cy="4678363"/>
          </a:xfrm>
        </p:spPr>
        <p:txBody>
          <a:bodyPr/>
          <a:lstStyle/>
          <a:p>
            <a:pPr eaLnBrk="1" hangingPunct="1">
              <a:buNone/>
            </a:pPr>
            <a:endParaRPr lang="en-US" sz="2800" dirty="0" smtClean="0"/>
          </a:p>
          <a:p>
            <a:pPr eaLnBrk="1" hangingPunct="1">
              <a:buNone/>
            </a:pPr>
            <a:r>
              <a:rPr lang="ar-KW" sz="2800" dirty="0" smtClean="0"/>
              <a:t>ويعتبر عمل علماء الجرح والتعديل في تصنيف هذه الكتب عملا رائعا مهما جبارا إذ قاموا بمسح دقيق لتراجم جميع رواة الحديث وبيان الجرح أو التعديل الموجه إليهم أولاً ثم بيان من أخذوا عنه ومن أخذ عنهم ، وأين رحلوا ، ومتى التقوا ببعض الشيوخ ، وما إلى ذلك من تحديد زمنهم الذي عاشوا فيه بشكل لم يُسْبَقوا إليه ، بل ولم تصل الأمم المتحضرة في هذا العصر إلى القريب مما صنفه علماء الحديث من وضع هذه الموسوعات الضخمة في تراجم الرجال ورواة الحديث ، فحفظوا على مدى الأيام التعريف الكامل برواة الحديث ونقلته </a:t>
            </a:r>
            <a:r>
              <a:rPr lang="ar-KW" sz="2800" dirty="0" err="1" smtClean="0"/>
              <a:t>فجزاهم</a:t>
            </a:r>
            <a:r>
              <a:rPr lang="ar-KW" sz="2800" dirty="0" smtClean="0"/>
              <a:t> الله عنا خيراً</a:t>
            </a:r>
            <a:endParaRPr lang="en-US"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المقدمة</a:t>
            </a:r>
            <a:endParaRPr lang="ar-SA" dirty="0"/>
          </a:p>
        </p:txBody>
      </p:sp>
      <p:sp>
        <p:nvSpPr>
          <p:cNvPr id="3" name="عنصر نائب للمحتوى 2"/>
          <p:cNvSpPr>
            <a:spLocks noGrp="1"/>
          </p:cNvSpPr>
          <p:nvPr>
            <p:ph idx="1"/>
          </p:nvPr>
        </p:nvSpPr>
        <p:spPr/>
        <p:txBody>
          <a:bodyPr/>
          <a:lstStyle/>
          <a:p>
            <a:r>
              <a:rPr lang="ar-KW" dirty="0" err="1" smtClean="0"/>
              <a:t>وهذ</a:t>
            </a:r>
            <a:r>
              <a:rPr lang="ar-SA" dirty="0" smtClean="0"/>
              <a:t>ه</a:t>
            </a:r>
            <a:r>
              <a:rPr lang="ar-KW" dirty="0" smtClean="0"/>
              <a:t> الكتب كثيرة ومتنوعة ، فمنها المُفْرَدَة لبيان الرواة الثقات ، ومنها المفردة لبيان الضعفاء والمجروحين ، ومنها كتب لبيان الرواة الثقات والضعفاء </a:t>
            </a:r>
            <a:r>
              <a:rPr lang="ar-SA" dirty="0" smtClean="0"/>
              <a:t>.</a:t>
            </a:r>
          </a:p>
          <a:p>
            <a:r>
              <a:rPr lang="ar-KW" dirty="0" smtClean="0"/>
              <a:t> ومن جهة أخر</a:t>
            </a:r>
            <a:r>
              <a:rPr lang="ar-SA" dirty="0" smtClean="0"/>
              <a:t>ى</a:t>
            </a:r>
            <a:r>
              <a:rPr lang="ar-KW" dirty="0" smtClean="0"/>
              <a:t> ف</a:t>
            </a:r>
            <a:r>
              <a:rPr lang="ar-SA" dirty="0" smtClean="0"/>
              <a:t>إ</a:t>
            </a:r>
            <a:r>
              <a:rPr lang="ar-KW" dirty="0" smtClean="0"/>
              <a:t>ن بعض هذه الكتب عام لذكر رواة الحديث بغض النظر عن رجال كتاب أو كتب خاصة من كتب الحديث، ومنها ما هو خاص بتراجم رواة كتاب خاص أو كتب معينة من كتب الحديث . </a:t>
            </a:r>
            <a:endParaRPr lang="en-US" dirty="0" smtClean="0"/>
          </a:p>
          <a:p>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من أهم كتب الجرح </a:t>
            </a:r>
            <a:r>
              <a:rPr lang="ar-SA" dirty="0" err="1" smtClean="0"/>
              <a:t>و</a:t>
            </a:r>
            <a:r>
              <a:rPr lang="ar-SA" dirty="0" smtClean="0"/>
              <a:t> التعديل </a:t>
            </a:r>
            <a:endParaRPr lang="ar-SA" dirty="0"/>
          </a:p>
        </p:txBody>
      </p:sp>
      <p:sp>
        <p:nvSpPr>
          <p:cNvPr id="3" name="عنصر نائب للمحتوى 2"/>
          <p:cNvSpPr>
            <a:spLocks noGrp="1"/>
          </p:cNvSpPr>
          <p:nvPr>
            <p:ph idx="1"/>
          </p:nvPr>
        </p:nvSpPr>
        <p:spPr/>
        <p:txBody>
          <a:bodyPr/>
          <a:lstStyle/>
          <a:p>
            <a:pPr lvl="0" rtl="1"/>
            <a:r>
              <a:rPr lang="ar-SA" sz="2400" dirty="0" smtClean="0"/>
              <a:t>- </a:t>
            </a:r>
            <a:r>
              <a:rPr lang="ar-KW" sz="2400" dirty="0" smtClean="0"/>
              <a:t>التاريخ الكبير للبخاري ، وهو عام للرواة الثقات والضعفاء . </a:t>
            </a:r>
            <a:endParaRPr lang="en-US" sz="2400" dirty="0" smtClean="0"/>
          </a:p>
          <a:p>
            <a:pPr lvl="0" rtl="1"/>
            <a:r>
              <a:rPr lang="ar-SA" sz="2400" dirty="0" smtClean="0"/>
              <a:t>- </a:t>
            </a:r>
            <a:r>
              <a:rPr lang="ar-KW" sz="2400" dirty="0" smtClean="0"/>
              <a:t>الجرح والتعديل لابن أبي حاتم ، كذلك هو عام للرواة الثقات والضعفاء ويشبه الذي قبله . </a:t>
            </a:r>
            <a:endParaRPr lang="en-US" sz="2400" dirty="0" smtClean="0"/>
          </a:p>
          <a:p>
            <a:pPr lvl="0" rtl="1"/>
            <a:r>
              <a:rPr lang="ar-SA" sz="2400" dirty="0" smtClean="0"/>
              <a:t>- </a:t>
            </a:r>
            <a:r>
              <a:rPr lang="ar-KW" sz="2400" dirty="0" smtClean="0"/>
              <a:t>الثقات لابن حِبَّان ، كتاب خاص بالثقات . </a:t>
            </a:r>
            <a:endParaRPr lang="en-US" sz="2400" dirty="0" smtClean="0"/>
          </a:p>
          <a:p>
            <a:pPr lvl="0" rtl="1"/>
            <a:r>
              <a:rPr lang="ar-SA" sz="2400" dirty="0" smtClean="0"/>
              <a:t>- </a:t>
            </a:r>
            <a:r>
              <a:rPr lang="ar-KW" sz="2400" dirty="0" smtClean="0"/>
              <a:t>الكامل في الضعفاء لابن عدي، وهو خاص بتراجم الضعفاء كما هو ظاهر من اسمه. </a:t>
            </a:r>
            <a:endParaRPr lang="en-US" sz="2400" dirty="0" smtClean="0"/>
          </a:p>
          <a:p>
            <a:pPr lvl="0" rtl="1"/>
            <a:r>
              <a:rPr lang="ar-SA" sz="2400" dirty="0" smtClean="0"/>
              <a:t>- </a:t>
            </a:r>
            <a:r>
              <a:rPr lang="ar-KW" sz="2400" dirty="0" smtClean="0"/>
              <a:t>الكمال في أسماء الرجال لعبد الغني المقدسي، كتاب عام، إلا أنه خاص برجال الكتب الستة. </a:t>
            </a:r>
            <a:endParaRPr lang="en-US" sz="2400" dirty="0" smtClean="0"/>
          </a:p>
          <a:p>
            <a:pPr lvl="0" rtl="1"/>
            <a:r>
              <a:rPr lang="ar-SA" sz="2400" dirty="0" smtClean="0"/>
              <a:t>- </a:t>
            </a:r>
            <a:r>
              <a:rPr lang="ar-KW" sz="2400" dirty="0" smtClean="0"/>
              <a:t>ميزان الاعتدال للذهبي، كتاب خاص بالضعفاء والمتروكين ( أي كل من جُرح وإن لم يُقْبَل الجَرْحًُ فيه ) </a:t>
            </a:r>
            <a:endParaRPr lang="en-US" sz="2400" dirty="0" smtClean="0"/>
          </a:p>
          <a:p>
            <a:pPr lvl="0" rtl="1">
              <a:buFontTx/>
              <a:buChar char="-"/>
            </a:pPr>
            <a:r>
              <a:rPr lang="ar-KW" sz="2400" dirty="0" smtClean="0"/>
              <a:t>تهذيب التهذيب لا</a:t>
            </a:r>
            <a:r>
              <a:rPr lang="ar-SA" sz="2400" dirty="0" smtClean="0"/>
              <a:t>ب</a:t>
            </a:r>
            <a:r>
              <a:rPr lang="ar-KW" sz="2400" dirty="0" smtClean="0"/>
              <a:t>ن حجر ، </a:t>
            </a:r>
            <a:r>
              <a:rPr lang="ar-SA" sz="2400" dirty="0" smtClean="0"/>
              <a:t>و هو تهذيب </a:t>
            </a:r>
            <a:r>
              <a:rPr lang="ar-SA" sz="2400" dirty="0" err="1" smtClean="0"/>
              <a:t>و</a:t>
            </a:r>
            <a:r>
              <a:rPr lang="ar-SA" sz="2400" dirty="0" smtClean="0"/>
              <a:t> اختصار </a:t>
            </a:r>
            <a:r>
              <a:rPr lang="ar-SA" sz="2400" dirty="0" err="1" smtClean="0"/>
              <a:t>ل</a:t>
            </a:r>
            <a:r>
              <a:rPr lang="ar-KW" sz="2400" dirty="0" smtClean="0"/>
              <a:t>كتاب الكمال في أسماء الرجال </a:t>
            </a:r>
            <a:endParaRPr lang="ar-SA" sz="2400" dirty="0" smtClean="0"/>
          </a:p>
          <a:p>
            <a:pPr lvl="0" rtl="1">
              <a:buFontTx/>
              <a:buChar char="-"/>
            </a:pPr>
            <a:r>
              <a:rPr lang="ar-SA" sz="2400" dirty="0" smtClean="0"/>
              <a:t>تقريب التهذيب لابن حجر أيضا ، وهو مختصر تهذيب التهذيب .</a:t>
            </a:r>
            <a:endParaRPr lang="en-US" sz="2400" dirty="0" smtClean="0"/>
          </a:p>
          <a:p>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   </a:t>
            </a:r>
            <a:r>
              <a:rPr lang="ar-SA" b="1" dirty="0" smtClean="0"/>
              <a:t> </a:t>
            </a:r>
            <a:r>
              <a:rPr lang="ar-KW" b="1" dirty="0" smtClean="0"/>
              <a:t>مراتب الجرح والتعديل </a:t>
            </a:r>
            <a:endParaRPr lang="ar-SA" dirty="0"/>
          </a:p>
        </p:txBody>
      </p:sp>
      <p:sp>
        <p:nvSpPr>
          <p:cNvPr id="3" name="عنصر نائب للمحتوى 2"/>
          <p:cNvSpPr>
            <a:spLocks noGrp="1"/>
          </p:cNvSpPr>
          <p:nvPr>
            <p:ph idx="1"/>
          </p:nvPr>
        </p:nvSpPr>
        <p:spPr/>
        <p:txBody>
          <a:bodyPr/>
          <a:lstStyle/>
          <a:p>
            <a:pPr rtl="1"/>
            <a:endParaRPr lang="ar-SA" dirty="0" smtClean="0"/>
          </a:p>
          <a:p>
            <a:pPr rtl="1"/>
            <a:r>
              <a:rPr lang="ar-KW" dirty="0" smtClean="0"/>
              <a:t>قسم ابن أبي حاتم في مقدمة كتابه " الجرح والتعديل " كُل</a:t>
            </a:r>
            <a:r>
              <a:rPr lang="ar-SA" dirty="0" smtClean="0"/>
              <a:t> قسم</a:t>
            </a:r>
            <a:r>
              <a:rPr lang="ar-KW" dirty="0" smtClean="0"/>
              <a:t> من مراتب الجرح والتعديل إلى أربع مراتب ، وبين حكم كل مرتبة منها ، ثم زاد العلماء على كل من مراتب الجرح والتعديل مرتبتين ، فصار</a:t>
            </a:r>
            <a:r>
              <a:rPr lang="ar-SA" dirty="0" smtClean="0"/>
              <a:t> مجموعها اثنتي عشرة مرتبة ، </a:t>
            </a:r>
            <a:r>
              <a:rPr lang="ar-KW" dirty="0" smtClean="0"/>
              <a:t> </a:t>
            </a:r>
            <a:r>
              <a:rPr lang="ar-SA" dirty="0" smtClean="0"/>
              <a:t>ست للتعديل  ، وست للجرح .</a:t>
            </a: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b="1" dirty="0" smtClean="0"/>
              <a:t>مراتب التعديل وألفاظها: </a:t>
            </a:r>
            <a:endParaRPr lang="ar-SA" dirty="0"/>
          </a:p>
        </p:txBody>
      </p:sp>
      <p:sp>
        <p:nvSpPr>
          <p:cNvPr id="3" name="عنصر نائب للمحتوى 2"/>
          <p:cNvSpPr>
            <a:spLocks noGrp="1"/>
          </p:cNvSpPr>
          <p:nvPr>
            <p:ph idx="1"/>
          </p:nvPr>
        </p:nvSpPr>
        <p:spPr/>
        <p:txBody>
          <a:bodyPr/>
          <a:lstStyle/>
          <a:p>
            <a:pPr rtl="1"/>
            <a:r>
              <a:rPr lang="ar-KW" dirty="0" smtClean="0"/>
              <a:t>أ) ما دلَّ على المبالغة في التوثيق أو كان على وزن أَفْعَل، وهي أرفعها مثل: فلان إليه المنتهي في التثبيت، أو فلان أثبت الناس. </a:t>
            </a:r>
            <a:endParaRPr lang="en-US" dirty="0" smtClean="0"/>
          </a:p>
          <a:p>
            <a:pPr rtl="1"/>
            <a:r>
              <a:rPr lang="ar-KW" dirty="0" smtClean="0"/>
              <a:t>ب) ثم ما تأكد بصفة أو صفتين من صفات التوثيق: كثقة ثقة </a:t>
            </a:r>
            <a:r>
              <a:rPr lang="ar-KW" dirty="0" err="1" smtClean="0"/>
              <a:t>ـ</a:t>
            </a:r>
            <a:r>
              <a:rPr lang="ar-KW" dirty="0" smtClean="0"/>
              <a:t> أو ثقة ثبت. </a:t>
            </a:r>
            <a:endParaRPr lang="en-US" dirty="0" smtClean="0"/>
          </a:p>
          <a:p>
            <a:pPr rtl="1"/>
            <a:r>
              <a:rPr lang="ar-KW" dirty="0" smtClean="0"/>
              <a:t>ج) ثم ما عُبِّرَ عنه بصفة دالة على التوثيق من غير توكيد كثقة، أو حُجَّة. </a:t>
            </a:r>
            <a:endParaRPr lang="en-US" dirty="0" smtClean="0"/>
          </a:p>
          <a:p>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بقية مراتب التعديل </a:t>
            </a:r>
            <a:r>
              <a:rPr lang="ar-SA" dirty="0" err="1" smtClean="0"/>
              <a:t>و</a:t>
            </a:r>
            <a:r>
              <a:rPr lang="ar-SA" dirty="0" smtClean="0"/>
              <a:t> ألفاظها </a:t>
            </a:r>
            <a:endParaRPr lang="ar-SA" dirty="0"/>
          </a:p>
        </p:txBody>
      </p:sp>
      <p:sp>
        <p:nvSpPr>
          <p:cNvPr id="3" name="عنصر نائب للمحتوى 2"/>
          <p:cNvSpPr>
            <a:spLocks noGrp="1"/>
          </p:cNvSpPr>
          <p:nvPr>
            <p:ph idx="1"/>
          </p:nvPr>
        </p:nvSpPr>
        <p:spPr/>
        <p:txBody>
          <a:bodyPr/>
          <a:lstStyle/>
          <a:p>
            <a:pPr rtl="1"/>
            <a:r>
              <a:rPr lang="ar-KW" dirty="0" smtClean="0"/>
              <a:t>د) ثم ما دل على التعديل من دون إشعار بالضبط: كصدوق. أو مَحَله الصدق ، </a:t>
            </a:r>
            <a:r>
              <a:rPr lang="ar-KW" dirty="0" err="1" smtClean="0"/>
              <a:t>و</a:t>
            </a:r>
            <a:r>
              <a:rPr lang="ar-KW" dirty="0" smtClean="0"/>
              <a:t> لا بأس </a:t>
            </a:r>
            <a:r>
              <a:rPr lang="ar-KW" dirty="0" err="1" smtClean="0"/>
              <a:t>به</a:t>
            </a:r>
            <a:r>
              <a:rPr lang="ar-KW" dirty="0" smtClean="0"/>
              <a:t> عند غير ابن معين ، فإن " لا بأس </a:t>
            </a:r>
            <a:r>
              <a:rPr lang="ar-KW" dirty="0" err="1" smtClean="0"/>
              <a:t>به</a:t>
            </a:r>
            <a:r>
              <a:rPr lang="ar-KW" dirty="0" smtClean="0"/>
              <a:t> " إذا قالها ابن معين في الراوي فهو عنده ثقة .</a:t>
            </a:r>
            <a:endParaRPr lang="en-US" dirty="0" smtClean="0"/>
          </a:p>
          <a:p>
            <a:pPr rtl="1"/>
            <a:r>
              <a:rPr lang="ar-KW" dirty="0" smtClean="0"/>
              <a:t>هـ) ثم ما ليس فيه دلالة على التوثيق أو التجريح، مثل فلان شيخ، أو </a:t>
            </a:r>
            <a:r>
              <a:rPr lang="ar-KW" dirty="0" smtClean="0"/>
              <a:t>رو</a:t>
            </a:r>
            <a:r>
              <a:rPr lang="ar-SA" dirty="0" smtClean="0"/>
              <a:t>ى </a:t>
            </a:r>
            <a:r>
              <a:rPr lang="ar-KW" dirty="0" smtClean="0"/>
              <a:t>عنه </a:t>
            </a:r>
            <a:r>
              <a:rPr lang="ar-KW" dirty="0" smtClean="0"/>
              <a:t>الناس. </a:t>
            </a:r>
            <a:endParaRPr lang="en-US" dirty="0" smtClean="0"/>
          </a:p>
          <a:p>
            <a:pPr rtl="1"/>
            <a:r>
              <a:rPr lang="ar-KW" dirty="0" smtClean="0"/>
              <a:t>و) ثم ما أَشْعَر بالقرب من التجريح: مثل: فلان صالح الحديث، أو يُكْتَبُ حديثه. </a:t>
            </a:r>
            <a:endParaRPr lang="en-US" dirty="0" smtClean="0"/>
          </a:p>
          <a:p>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b="1" dirty="0" smtClean="0"/>
              <a:t>حكم مراتب </a:t>
            </a:r>
            <a:r>
              <a:rPr lang="ar-SA" b="1" dirty="0" smtClean="0"/>
              <a:t>التعديل </a:t>
            </a:r>
            <a:r>
              <a:rPr lang="ar-KW" b="1" dirty="0" smtClean="0"/>
              <a:t>: </a:t>
            </a:r>
            <a:endParaRPr lang="ar-SA" dirty="0"/>
          </a:p>
        </p:txBody>
      </p:sp>
      <p:sp>
        <p:nvSpPr>
          <p:cNvPr id="3" name="عنصر نائب للمحتوى 2"/>
          <p:cNvSpPr>
            <a:spLocks noGrp="1"/>
          </p:cNvSpPr>
          <p:nvPr>
            <p:ph idx="1"/>
          </p:nvPr>
        </p:nvSpPr>
        <p:spPr/>
        <p:txBody>
          <a:bodyPr/>
          <a:lstStyle/>
          <a:p>
            <a:pPr rtl="1"/>
            <a:r>
              <a:rPr lang="ar-KW" dirty="0" smtClean="0"/>
              <a:t>أ) </a:t>
            </a:r>
            <a:r>
              <a:rPr lang="ar-KW" dirty="0" err="1" smtClean="0"/>
              <a:t>أ</a:t>
            </a:r>
            <a:r>
              <a:rPr lang="ar-KW" dirty="0" smtClean="0"/>
              <a:t>ما المراتب </a:t>
            </a:r>
            <a:r>
              <a:rPr lang="ar-SA" dirty="0" smtClean="0"/>
              <a:t>الأربع </a:t>
            </a:r>
            <a:r>
              <a:rPr lang="ar-KW" dirty="0" smtClean="0"/>
              <a:t>الأولي فيُحْتَجُّ بأهلها. و</a:t>
            </a:r>
            <a:r>
              <a:rPr lang="ar-SA" dirty="0" smtClean="0"/>
              <a:t>إ</a:t>
            </a:r>
            <a:r>
              <a:rPr lang="ar-KW" dirty="0" smtClean="0"/>
              <a:t>ن كان بعضهم أقوي من بعض. </a:t>
            </a:r>
            <a:endParaRPr lang="en-US" dirty="0" smtClean="0"/>
          </a:p>
          <a:p>
            <a:pPr rtl="1"/>
            <a:r>
              <a:rPr lang="ar-KW" dirty="0" smtClean="0"/>
              <a:t>ب) وأما المرتبة الخامسة فلا يحتج بأهلها، ولكن يُكْتَبُ حديثُهم ويُخْتَبَرُ. </a:t>
            </a:r>
            <a:endParaRPr lang="en-US" dirty="0" smtClean="0"/>
          </a:p>
          <a:p>
            <a:pPr rtl="1"/>
            <a:r>
              <a:rPr lang="ar-KW" dirty="0" smtClean="0"/>
              <a:t>ج) وأما أهل المرتبة السادسة فلا يحتج بأهلها، ولكن يكتب حديثهم للاعتبار فقط دون الاختبار</a:t>
            </a:r>
            <a:r>
              <a:rPr lang="ar-SA" dirty="0" smtClean="0"/>
              <a:t>.</a:t>
            </a: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b="1" dirty="0" smtClean="0"/>
              <a:t>مراتب الجرح وألفاظها :</a:t>
            </a:r>
            <a:endParaRPr lang="ar-SA" dirty="0"/>
          </a:p>
        </p:txBody>
      </p:sp>
      <p:sp>
        <p:nvSpPr>
          <p:cNvPr id="3" name="عنصر نائب للمحتوى 2"/>
          <p:cNvSpPr>
            <a:spLocks noGrp="1"/>
          </p:cNvSpPr>
          <p:nvPr>
            <p:ph idx="1"/>
          </p:nvPr>
        </p:nvSpPr>
        <p:spPr/>
        <p:txBody>
          <a:bodyPr/>
          <a:lstStyle/>
          <a:p>
            <a:pPr rtl="1"/>
            <a:r>
              <a:rPr lang="ar-KW" dirty="0" smtClean="0"/>
              <a:t>أ) </a:t>
            </a:r>
            <a:r>
              <a:rPr lang="ar-KW" u="sng" dirty="0" smtClean="0"/>
              <a:t>ما دل على التليين:</a:t>
            </a:r>
            <a:r>
              <a:rPr lang="ar-KW" dirty="0" smtClean="0"/>
              <a:t> ( وهي أسهلها في الجرح ) مثل فلان لَيَّنُ الحديث أو فيه مَقال. </a:t>
            </a:r>
            <a:endParaRPr lang="en-US" dirty="0" smtClean="0"/>
          </a:p>
          <a:p>
            <a:pPr rtl="1"/>
            <a:r>
              <a:rPr lang="ar-KW" dirty="0" smtClean="0"/>
              <a:t>ب) </a:t>
            </a:r>
            <a:r>
              <a:rPr lang="ar-KW" u="sng" dirty="0" smtClean="0"/>
              <a:t>ثم ما صُرِّح بعدم الاحتجاج </a:t>
            </a:r>
            <a:r>
              <a:rPr lang="ar-KW" u="sng" dirty="0" err="1" smtClean="0"/>
              <a:t>به</a:t>
            </a:r>
            <a:r>
              <a:rPr lang="ar-KW" u="sng" dirty="0" smtClean="0"/>
              <a:t> وشبهه </a:t>
            </a:r>
            <a:r>
              <a:rPr lang="ar-KW" dirty="0" smtClean="0"/>
              <a:t> : مثل فلان لا يحتج </a:t>
            </a:r>
            <a:r>
              <a:rPr lang="ar-KW" dirty="0" err="1" smtClean="0"/>
              <a:t>به</a:t>
            </a:r>
            <a:r>
              <a:rPr lang="ar-KW" dirty="0" smtClean="0"/>
              <a:t> ، أو ضعيف ، أوله </a:t>
            </a:r>
            <a:r>
              <a:rPr lang="ar-KW" dirty="0" err="1" smtClean="0"/>
              <a:t>مناكير</a:t>
            </a:r>
            <a:r>
              <a:rPr lang="ar-KW" dirty="0" smtClean="0"/>
              <a:t>. </a:t>
            </a:r>
            <a:endParaRPr lang="en-US" dirty="0" smtClean="0"/>
          </a:p>
          <a:p>
            <a:pPr rtl="1"/>
            <a:r>
              <a:rPr lang="ar-KW" dirty="0" smtClean="0"/>
              <a:t>ج) </a:t>
            </a:r>
            <a:r>
              <a:rPr lang="ar-KW" u="sng" dirty="0" smtClean="0"/>
              <a:t>ثم ما صرح بعدم كتابة حديثه ونحوه:</a:t>
            </a:r>
            <a:r>
              <a:rPr lang="ar-KW" dirty="0" smtClean="0"/>
              <a:t> مثل فلان لا يكتب حديثه، أو لا تحل الراوية عنه أو ضعيف جداً أو واهٍ بمَرَّةٍ. </a:t>
            </a:r>
            <a:endParaRPr lang="en-US" dirty="0" smtClean="0"/>
          </a:p>
          <a:p>
            <a:pPr rtl="1"/>
            <a:r>
              <a:rPr lang="ar-KW" dirty="0" smtClean="0"/>
              <a:t> </a:t>
            </a:r>
            <a:endParaRPr lang="en-US" dirty="0" smtClean="0"/>
          </a:p>
          <a:p>
            <a:pPr rtl="1"/>
            <a:endParaRPr lang="en-US"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بقية مراتب الجرح :</a:t>
            </a:r>
            <a:endParaRPr lang="ar-SA" dirty="0"/>
          </a:p>
        </p:txBody>
      </p:sp>
      <p:sp>
        <p:nvSpPr>
          <p:cNvPr id="3" name="عنصر نائب للمحتوى 2"/>
          <p:cNvSpPr>
            <a:spLocks noGrp="1"/>
          </p:cNvSpPr>
          <p:nvPr>
            <p:ph idx="1"/>
          </p:nvPr>
        </p:nvSpPr>
        <p:spPr/>
        <p:txBody>
          <a:bodyPr/>
          <a:lstStyle/>
          <a:p>
            <a:pPr rtl="1"/>
            <a:endParaRPr lang="ar-SA" dirty="0" smtClean="0"/>
          </a:p>
          <a:p>
            <a:pPr rtl="1"/>
            <a:r>
              <a:rPr lang="ar-KW" dirty="0" smtClean="0"/>
              <a:t>د) </a:t>
            </a:r>
            <a:r>
              <a:rPr lang="ar-KW" u="sng" dirty="0" smtClean="0"/>
              <a:t>ثم ما فيه اتهام بالكذب أو نحوه:</a:t>
            </a:r>
            <a:r>
              <a:rPr lang="ar-KW" dirty="0" smtClean="0"/>
              <a:t> مثل فلان متهم بالكذب أو متهم بالوضع، أو يسرق الحديث، أو ساقط، أو متروك أو ليس بثقة. </a:t>
            </a:r>
            <a:endParaRPr lang="en-US" dirty="0" smtClean="0"/>
          </a:p>
          <a:p>
            <a:pPr rtl="1"/>
            <a:r>
              <a:rPr lang="ar-KW" dirty="0" smtClean="0"/>
              <a:t>هـ) </a:t>
            </a:r>
            <a:r>
              <a:rPr lang="ar-KW" u="sng" dirty="0" smtClean="0"/>
              <a:t>ثم ما دل على وصفه بالكذب ونحوه:</a:t>
            </a:r>
            <a:r>
              <a:rPr lang="ar-KW" dirty="0" smtClean="0"/>
              <a:t> مثل كذاب أو دجال أو وضاع أو يكذب أو يضع. </a:t>
            </a:r>
            <a:endParaRPr lang="ar-SA" dirty="0" smtClean="0"/>
          </a:p>
          <a:p>
            <a:pPr rtl="1"/>
            <a:r>
              <a:rPr lang="ar-KW" dirty="0" smtClean="0"/>
              <a:t>و)</a:t>
            </a:r>
            <a:r>
              <a:rPr lang="ar-KW" u="sng" dirty="0" smtClean="0"/>
              <a:t> ثم ما دل على المبالغة في الكذب </a:t>
            </a:r>
            <a:r>
              <a:rPr lang="ar-KW" dirty="0" smtClean="0"/>
              <a:t> : (وهي أسوأها) مثل فلان أكذب الناس ، أو إليه المنتهي في الكذب ، أو هو ركن الكذب .</a:t>
            </a:r>
            <a:endParaRPr lang="en-US" dirty="0" smtClean="0"/>
          </a:p>
          <a:p>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حكم مراتب الجرح </a:t>
            </a:r>
            <a:endParaRPr lang="ar-SA" dirty="0"/>
          </a:p>
        </p:txBody>
      </p:sp>
      <p:sp>
        <p:nvSpPr>
          <p:cNvPr id="3" name="عنصر نائب للمحتوى 2"/>
          <p:cNvSpPr>
            <a:spLocks noGrp="1"/>
          </p:cNvSpPr>
          <p:nvPr>
            <p:ph idx="1"/>
          </p:nvPr>
        </p:nvSpPr>
        <p:spPr/>
        <p:txBody>
          <a:bodyPr/>
          <a:lstStyle/>
          <a:p>
            <a:pPr rtl="1"/>
            <a:endParaRPr lang="ar-SA" dirty="0" smtClean="0"/>
          </a:p>
          <a:p>
            <a:pPr rtl="1"/>
            <a:r>
              <a:rPr lang="ar-KW" dirty="0" smtClean="0"/>
              <a:t>أ) </a:t>
            </a:r>
            <a:r>
              <a:rPr lang="ar-KW" dirty="0" err="1" smtClean="0"/>
              <a:t>أ</a:t>
            </a:r>
            <a:r>
              <a:rPr lang="ar-KW" dirty="0" smtClean="0"/>
              <a:t>هل المرتبتين الأولييَن لا يُحْتَجُّ بحديثهم لكن يكتب حديثهم للاعتبار فقط ، </a:t>
            </a:r>
            <a:r>
              <a:rPr lang="ar-SA" dirty="0" smtClean="0"/>
              <a:t>و</a:t>
            </a:r>
            <a:r>
              <a:rPr lang="ar-KW" dirty="0" smtClean="0"/>
              <a:t>أهل المرتبة الثانية دون أهل المرتبة الأول</a:t>
            </a:r>
            <a:r>
              <a:rPr lang="ar-SA" dirty="0" smtClean="0"/>
              <a:t>ى</a:t>
            </a:r>
            <a:r>
              <a:rPr lang="ar-KW" dirty="0" smtClean="0"/>
              <a:t> .</a:t>
            </a:r>
            <a:endParaRPr lang="en-US" dirty="0" smtClean="0"/>
          </a:p>
          <a:p>
            <a:pPr rtl="1"/>
            <a:r>
              <a:rPr lang="ar-KW" dirty="0" smtClean="0"/>
              <a:t>ب) وأما أهل المراتب الأربع الأخيرة فلا يحتج بحديثهم ولا يكتب ولا يعتبر </a:t>
            </a:r>
            <a:r>
              <a:rPr lang="ar-KW" dirty="0" err="1" smtClean="0"/>
              <a:t>به</a:t>
            </a:r>
            <a:r>
              <a:rPr lang="ar-KW" dirty="0" smtClean="0"/>
              <a:t> . </a:t>
            </a:r>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1385</TotalTime>
  <Words>906</Words>
  <Application>Microsoft Office PowerPoint</Application>
  <PresentationFormat>A4 Paper (210x297 mm)‎</PresentationFormat>
  <Paragraphs>72</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المحاضرة الثانية</vt:lpstr>
      <vt:lpstr>عناصر المحاضرة</vt:lpstr>
      <vt:lpstr>مقدمة:</vt:lpstr>
      <vt:lpstr>تابع المقدمة</vt:lpstr>
      <vt:lpstr>تابع المقدمة</vt:lpstr>
      <vt:lpstr> من أهم كتب الجرح و التعديل </vt:lpstr>
      <vt:lpstr>    مراتب الجرح والتعديل </vt:lpstr>
      <vt:lpstr>مراتب التعديل وألفاظها: </vt:lpstr>
      <vt:lpstr>بقية مراتب التعديل و ألفاظها </vt:lpstr>
      <vt:lpstr>حكم مراتب التعديل : </vt:lpstr>
      <vt:lpstr>مراتب الجرح وألفاظها :</vt:lpstr>
      <vt:lpstr>بقية مراتب الجرح :</vt:lpstr>
      <vt:lpstr>حكم مراتب الجرح </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سعود بن عبد العزيز العقيل</cp:lastModifiedBy>
  <cp:revision>92</cp:revision>
  <dcterms:created xsi:type="dcterms:W3CDTF">2009-10-14T19:14:34Z</dcterms:created>
  <dcterms:modified xsi:type="dcterms:W3CDTF">2011-03-05T13:44:44Z</dcterms:modified>
</cp:coreProperties>
</file>