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9" r:id="rId17"/>
    <p:sldId id="300" r:id="rId18"/>
    <p:sldId id="301" r:id="rId19"/>
    <p:sldId id="302" r:id="rId20"/>
    <p:sldId id="303" r:id="rId21"/>
    <p:sldId id="304" r:id="rId22"/>
    <p:sldId id="298" r:id="rId23"/>
    <p:sldId id="305" r:id="rId24"/>
    <p:sldId id="306" r:id="rId25"/>
    <p:sldId id="307" r:id="rId26"/>
    <p:sldId id="308" r:id="rId27"/>
    <p:sldId id="309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علوم الحديث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KW" b="1" dirty="0" smtClean="0"/>
              <a:t>كيفية ضبط</a:t>
            </a:r>
            <a:endParaRPr lang="en-US" b="1" dirty="0" smtClean="0"/>
          </a:p>
          <a:p>
            <a:pPr eaLnBrk="1" hangingPunct="1"/>
            <a:r>
              <a:rPr lang="ar-KW" b="1" dirty="0" smtClean="0"/>
              <a:t> </a:t>
            </a:r>
            <a:r>
              <a:rPr lang="ar-KW" b="1" dirty="0" err="1" smtClean="0"/>
              <a:t>الرو</a:t>
            </a:r>
            <a:r>
              <a:rPr lang="ar-SA" b="1" dirty="0" smtClean="0"/>
              <a:t>ا</a:t>
            </a:r>
            <a:r>
              <a:rPr lang="ar-KW" b="1" dirty="0" err="1" smtClean="0"/>
              <a:t>ية</a:t>
            </a:r>
            <a:r>
              <a:rPr lang="ar-KW" b="1" dirty="0" smtClean="0"/>
              <a:t>، وطرق تحملها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كيفية سماع الحديث وتحمله وصفة ضبطه.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طرق التحمل وصيغ الأداء.</a:t>
            </a:r>
            <a:endParaRPr lang="ar-SA" b="1" dirty="0" smtClean="0"/>
          </a:p>
          <a:p>
            <a:pPr lvl="0" rtl="1" eaLnBrk="1" hangingPunct="1">
              <a:buFont typeface="Arial" pitchFamily="34" charset="0"/>
              <a:buChar char="•"/>
            </a:pPr>
            <a:r>
              <a:rPr lang="ar-KW" b="1" dirty="0" smtClean="0"/>
              <a:t>كتابة الحديث وضبطه والتصنيف فيه. </a:t>
            </a:r>
            <a:endParaRPr lang="ar-SA" b="1" dirty="0" smtClean="0"/>
          </a:p>
          <a:p>
            <a:pPr lvl="0" rtl="1" eaLnBrk="1" hangingPunct="1">
              <a:buFont typeface="Arial" pitchFamily="34" charset="0"/>
              <a:buChar char="•"/>
            </a:pPr>
            <a:r>
              <a:rPr lang="ar-KW" b="1" dirty="0" smtClean="0"/>
              <a:t>صفة رواية الحديث.</a:t>
            </a:r>
            <a:endParaRPr lang="en-US" dirty="0" smtClean="0"/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KW" b="1" dirty="0" smtClean="0"/>
              <a:t>كيفية سماع الحديث وتحمله وصفة ضبطه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SA" b="1" dirty="0" smtClean="0"/>
              <a:t> </a:t>
            </a:r>
          </a:p>
          <a:p>
            <a:pPr rtl="1"/>
            <a:r>
              <a:rPr lang="ar-KW" b="1" dirty="0" smtClean="0"/>
              <a:t>- تمهيد: </a:t>
            </a:r>
            <a:endParaRPr lang="en-US" dirty="0" smtClean="0"/>
          </a:p>
          <a:p>
            <a:pPr rtl="1"/>
            <a:r>
              <a:rPr lang="ar-SA" dirty="0" smtClean="0"/>
              <a:t>-</a:t>
            </a:r>
            <a:r>
              <a:rPr lang="ar-KW" dirty="0" smtClean="0"/>
              <a:t>المراد </a:t>
            </a:r>
            <a:r>
              <a:rPr lang="ar-KW" dirty="0" smtClean="0"/>
              <a:t>" بكيفية سماع الحديث " بيان ما ينبغي وما يشترط فيمن يريد سماع الحديث من الشيوخ سماع رواية وتحمل ،ليؤديه فيما بعد لغيره ،وذلك مثل اشتراط سِنٍّ معينة وجوباً أو استحباباِ . </a:t>
            </a:r>
            <a:endParaRPr lang="en-US" dirty="0" smtClean="0"/>
          </a:p>
          <a:p>
            <a:pPr rtl="1">
              <a:buFontTx/>
              <a:buChar char="-"/>
            </a:pPr>
            <a:r>
              <a:rPr lang="ar-KW" dirty="0" smtClean="0"/>
              <a:t>والمراد " بتَحَمُّلِهِ " بيان طرق أخذه وتلقيه عن الشيوخ </a:t>
            </a:r>
            <a:r>
              <a:rPr lang="ar-SA" dirty="0" smtClean="0"/>
              <a:t>.</a:t>
            </a:r>
            <a:r>
              <a:rPr lang="ar-KW" dirty="0" smtClean="0"/>
              <a:t> </a:t>
            </a:r>
            <a:endParaRPr lang="ar-SA" dirty="0" smtClean="0"/>
          </a:p>
          <a:p>
            <a:pPr rtl="1">
              <a:buFontTx/>
              <a:buChar char="-"/>
            </a:pPr>
            <a:r>
              <a:rPr lang="ar-KW" dirty="0" smtClean="0"/>
              <a:t>والمراد " ببيان ضب</a:t>
            </a:r>
            <a:r>
              <a:rPr lang="ar-SA" dirty="0" smtClean="0"/>
              <a:t>ط</a:t>
            </a:r>
            <a:r>
              <a:rPr lang="ar-KW" dirty="0" smtClean="0"/>
              <a:t>ه " أي كيف يضبط الطالب ما تلقاه من الحديث ضبطاً يؤهله لأن يرويه لغيره على شكل يُطْمَأنُّ إليه . </a:t>
            </a:r>
            <a:endParaRPr lang="en-US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-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None/>
            </a:pPr>
            <a:endParaRPr lang="en-US" sz="2800" dirty="0" smtClean="0"/>
          </a:p>
          <a:p>
            <a:pPr eaLnBrk="1" hangingPunct="1">
              <a:buNone/>
            </a:pPr>
            <a:r>
              <a:rPr lang="ar-SA" sz="2800" dirty="0" smtClean="0"/>
              <a:t>عني </a:t>
            </a:r>
            <a:r>
              <a:rPr lang="ar-KW" sz="2800" dirty="0" smtClean="0"/>
              <a:t>علماء المصطلح بهذا النوع من علوم الحديث، ووضع</a:t>
            </a:r>
            <a:r>
              <a:rPr lang="ar-SA" sz="2800" dirty="0" smtClean="0"/>
              <a:t>و</a:t>
            </a:r>
            <a:r>
              <a:rPr lang="ar-KW" sz="2800" dirty="0" smtClean="0"/>
              <a:t>ا له القواعد والضوابط والشروط بشكل دقيق رائع. </a:t>
            </a:r>
            <a:endParaRPr lang="ar-SA" sz="2800" dirty="0" smtClean="0"/>
          </a:p>
          <a:p>
            <a:pPr eaLnBrk="1" hangingPunct="1">
              <a:buNone/>
            </a:pPr>
            <a:r>
              <a:rPr lang="ar-KW" sz="2800" dirty="0" smtClean="0"/>
              <a:t>وميزوا بين طرق تحمل الحديث ، </a:t>
            </a:r>
            <a:endParaRPr lang="ar-SA" sz="2800" dirty="0" smtClean="0"/>
          </a:p>
          <a:p>
            <a:pPr eaLnBrk="1" hangingPunct="1">
              <a:buNone/>
            </a:pPr>
            <a:r>
              <a:rPr lang="ar-KW" sz="2800" dirty="0" smtClean="0"/>
              <a:t>وجعلوها على مراتب ، بعضها أقوى من بعض ، </a:t>
            </a:r>
            <a:endParaRPr lang="ar-SA" sz="2800" dirty="0" smtClean="0"/>
          </a:p>
          <a:p>
            <a:pPr eaLnBrk="1" hangingPunct="1">
              <a:buNone/>
            </a:pPr>
            <a:r>
              <a:rPr lang="ar-KW" sz="2800" dirty="0" smtClean="0"/>
              <a:t>وذلك تأكيداً منهم للعناية بحديث رسول الله صلي الله عليه وسلم ، وحسن انتقاله من شخص إلى شخص ، كي يطمئن المسلم في طريقة وصول الحديث النبوي إليه ، ويوقن أن هذه الطريقة في منتهي السلامة والدقة 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هل يُشْترَطُ لتحمل الحديث الإسلام والبلوغ ؟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 </a:t>
            </a:r>
            <a:endParaRPr lang="en-US" dirty="0" smtClean="0"/>
          </a:p>
          <a:p>
            <a:pPr rtl="1"/>
            <a:r>
              <a:rPr lang="ar-KW" dirty="0" smtClean="0"/>
              <a:t>لا يشترط لتحمل الحديث الإسلام والبلوغ على الصحيح لكن يشترط ذلك للأداء </a:t>
            </a:r>
            <a:r>
              <a:rPr lang="ar-KW" dirty="0" err="1" smtClean="0"/>
              <a:t>ـ</a:t>
            </a:r>
            <a:r>
              <a:rPr lang="ar-KW" dirty="0" smtClean="0"/>
              <a:t> كما مر بنا في شروط الراوي </a:t>
            </a:r>
            <a:r>
              <a:rPr lang="ar-KW" dirty="0" err="1" smtClean="0"/>
              <a:t>ـ</a:t>
            </a:r>
            <a:r>
              <a:rPr lang="ar-KW" dirty="0" smtClean="0"/>
              <a:t> وبناء على ذلك فتقبل رواية المسلم البالغ ما تحمله من الحديث قبل إسلامه ، أو قبل بلوغه ، لكن لا بد من التمييز بالنسبة لغير البالغ . </a:t>
            </a:r>
            <a:endParaRPr lang="en-US" dirty="0" smtClean="0"/>
          </a:p>
          <a:p>
            <a:pPr rtl="1"/>
            <a:r>
              <a:rPr lang="ar-KW" dirty="0" smtClean="0"/>
              <a:t>وقد قيل انه يشترط لتحمل الحديث البلوغ، ولكنه قول خطأ، لأن المسلمين قبلوا رواية صغار الصحابة كالحسن وابن عباس وغيرهما من غير فرق بين ما تحملوه قبل البلوغ أو بعده . </a:t>
            </a:r>
            <a:endParaRPr lang="en-US" dirty="0" smtClean="0"/>
          </a:p>
          <a:p>
            <a:pPr rtl="1"/>
            <a:r>
              <a:rPr lang="ar-KW" b="1" dirty="0" smtClean="0"/>
              <a:t>34-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- متى يُسْتَحَبُّ الابتداء بسماع الأحاديث؟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أ) قيل يستحب أن يبتدئ بسماع الحديث في سن الثلاثين وعليه أهل الشام . </a:t>
            </a:r>
            <a:endParaRPr lang="en-US" dirty="0" smtClean="0"/>
          </a:p>
          <a:p>
            <a:pPr rtl="1"/>
            <a:r>
              <a:rPr lang="ar-KW" dirty="0" smtClean="0"/>
              <a:t>ب) وقيل في سن العشرين ، وعليه أهل الكوفة . </a:t>
            </a:r>
            <a:endParaRPr lang="en-US" dirty="0" smtClean="0"/>
          </a:p>
          <a:p>
            <a:pPr rtl="1"/>
            <a:r>
              <a:rPr lang="ar-KW" dirty="0" smtClean="0"/>
              <a:t>ج) وقيل في سن العاشرة ، وعليه أهل البصرة . </a:t>
            </a:r>
            <a:endParaRPr lang="en-US" dirty="0" smtClean="0"/>
          </a:p>
          <a:p>
            <a:pPr rtl="1"/>
            <a:r>
              <a:rPr lang="ar-KW" dirty="0" smtClean="0"/>
              <a:t>د) والصواب في </a:t>
            </a:r>
            <a:r>
              <a:rPr lang="ar-KW" dirty="0" err="1" smtClean="0"/>
              <a:t>ال</a:t>
            </a:r>
            <a:r>
              <a:rPr lang="ar-SA" dirty="0" smtClean="0"/>
              <a:t>أ</a:t>
            </a:r>
            <a:r>
              <a:rPr lang="ar-KW" dirty="0" err="1" smtClean="0"/>
              <a:t>عصار</a:t>
            </a:r>
            <a:r>
              <a:rPr lang="ar-KW" dirty="0" smtClean="0"/>
              <a:t> </a:t>
            </a:r>
            <a:r>
              <a:rPr lang="ar-KW" dirty="0" smtClean="0"/>
              <a:t>المتأخرة التبكير بسماع الحديث من حيث يصح سماعه، لأن الحديث منضبط في الكتب.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هل لصحة سماع الصغير سن معينة ؟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أ) حدد بعض العلماء ذلك بخمس سنين، وعليه استقر العمل بين أهل الحديث. </a:t>
            </a:r>
            <a:endParaRPr lang="en-US" dirty="0" smtClean="0"/>
          </a:p>
          <a:p>
            <a:pPr rtl="1"/>
            <a:r>
              <a:rPr lang="ar-KW" dirty="0" smtClean="0"/>
              <a:t>ب) </a:t>
            </a:r>
            <a:r>
              <a:rPr lang="ar-KW" dirty="0" smtClean="0"/>
              <a:t>وق</a:t>
            </a:r>
            <a:r>
              <a:rPr lang="ar-SA" dirty="0" smtClean="0"/>
              <a:t>ا</a:t>
            </a:r>
            <a:r>
              <a:rPr lang="ar-KW" dirty="0" smtClean="0"/>
              <a:t>ل </a:t>
            </a:r>
            <a:r>
              <a:rPr lang="ar-KW" dirty="0" smtClean="0"/>
              <a:t>بعضهم: الصواب اعتبار التمييز، </a:t>
            </a:r>
            <a:r>
              <a:rPr lang="ar-KW" dirty="0" err="1" smtClean="0"/>
              <a:t>ف</a:t>
            </a:r>
            <a:r>
              <a:rPr lang="ar-SA" dirty="0" smtClean="0"/>
              <a:t>إ</a:t>
            </a:r>
            <a:r>
              <a:rPr lang="ar-KW" dirty="0" smtClean="0"/>
              <a:t>ن </a:t>
            </a:r>
            <a:r>
              <a:rPr lang="ar-KW" dirty="0" smtClean="0"/>
              <a:t>فَهِمَ الخطاب، ورَدَّ الجواب، كان مُمَيَّزا </a:t>
            </a:r>
            <a:r>
              <a:rPr lang="ar-KW" dirty="0" err="1" smtClean="0"/>
              <a:t>ً</a:t>
            </a:r>
            <a:r>
              <a:rPr lang="ar-KW" dirty="0" smtClean="0"/>
              <a:t> صحيح السمع وإلا فلا. </a:t>
            </a:r>
            <a:endParaRPr lang="en-US" dirty="0" smtClean="0"/>
          </a:p>
          <a:p>
            <a:pPr rtl="1"/>
            <a:r>
              <a:rPr lang="ar-KW" dirty="0" smtClean="0"/>
              <a:t>التحمل : معناه تلقي الحديث </a:t>
            </a:r>
            <a:r>
              <a:rPr lang="ar-KW" dirty="0" err="1" smtClean="0"/>
              <a:t>و</a:t>
            </a:r>
            <a:r>
              <a:rPr lang="ar-SA" dirty="0" smtClean="0"/>
              <a:t>أ</a:t>
            </a:r>
            <a:r>
              <a:rPr lang="ar-KW" dirty="0" smtClean="0"/>
              <a:t>خذه </a:t>
            </a:r>
            <a:r>
              <a:rPr lang="ar-KW" dirty="0" smtClean="0"/>
              <a:t>عن الشيوخ ،والأداء : رواية الحديث وإعطاؤه للطلاب 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طُرُقُ التَّحَمُّل وصِيَغْ الأداء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طُرُق تحمل الحديث ثمانية وهي : </a:t>
            </a:r>
            <a:endParaRPr lang="ar-SA" dirty="0" smtClean="0"/>
          </a:p>
          <a:p>
            <a:pPr rtl="1"/>
            <a:r>
              <a:rPr lang="ar-SA" dirty="0" smtClean="0"/>
              <a:t>1 - </a:t>
            </a:r>
            <a:r>
              <a:rPr lang="ar-KW" dirty="0" smtClean="0"/>
              <a:t>السماع </a:t>
            </a:r>
            <a:r>
              <a:rPr lang="ar-KW" dirty="0" smtClean="0"/>
              <a:t>من لفظ الشيخ </a:t>
            </a:r>
            <a:r>
              <a:rPr lang="ar-SA" dirty="0" smtClean="0"/>
              <a:t>.           2- </a:t>
            </a:r>
            <a:r>
              <a:rPr lang="ar-KW" dirty="0" smtClean="0"/>
              <a:t>القراءة </a:t>
            </a:r>
            <a:r>
              <a:rPr lang="ar-KW" dirty="0" smtClean="0"/>
              <a:t>على الشيخ 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3-</a:t>
            </a:r>
            <a:r>
              <a:rPr lang="ar-KW" dirty="0" smtClean="0"/>
              <a:t> </a:t>
            </a:r>
            <a:r>
              <a:rPr lang="ar-KW" dirty="0" smtClean="0"/>
              <a:t>الإجازة </a:t>
            </a:r>
            <a:r>
              <a:rPr lang="ar-SA" dirty="0" smtClean="0"/>
              <a:t> .                           4-</a:t>
            </a:r>
            <a:r>
              <a:rPr lang="ar-KW" dirty="0" smtClean="0"/>
              <a:t> </a:t>
            </a:r>
            <a:r>
              <a:rPr lang="ar-KW" dirty="0" smtClean="0"/>
              <a:t>المناولة 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5</a:t>
            </a:r>
            <a:r>
              <a:rPr lang="ar-SA" dirty="0" smtClean="0"/>
              <a:t>-</a:t>
            </a:r>
            <a:r>
              <a:rPr lang="ar-KW" dirty="0" smtClean="0"/>
              <a:t> </a:t>
            </a:r>
            <a:r>
              <a:rPr lang="ar-KW" dirty="0" smtClean="0"/>
              <a:t>الكتابة </a:t>
            </a:r>
            <a:r>
              <a:rPr lang="ar-SA" dirty="0" smtClean="0"/>
              <a:t> .                            6-</a:t>
            </a:r>
            <a:r>
              <a:rPr lang="ar-KW" dirty="0" smtClean="0"/>
              <a:t> </a:t>
            </a:r>
            <a:r>
              <a:rPr lang="ar-KW" dirty="0" smtClean="0"/>
              <a:t>الإعلام </a:t>
            </a:r>
            <a:r>
              <a:rPr lang="ar-SA" dirty="0" smtClean="0"/>
              <a:t>  .</a:t>
            </a:r>
          </a:p>
          <a:p>
            <a:pPr rtl="1"/>
            <a:r>
              <a:rPr lang="ar-SA" dirty="0" smtClean="0"/>
              <a:t>7</a:t>
            </a:r>
            <a:r>
              <a:rPr lang="ar-SA" dirty="0" smtClean="0"/>
              <a:t>-</a:t>
            </a:r>
            <a:r>
              <a:rPr lang="ar-KW" dirty="0" smtClean="0"/>
              <a:t> </a:t>
            </a:r>
            <a:r>
              <a:rPr lang="ar-KW" dirty="0" smtClean="0"/>
              <a:t>الوصية </a:t>
            </a:r>
            <a:r>
              <a:rPr lang="ar-SA" dirty="0" smtClean="0"/>
              <a:t> .                          8-</a:t>
            </a:r>
            <a:r>
              <a:rPr lang="ar-KW" dirty="0" smtClean="0"/>
              <a:t> </a:t>
            </a:r>
            <a:r>
              <a:rPr lang="ar-KW" dirty="0" err="1" smtClean="0"/>
              <a:t>الوجادة</a:t>
            </a:r>
            <a:r>
              <a:rPr lang="ar-KW" dirty="0" smtClean="0"/>
              <a:t> 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- السماع من لفظ الشيخ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أ) </a:t>
            </a:r>
            <a:r>
              <a:rPr lang="ar-KW" u="sng" dirty="0" smtClean="0"/>
              <a:t>صورته</a:t>
            </a:r>
            <a:r>
              <a:rPr lang="ar-KW" dirty="0" smtClean="0"/>
              <a:t>: أن يقرأ الشيخ ، ويسمع الطالب ، سواء قرأ الشيخ من حفظه أو كتابه ، وسواء سمع الطالب وكتب ما سمعه ، أو سمع فقط ولم يكتب . </a:t>
            </a:r>
            <a:endParaRPr lang="en-US" dirty="0" smtClean="0"/>
          </a:p>
          <a:p>
            <a:pPr rtl="1"/>
            <a:endParaRPr lang="en-US" dirty="0" smtClean="0"/>
          </a:p>
          <a:p>
            <a:pPr rtl="1"/>
            <a:r>
              <a:rPr lang="ar-KW" dirty="0" smtClean="0"/>
              <a:t>ب) </a:t>
            </a:r>
            <a:r>
              <a:rPr lang="ar-KW" u="sng" dirty="0" smtClean="0"/>
              <a:t>رتبته</a:t>
            </a:r>
            <a:r>
              <a:rPr lang="ar-KW" dirty="0" smtClean="0"/>
              <a:t>: السماع أعلى أقسام طرق التحمل عن الجماهير 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السماع على الشيخ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u="sng" dirty="0" smtClean="0"/>
              <a:t>ج) ألفاظ الأداء</a:t>
            </a:r>
            <a:r>
              <a:rPr lang="ar-KW" dirty="0" smtClean="0"/>
              <a:t>: </a:t>
            </a:r>
            <a:endParaRPr lang="en-US" dirty="0" smtClean="0"/>
          </a:p>
          <a:p>
            <a:pPr rtl="1"/>
            <a:r>
              <a:rPr lang="ar-KW" sz="2200" dirty="0" smtClean="0"/>
              <a:t>1- قبل أن يشيع تخصص بعض الألفاظ لكل قسم من طرق التحمل ، كان يجوز للسامع من لفظ الشيخ أن يقول في الأداء : "سمعت أو حدثني أو أخبرني أو أنبأني أو قال لي أو ذكر لي" </a:t>
            </a:r>
            <a:endParaRPr lang="en-US" sz="2200" dirty="0" smtClean="0"/>
          </a:p>
          <a:p>
            <a:pPr rtl="1"/>
            <a:r>
              <a:rPr lang="ar-KW" sz="2200" dirty="0" smtClean="0"/>
              <a:t>2- وبعد أن شاع تخصيص بعض الألفاظ لكل قسم من طرق التحمل، صارت ألفاظ الأداء على النحو التالي: </a:t>
            </a:r>
            <a:endParaRPr lang="en-US" sz="2200" dirty="0" smtClean="0"/>
          </a:p>
          <a:p>
            <a:pPr rtl="1"/>
            <a:r>
              <a:rPr lang="ar-KW" sz="2200" dirty="0" smtClean="0"/>
              <a:t>ـ </a:t>
            </a:r>
            <a:r>
              <a:rPr lang="ar-KW" sz="2200" u="sng" dirty="0" smtClean="0"/>
              <a:t>للسماع: </a:t>
            </a:r>
            <a:r>
              <a:rPr lang="ar-KW" sz="2200" dirty="0" smtClean="0"/>
              <a:t> سمعت </a:t>
            </a:r>
            <a:r>
              <a:rPr lang="ar-SA" sz="2200" dirty="0" smtClean="0"/>
              <a:t>، </a:t>
            </a:r>
            <a:r>
              <a:rPr lang="ar-KW" sz="2200" dirty="0" smtClean="0"/>
              <a:t>أو حدثني </a:t>
            </a:r>
            <a:endParaRPr lang="en-US" sz="2200" dirty="0" smtClean="0"/>
          </a:p>
          <a:p>
            <a:pPr rtl="1"/>
            <a:r>
              <a:rPr lang="ar-KW" sz="2200" u="sng" dirty="0" smtClean="0"/>
              <a:t>ـ للقراءة</a:t>
            </a:r>
            <a:r>
              <a:rPr lang="ar-KW" sz="2200" dirty="0" smtClean="0"/>
              <a:t>: أخبرني. </a:t>
            </a:r>
            <a:endParaRPr lang="en-US" sz="2200" dirty="0" smtClean="0"/>
          </a:p>
          <a:p>
            <a:pPr rtl="1"/>
            <a:r>
              <a:rPr lang="ar-KW" sz="2200" dirty="0" smtClean="0"/>
              <a:t>ـ </a:t>
            </a:r>
            <a:r>
              <a:rPr lang="ar-KW" sz="2200" u="sng" dirty="0" smtClean="0"/>
              <a:t>للإجازة</a:t>
            </a:r>
            <a:r>
              <a:rPr lang="ar-KW" sz="2200" dirty="0" smtClean="0"/>
              <a:t>: أنبأني . </a:t>
            </a:r>
            <a:endParaRPr lang="en-US" sz="2200" dirty="0" smtClean="0"/>
          </a:p>
          <a:p>
            <a:pPr rtl="1"/>
            <a:r>
              <a:rPr lang="ar-KW" sz="2200" u="sng" dirty="0" smtClean="0"/>
              <a:t>ـ لسماع المذاكرة: </a:t>
            </a:r>
            <a:r>
              <a:rPr lang="ar-KW" sz="2200" dirty="0" smtClean="0"/>
              <a:t>قال لي </a:t>
            </a:r>
            <a:r>
              <a:rPr lang="ar-SA" sz="2200" dirty="0" smtClean="0"/>
              <a:t>،</a:t>
            </a:r>
            <a:r>
              <a:rPr lang="ar-KW" sz="2200" dirty="0" smtClean="0"/>
              <a:t> أو ذكر لي. </a:t>
            </a:r>
            <a:endParaRPr lang="en-US" sz="2200" dirty="0" smtClean="0"/>
          </a:p>
          <a:p>
            <a:pPr rtl="1"/>
            <a:r>
              <a:rPr lang="ar-KW" sz="2200" dirty="0" smtClean="0"/>
              <a:t>سماع المذاكرة غير سماع التحديث ، </a:t>
            </a:r>
            <a:r>
              <a:rPr lang="ar-KW" sz="2200" dirty="0" smtClean="0"/>
              <a:t>إذ </a:t>
            </a:r>
            <a:r>
              <a:rPr lang="ar-KW" sz="2200" dirty="0" smtClean="0"/>
              <a:t>أن سماع التحديث يكون قد استعد له الشيخ والطالب تحضيراً وضبطاً قبل المجيء لمجلس الحديث أما المذاكرة فليس فيها ذلك الاستعداد . </a:t>
            </a:r>
            <a:endParaRPr lang="en-US" sz="22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- القراءة على الشيخ :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ويسميها أكثر المحدثين " عَرْضاً " </a:t>
            </a:r>
            <a:endParaRPr lang="en-US" dirty="0" smtClean="0"/>
          </a:p>
          <a:p>
            <a:pPr rtl="1"/>
            <a:r>
              <a:rPr lang="ar-KW" u="sng" dirty="0" smtClean="0"/>
              <a:t>صورتها</a:t>
            </a:r>
            <a:r>
              <a:rPr lang="ar-KW" dirty="0" smtClean="0"/>
              <a:t>: أن يقرأ الطالب والشيخ يسمع ، سواء قرأ الطالب ، أو قرأ غيره وهو يسمع ، وسواء كانت القراءة من حفظ أو من كتاب ، وسواء كان الشيخ يُتَبِّعُ للقارئ من حفظه أو </a:t>
            </a:r>
            <a:r>
              <a:rPr lang="ar-KW" dirty="0" smtClean="0"/>
              <a:t>مسك </a:t>
            </a:r>
            <a:r>
              <a:rPr lang="ar-KW" dirty="0" smtClean="0"/>
              <a:t>كتابه </a:t>
            </a:r>
            <a:r>
              <a:rPr lang="ar-SA" dirty="0" smtClean="0"/>
              <a:t>بنفسه</a:t>
            </a:r>
            <a:r>
              <a:rPr lang="ar-KW" dirty="0" smtClean="0"/>
              <a:t>، </a:t>
            </a:r>
            <a:r>
              <a:rPr lang="ar-KW" dirty="0" smtClean="0"/>
              <a:t>أو </a:t>
            </a:r>
            <a:r>
              <a:rPr lang="ar-SA" dirty="0" smtClean="0"/>
              <a:t>مسك الكتاب </a:t>
            </a:r>
            <a:r>
              <a:rPr lang="ar-KW" dirty="0" smtClean="0"/>
              <a:t>ثقة </a:t>
            </a:r>
            <a:r>
              <a:rPr lang="ar-KW" dirty="0" smtClean="0"/>
              <a:t>غيره . </a:t>
            </a:r>
            <a:endParaRPr lang="ar-SA" dirty="0" smtClean="0"/>
          </a:p>
          <a:p>
            <a:pPr rtl="1"/>
            <a:r>
              <a:rPr lang="ar-SA" dirty="0" smtClean="0"/>
              <a:t>- </a:t>
            </a:r>
            <a:r>
              <a:rPr lang="ar-KW" dirty="0" smtClean="0"/>
              <a:t>المراد بذلك أن يقرأ الطالب الأحاديث التي هي من </a:t>
            </a:r>
            <a:r>
              <a:rPr lang="ar-KW" dirty="0" err="1" smtClean="0"/>
              <a:t>مرويات</a:t>
            </a:r>
            <a:r>
              <a:rPr lang="ar-KW" dirty="0" smtClean="0"/>
              <a:t> الشيخ لا أن يقرأ ما شاء من الأحاديث،وذلك لأن الغاية من قراءة الطالب على الشيخ ، أن يسمعها الشيخ منه ليضبطها له . </a:t>
            </a:r>
            <a:endParaRPr lang="en-US" dirty="0" smtClean="0"/>
          </a:p>
          <a:p>
            <a:pPr lvl="0"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القراءة على الشيخ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KW" sz="2800" u="sng" dirty="0" smtClean="0"/>
              <a:t>حكم الراوية </a:t>
            </a:r>
            <a:r>
              <a:rPr lang="ar-KW" sz="2800" u="sng" dirty="0" err="1" smtClean="0"/>
              <a:t>بها</a:t>
            </a:r>
            <a:r>
              <a:rPr lang="ar-KW" sz="2800" u="sng" dirty="0" smtClean="0"/>
              <a:t>:</a:t>
            </a:r>
            <a:r>
              <a:rPr lang="ar-KW" sz="2800" dirty="0" smtClean="0"/>
              <a:t> الراوية بطريق القراءة على الشيخ رواية صحيحة بلا خلاف في جميع الصور المذكورة إلا ما حُكي عن بعض من لا يعتد </a:t>
            </a:r>
            <a:r>
              <a:rPr lang="ar-KW" sz="2800" dirty="0" err="1" smtClean="0"/>
              <a:t>به</a:t>
            </a:r>
            <a:r>
              <a:rPr lang="ar-KW" sz="2800" dirty="0" smtClean="0"/>
              <a:t> من المتشددين 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 lvl="0" algn="just" rtl="1"/>
            <a:r>
              <a:rPr lang="ar-KW" sz="2800" u="sng" dirty="0" smtClean="0"/>
              <a:t>رتبتها </a:t>
            </a:r>
            <a:r>
              <a:rPr lang="ar-KW" sz="2800" dirty="0" smtClean="0"/>
              <a:t>: اختلف في رتبتها على ثلاثة أقوال . </a:t>
            </a:r>
            <a:endParaRPr lang="en-US" sz="2800" dirty="0" smtClean="0"/>
          </a:p>
          <a:p>
            <a:pPr lvl="0" algn="just" rtl="1"/>
            <a:r>
              <a:rPr lang="ar-SA" sz="2800" dirty="0" smtClean="0"/>
              <a:t>- </a:t>
            </a:r>
            <a:r>
              <a:rPr lang="ar-KW" sz="2800" dirty="0" smtClean="0"/>
              <a:t>مساوية للسماع: رُوي عن مالك والبخاري، ومعظم علماء الحجاز والكوفة </a:t>
            </a:r>
            <a:endParaRPr lang="en-US" sz="2800" dirty="0" smtClean="0"/>
          </a:p>
          <a:p>
            <a:pPr lvl="0" algn="just" rtl="1"/>
            <a:r>
              <a:rPr lang="ar-SA" sz="2800" dirty="0" smtClean="0"/>
              <a:t>- </a:t>
            </a:r>
            <a:r>
              <a:rPr lang="ar-KW" sz="2800" dirty="0" smtClean="0"/>
              <a:t>أدني من السماع : روي عن جمهور أهل المشرق " وهو الصحيح " . </a:t>
            </a:r>
            <a:endParaRPr lang="en-US" sz="2800" dirty="0" smtClean="0"/>
          </a:p>
          <a:p>
            <a:pPr lvl="0" algn="just" rtl="1"/>
            <a:r>
              <a:rPr lang="ar-SA" sz="2800" dirty="0" smtClean="0"/>
              <a:t>- </a:t>
            </a:r>
            <a:r>
              <a:rPr lang="ar-KW" sz="2800" dirty="0" smtClean="0"/>
              <a:t>أعلي من السماع: روي عن أبي حنيفة وابن أبي ذئب، ورواية عن مالك.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القراءة على الشيخ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u="sng" dirty="0" smtClean="0"/>
              <a:t>د) ألفاظ الأداء </a:t>
            </a:r>
            <a:r>
              <a:rPr lang="ar-KW" dirty="0" smtClean="0"/>
              <a:t>: </a:t>
            </a:r>
            <a:endParaRPr lang="en-US" dirty="0" smtClean="0"/>
          </a:p>
          <a:p>
            <a:pPr rtl="1"/>
            <a:r>
              <a:rPr lang="ar-KW" dirty="0" smtClean="0"/>
              <a:t>1- </a:t>
            </a:r>
            <a:r>
              <a:rPr lang="ar-KW" dirty="0" err="1" smtClean="0"/>
              <a:t>الأحوط</a:t>
            </a:r>
            <a:r>
              <a:rPr lang="ar-KW" dirty="0" smtClean="0"/>
              <a:t> : " قرأت على فلان " </a:t>
            </a:r>
            <a:r>
              <a:rPr lang="ar-SA" dirty="0" smtClean="0"/>
              <a:t> ، </a:t>
            </a:r>
            <a:r>
              <a:rPr lang="ar-KW" dirty="0" smtClean="0"/>
              <a:t>أو </a:t>
            </a:r>
            <a:r>
              <a:rPr lang="ar-KW" dirty="0" smtClean="0"/>
              <a:t>" قرئ عليه وأنا أسمع فأقرَّ </a:t>
            </a:r>
            <a:r>
              <a:rPr lang="ar-KW" dirty="0" err="1" smtClean="0"/>
              <a:t>به</a:t>
            </a:r>
            <a:r>
              <a:rPr lang="ar-KW" dirty="0" smtClean="0"/>
              <a:t> " . </a:t>
            </a:r>
            <a:endParaRPr lang="en-US" dirty="0" smtClean="0"/>
          </a:p>
          <a:p>
            <a:pPr rtl="1"/>
            <a:r>
              <a:rPr lang="ar-KW" dirty="0" smtClean="0"/>
              <a:t>2- ويجوز: بعبارات السماع مقيدة بلفظ القراءة </a:t>
            </a:r>
            <a:r>
              <a:rPr lang="ar-KW" dirty="0" err="1" smtClean="0"/>
              <a:t>كـ</a:t>
            </a:r>
            <a:r>
              <a:rPr lang="ar-KW" dirty="0" smtClean="0"/>
              <a:t> </a:t>
            </a:r>
            <a:r>
              <a:rPr lang="ar-SA" dirty="0" smtClean="0"/>
              <a:t> </a:t>
            </a:r>
            <a:r>
              <a:rPr lang="ar-KW" dirty="0" smtClean="0"/>
              <a:t>" </a:t>
            </a:r>
            <a:r>
              <a:rPr lang="ar-KW" dirty="0" smtClean="0"/>
              <a:t>حدثنا قراءة عليه ". </a:t>
            </a:r>
            <a:endParaRPr lang="en-US" dirty="0" smtClean="0"/>
          </a:p>
          <a:p>
            <a:pPr rtl="1"/>
            <a:r>
              <a:rPr lang="ar-KW" dirty="0" smtClean="0"/>
              <a:t>3 - الشائع الذي عليه كثير من المحدثين: إطلاق لفظ " أخبرنا " فقط دون غيرها.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</a:t>
            </a:r>
            <a:r>
              <a:rPr lang="ar-KW" b="1" dirty="0" smtClean="0"/>
              <a:t>- الإجازة: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KW" dirty="0" smtClean="0"/>
              <a:t>أ) </a:t>
            </a:r>
            <a:r>
              <a:rPr lang="ar-KW" u="sng" dirty="0" smtClean="0"/>
              <a:t>تعريفها:</a:t>
            </a:r>
            <a:r>
              <a:rPr lang="ar-KW" dirty="0" smtClean="0"/>
              <a:t> </a:t>
            </a:r>
            <a:r>
              <a:rPr lang="ar-KW" dirty="0" err="1" smtClean="0"/>
              <a:t>ال</a:t>
            </a:r>
            <a:r>
              <a:rPr lang="ar-SA" dirty="0" smtClean="0"/>
              <a:t>إ</a:t>
            </a:r>
            <a:r>
              <a:rPr lang="ar-KW" dirty="0" err="1" smtClean="0"/>
              <a:t>ذن</a:t>
            </a:r>
            <a:r>
              <a:rPr lang="ar-KW" dirty="0" smtClean="0"/>
              <a:t> بالرواية لفظا أو كتابة. </a:t>
            </a:r>
            <a:endParaRPr lang="en-US" sz="2000" dirty="0" smtClean="0"/>
          </a:p>
          <a:p>
            <a:pPr rtl="1"/>
            <a:r>
              <a:rPr lang="ar-KW" dirty="0" smtClean="0"/>
              <a:t>ب)</a:t>
            </a:r>
            <a:r>
              <a:rPr lang="ar-KW" u="sng" dirty="0" smtClean="0"/>
              <a:t> صورتها: </a:t>
            </a:r>
            <a:r>
              <a:rPr lang="ar-KW" dirty="0" smtClean="0"/>
              <a:t>أن يقول الشيخ لأحد طلابه: " أَجَزْتُ </a:t>
            </a:r>
            <a:r>
              <a:rPr lang="ar-KW" dirty="0" err="1" smtClean="0"/>
              <a:t>لك</a:t>
            </a:r>
            <a:r>
              <a:rPr lang="ar-KW" dirty="0" smtClean="0"/>
              <a:t> أن تروي عني صحيح البخاري ". </a:t>
            </a:r>
            <a:endParaRPr lang="en-US" sz="2000" dirty="0" smtClean="0"/>
          </a:p>
          <a:p>
            <a:pPr rtl="1"/>
            <a:endParaRPr lang="en-US" sz="2000" dirty="0" smtClean="0"/>
          </a:p>
          <a:p>
            <a:pPr rtl="1"/>
            <a:r>
              <a:rPr lang="ar-KW" dirty="0" smtClean="0"/>
              <a:t>  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الإجازة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sz="2400" dirty="0" smtClean="0"/>
          </a:p>
          <a:p>
            <a:pPr rtl="1"/>
            <a:r>
              <a:rPr lang="ar-KW" sz="2400" dirty="0" smtClean="0"/>
              <a:t>ج) </a:t>
            </a:r>
            <a:r>
              <a:rPr lang="ar-KW" sz="2400" u="sng" dirty="0" smtClean="0"/>
              <a:t>أنواعها:</a:t>
            </a:r>
            <a:r>
              <a:rPr lang="ar-KW" sz="2400" dirty="0" smtClean="0"/>
              <a:t> للإجازة أنواع كثيرة، سأذكر منها خمسة أنواع هي: </a:t>
            </a:r>
            <a:endParaRPr lang="en-US" sz="2400" dirty="0" smtClean="0"/>
          </a:p>
          <a:p>
            <a:pPr rtl="1"/>
            <a:r>
              <a:rPr lang="ar-KW" sz="2400" dirty="0" smtClean="0"/>
              <a:t>1-</a:t>
            </a:r>
            <a:r>
              <a:rPr lang="ar-KW" sz="2400" u="sng" dirty="0" smtClean="0"/>
              <a:t> أن يُجيز الشيخُ مُعَيَّناً لمُعَيَّنٍ </a:t>
            </a:r>
            <a:r>
              <a:rPr lang="ar-KW" sz="2400" dirty="0" smtClean="0"/>
              <a:t> : </a:t>
            </a:r>
            <a:r>
              <a:rPr lang="ar-KW" sz="2400" dirty="0" err="1" smtClean="0"/>
              <a:t>كأجزتك</a:t>
            </a:r>
            <a:r>
              <a:rPr lang="ar-KW" sz="2400" dirty="0" smtClean="0"/>
              <a:t> صحيح البخاري ، وهذا النوع أعلى أنواع الإجازة المُجَرَّدة عن المناولة . </a:t>
            </a:r>
            <a:endParaRPr lang="en-US" sz="2400" dirty="0" smtClean="0"/>
          </a:p>
          <a:p>
            <a:pPr rtl="1"/>
            <a:r>
              <a:rPr lang="ar-KW" sz="2400" dirty="0" smtClean="0"/>
              <a:t>2- </a:t>
            </a:r>
            <a:r>
              <a:rPr lang="ar-KW" sz="2400" u="sng" dirty="0" smtClean="0"/>
              <a:t>أن يُجيز مُعَيَّناً بغير مُعَيَّن </a:t>
            </a:r>
            <a:r>
              <a:rPr lang="ar-KW" sz="2400" dirty="0" smtClean="0"/>
              <a:t>: </a:t>
            </a:r>
            <a:r>
              <a:rPr lang="ar-KW" sz="2400" dirty="0" err="1" smtClean="0"/>
              <a:t>كأجزتك</a:t>
            </a:r>
            <a:r>
              <a:rPr lang="ar-KW" sz="2400" dirty="0" smtClean="0"/>
              <a:t> روية </a:t>
            </a:r>
            <a:r>
              <a:rPr lang="ar-KW" sz="2400" dirty="0" smtClean="0"/>
              <a:t>مَسْمُ</a:t>
            </a:r>
            <a:r>
              <a:rPr lang="ar-SA" sz="2400" dirty="0" smtClean="0"/>
              <a:t>و</a:t>
            </a:r>
            <a:r>
              <a:rPr lang="ar-KW" sz="2400" dirty="0" smtClean="0"/>
              <a:t>عاتي </a:t>
            </a:r>
            <a:r>
              <a:rPr lang="ar-KW" sz="2400" dirty="0" smtClean="0"/>
              <a:t>. </a:t>
            </a:r>
            <a:endParaRPr lang="en-US" sz="2400" dirty="0" smtClean="0"/>
          </a:p>
          <a:p>
            <a:pPr rtl="1"/>
            <a:r>
              <a:rPr lang="ar-KW" sz="2400" dirty="0" smtClean="0"/>
              <a:t>3- </a:t>
            </a:r>
            <a:r>
              <a:rPr lang="ar-KW" sz="2400" u="sng" dirty="0" smtClean="0"/>
              <a:t>أن يُجيز غير مُعَيَّن بغير مُعَيَّن </a:t>
            </a:r>
            <a:r>
              <a:rPr lang="ar-KW" sz="2400" dirty="0" smtClean="0"/>
              <a:t>: </a:t>
            </a:r>
            <a:r>
              <a:rPr lang="ar-KW" sz="2400" dirty="0" err="1" smtClean="0"/>
              <a:t>كأجزت</a:t>
            </a:r>
            <a:r>
              <a:rPr lang="ar-KW" sz="2400" dirty="0" smtClean="0"/>
              <a:t> </a:t>
            </a:r>
            <a:r>
              <a:rPr lang="ar-KW" sz="2400" dirty="0" smtClean="0"/>
              <a:t>أهل زماني رواية </a:t>
            </a:r>
            <a:r>
              <a:rPr lang="ar-KW" sz="2400" dirty="0" err="1" smtClean="0"/>
              <a:t>مسموعاتي</a:t>
            </a:r>
            <a:r>
              <a:rPr lang="ar-KW" sz="2400" dirty="0" smtClean="0"/>
              <a:t> . </a:t>
            </a:r>
            <a:endParaRPr lang="en-US" sz="2400" dirty="0" smtClean="0"/>
          </a:p>
          <a:p>
            <a:pPr rtl="1"/>
            <a:r>
              <a:rPr lang="ar-KW" sz="2400" dirty="0" smtClean="0"/>
              <a:t>4- </a:t>
            </a:r>
            <a:r>
              <a:rPr lang="ar-KW" sz="2400" u="sng" dirty="0" smtClean="0"/>
              <a:t>أن يُجيز بمجهول أو لمجهول </a:t>
            </a:r>
            <a:r>
              <a:rPr lang="ar-KW" sz="2400" dirty="0" smtClean="0"/>
              <a:t>: </a:t>
            </a:r>
            <a:r>
              <a:rPr lang="ar-KW" sz="2400" dirty="0" err="1" smtClean="0"/>
              <a:t>كأجزتك</a:t>
            </a:r>
            <a:r>
              <a:rPr lang="ar-KW" sz="2400" dirty="0" smtClean="0"/>
              <a:t> كتاب السُّنَن ، وهو يَرْوي عدداً من السُّنَنِ ، أو أجزت لمحمد بن خالد الدمشقي ، وهناك جماعة مشتركون في هذا الاسم . </a:t>
            </a:r>
            <a:endParaRPr lang="en-US" sz="2400" dirty="0" smtClean="0"/>
          </a:p>
          <a:p>
            <a:pPr rtl="1"/>
            <a:r>
              <a:rPr lang="ar-KW" sz="2400" dirty="0" smtClean="0"/>
              <a:t>5- </a:t>
            </a:r>
            <a:r>
              <a:rPr lang="ar-KW" sz="2400" u="sng" dirty="0" smtClean="0"/>
              <a:t>الإجازة للمَعْدوم</a:t>
            </a:r>
            <a:r>
              <a:rPr lang="ar-KW" sz="2400" dirty="0" smtClean="0"/>
              <a:t> : </a:t>
            </a:r>
            <a:r>
              <a:rPr lang="ar-KW" sz="2400" dirty="0" err="1" smtClean="0"/>
              <a:t>كأجزت</a:t>
            </a:r>
            <a:r>
              <a:rPr lang="ar-KW" sz="2400" dirty="0" smtClean="0"/>
              <a:t> ل</a:t>
            </a:r>
            <a:r>
              <a:rPr lang="ar-SA" sz="2400" dirty="0" smtClean="0"/>
              <a:t>ولد </a:t>
            </a:r>
            <a:r>
              <a:rPr lang="ar-KW" sz="2400" dirty="0" smtClean="0"/>
              <a:t>فلان </a:t>
            </a:r>
            <a:r>
              <a:rPr lang="ar-KW" sz="2400" dirty="0" smtClean="0"/>
              <a:t>ولم يُوْلَد </a:t>
            </a:r>
            <a:r>
              <a:rPr lang="ar-KW" sz="2400" dirty="0" smtClean="0"/>
              <a:t>له</a:t>
            </a:r>
            <a:r>
              <a:rPr lang="ar-SA" sz="2400" dirty="0" smtClean="0"/>
              <a:t> </a:t>
            </a:r>
            <a:r>
              <a:rPr lang="ar-KW" sz="2400" dirty="0" smtClean="0"/>
              <a:t>. 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الإجازة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b="1" dirty="0" smtClean="0"/>
              <a:t>د) حكمها : </a:t>
            </a:r>
            <a:endParaRPr lang="en-US" sz="2000" dirty="0" smtClean="0"/>
          </a:p>
          <a:p>
            <a:pPr rtl="1"/>
            <a:r>
              <a:rPr lang="ar-KW" dirty="0" smtClean="0"/>
              <a:t>أما النوع الأول منها فالصحيح الذي عليه الجمهور واستقر عليه العمل جواز الراوية والعمل </a:t>
            </a:r>
            <a:r>
              <a:rPr lang="ar-KW" dirty="0" err="1" smtClean="0"/>
              <a:t>بها</a:t>
            </a:r>
            <a:r>
              <a:rPr lang="ar-KW" dirty="0" smtClean="0"/>
              <a:t>، وأبطلها جماعات من العلماء، وهو </a:t>
            </a:r>
            <a:r>
              <a:rPr lang="ar-KW" dirty="0" smtClean="0"/>
              <a:t>أحد</a:t>
            </a:r>
            <a:r>
              <a:rPr lang="ar-SA" dirty="0" smtClean="0"/>
              <a:t>ى</a:t>
            </a:r>
            <a:r>
              <a:rPr lang="ar-KW" dirty="0" smtClean="0"/>
              <a:t> </a:t>
            </a:r>
            <a:r>
              <a:rPr lang="ar-KW" dirty="0" smtClean="0"/>
              <a:t>الروايتين عن الشافعي. </a:t>
            </a:r>
            <a:endParaRPr lang="en-US" sz="2000" dirty="0" smtClean="0"/>
          </a:p>
          <a:p>
            <a:pPr rtl="1"/>
            <a:r>
              <a:rPr lang="ar-KW" dirty="0" smtClean="0"/>
              <a:t>وأما بقية الأنواع فالخلاف في جوازها أشد وأكثر، وعلى كل حال فالتحمل والرواية بهذا الطريق ( أي الإجازة ) تحمل هزيل ما ينبغي التساهل فيه.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الإجازة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هـ) ألفاظ الأداء : </a:t>
            </a:r>
            <a:endParaRPr lang="en-US" sz="2000" dirty="0" smtClean="0"/>
          </a:p>
          <a:p>
            <a:pPr lvl="1" rtl="1"/>
            <a:r>
              <a:rPr lang="ar-KW" dirty="0" smtClean="0"/>
              <a:t>الأولي: أن يقول: " أجاز لي فلان " </a:t>
            </a:r>
            <a:endParaRPr lang="en-US" sz="1800" dirty="0" smtClean="0"/>
          </a:p>
          <a:p>
            <a:pPr lvl="1" rtl="1"/>
            <a:r>
              <a:rPr lang="ar-KW" dirty="0" smtClean="0"/>
              <a:t>ويجوز : بعبارات السماع والقراءة مقيدة مثل " حدثنا إجازة " أو " أخبرنا إجازة " </a:t>
            </a:r>
            <a:endParaRPr lang="en-US" sz="1800" dirty="0" smtClean="0"/>
          </a:p>
          <a:p>
            <a:r>
              <a:rPr lang="ar-KW" dirty="0" smtClean="0"/>
              <a:t>اصطلاح المتأخرين : " أنبأنا " واختاره أبو العباس الوليد بن بكر </a:t>
            </a:r>
            <a:r>
              <a:rPr lang="ar-KW" dirty="0" smtClean="0"/>
              <a:t>،</a:t>
            </a:r>
            <a:r>
              <a:rPr lang="ar-SA" dirty="0" smtClean="0"/>
              <a:t> في </a:t>
            </a:r>
            <a:r>
              <a:rPr lang="ar-KW" dirty="0" smtClean="0"/>
              <a:t> </a:t>
            </a:r>
            <a:r>
              <a:rPr lang="ar-KW" dirty="0" smtClean="0"/>
              <a:t>كتاب</a:t>
            </a:r>
            <a:r>
              <a:rPr lang="ar-SA" dirty="0" smtClean="0"/>
              <a:t>ه</a:t>
            </a:r>
            <a:r>
              <a:rPr lang="ar-KW" dirty="0" smtClean="0"/>
              <a:t> </a:t>
            </a:r>
            <a:r>
              <a:rPr lang="ar-SA" dirty="0" smtClean="0"/>
              <a:t>”</a:t>
            </a:r>
            <a:r>
              <a:rPr lang="ar-KW" dirty="0" err="1" smtClean="0"/>
              <a:t>الوجازة</a:t>
            </a:r>
            <a:r>
              <a:rPr lang="ar-KW" dirty="0" smtClean="0"/>
              <a:t> في تجويز الإجازة</a:t>
            </a:r>
            <a:r>
              <a:rPr lang="ar-SA" dirty="0" smtClean="0"/>
              <a:t> ”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4- المناولة: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sz="2400" dirty="0" smtClean="0"/>
              <a:t>أ) </a:t>
            </a:r>
            <a:r>
              <a:rPr lang="ar-KW" sz="2400" dirty="0" err="1" smtClean="0"/>
              <a:t>أنواعها</a:t>
            </a:r>
            <a:r>
              <a:rPr lang="ar-KW" sz="2400" dirty="0" smtClean="0"/>
              <a:t>: المناولة نوعان. </a:t>
            </a:r>
            <a:endParaRPr lang="en-US" sz="2400" dirty="0" smtClean="0"/>
          </a:p>
          <a:p>
            <a:pPr rtl="1"/>
            <a:r>
              <a:rPr lang="ar-KW" sz="2400" dirty="0" smtClean="0"/>
              <a:t>1- </a:t>
            </a:r>
            <a:r>
              <a:rPr lang="ar-KW" sz="2400" u="sng" dirty="0" smtClean="0"/>
              <a:t>مقرونة بالإجازة</a:t>
            </a:r>
            <a:r>
              <a:rPr lang="ar-KW" sz="2400" dirty="0" smtClean="0"/>
              <a:t>: وهي </a:t>
            </a:r>
            <a:r>
              <a:rPr lang="ar-KW" sz="2400" dirty="0" smtClean="0"/>
              <a:t>أعل</a:t>
            </a:r>
            <a:r>
              <a:rPr lang="ar-SA" sz="2400" dirty="0" smtClean="0"/>
              <a:t>ى</a:t>
            </a:r>
            <a:r>
              <a:rPr lang="ar-KW" sz="2400" dirty="0" smtClean="0"/>
              <a:t> </a:t>
            </a:r>
            <a:r>
              <a:rPr lang="ar-KW" sz="2400" dirty="0" smtClean="0"/>
              <a:t>أنواع الإجازة مطلقاً. ومن صورها أن يدفع الشيخ إلى الطالب كتابه ويقول له: هذا روايتي عن فلان فاروه عني، ثم يبقيه معه تمليكاً أو إعارة لينسخه. </a:t>
            </a:r>
            <a:endParaRPr lang="en-US" sz="2400" dirty="0" smtClean="0"/>
          </a:p>
          <a:p>
            <a:pPr rtl="1"/>
            <a:r>
              <a:rPr lang="ar-KW" sz="2400" dirty="0" smtClean="0"/>
              <a:t>2- </a:t>
            </a:r>
            <a:r>
              <a:rPr lang="ar-KW" sz="2400" u="sng" dirty="0" smtClean="0"/>
              <a:t>مُجَرَّدة عن الإجازة:</a:t>
            </a:r>
            <a:r>
              <a:rPr lang="ar-KW" sz="2400" dirty="0" smtClean="0"/>
              <a:t> وصورتها أن يدفع الشيخ إلى الطالب كتابه مقتصرا على قوله هذا سماعي. </a:t>
            </a:r>
            <a:endParaRPr lang="en-US" sz="2400" dirty="0" smtClean="0"/>
          </a:p>
          <a:p>
            <a:pPr rtl="1"/>
            <a:r>
              <a:rPr lang="ar-KW" sz="2400" dirty="0" smtClean="0"/>
              <a:t>ب) </a:t>
            </a:r>
            <a:r>
              <a:rPr lang="ar-KW" sz="2400" u="sng" dirty="0" smtClean="0"/>
              <a:t>حكم الرواية </a:t>
            </a:r>
            <a:r>
              <a:rPr lang="ar-KW" sz="2400" u="sng" dirty="0" err="1" smtClean="0"/>
              <a:t>بها</a:t>
            </a:r>
            <a:r>
              <a:rPr lang="ar-KW" sz="2400" u="sng" dirty="0" smtClean="0"/>
              <a:t> :</a:t>
            </a:r>
            <a:r>
              <a:rPr lang="ar-KW" sz="2400" dirty="0" smtClean="0"/>
              <a:t> </a:t>
            </a:r>
            <a:endParaRPr lang="en-US" sz="2400" dirty="0" smtClean="0"/>
          </a:p>
          <a:p>
            <a:pPr rtl="1"/>
            <a:r>
              <a:rPr lang="ar-KW" sz="2400" dirty="0" smtClean="0"/>
              <a:t>1- أما المقرونة بالإجازة: فتجوز الرواية </a:t>
            </a:r>
            <a:r>
              <a:rPr lang="ar-KW" sz="2400" dirty="0" err="1" smtClean="0"/>
              <a:t>بها</a:t>
            </a:r>
            <a:r>
              <a:rPr lang="ar-KW" sz="2400" dirty="0" smtClean="0"/>
              <a:t>، وهي </a:t>
            </a:r>
            <a:r>
              <a:rPr lang="ar-KW" sz="2400" dirty="0" smtClean="0"/>
              <a:t>أدن</a:t>
            </a:r>
            <a:r>
              <a:rPr lang="ar-SA" sz="2400" dirty="0" smtClean="0"/>
              <a:t>ى</a:t>
            </a:r>
            <a:r>
              <a:rPr lang="ar-KW" sz="2400" dirty="0" smtClean="0"/>
              <a:t> </a:t>
            </a:r>
            <a:r>
              <a:rPr lang="ar-KW" sz="2400" dirty="0" smtClean="0"/>
              <a:t>مرتبة من السماع والقراءة على الشيخ. </a:t>
            </a:r>
            <a:endParaRPr lang="en-US" sz="2400" dirty="0" smtClean="0"/>
          </a:p>
          <a:p>
            <a:pPr rtl="1"/>
            <a:r>
              <a:rPr lang="ar-KW" sz="2400" dirty="0" smtClean="0"/>
              <a:t>2- وأما المجردة عن الإجازة : فلا تجوز الرواية </a:t>
            </a:r>
            <a:r>
              <a:rPr lang="ar-KW" sz="2400" dirty="0" err="1" smtClean="0"/>
              <a:t>بها</a:t>
            </a:r>
            <a:r>
              <a:rPr lang="ar-KW" sz="2400" dirty="0" smtClean="0"/>
              <a:t> على الصحيح . 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المناولة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ج) </a:t>
            </a:r>
            <a:r>
              <a:rPr lang="ar-KW" u="sng" dirty="0" smtClean="0"/>
              <a:t>ألفاظ الأداء :</a:t>
            </a:r>
            <a:r>
              <a:rPr lang="ar-KW" dirty="0" smtClean="0"/>
              <a:t> </a:t>
            </a:r>
            <a:endParaRPr lang="en-US" dirty="0" smtClean="0"/>
          </a:p>
          <a:p>
            <a:pPr rtl="1"/>
            <a:r>
              <a:rPr lang="ar-KW" dirty="0" smtClean="0"/>
              <a:t>1- </a:t>
            </a:r>
            <a:r>
              <a:rPr lang="ar-KW" u="sng" dirty="0" smtClean="0"/>
              <a:t>الأحسن</a:t>
            </a:r>
            <a:r>
              <a:rPr lang="ar-KW" dirty="0" smtClean="0"/>
              <a:t>: أن يقول : " ناولني " </a:t>
            </a:r>
            <a:r>
              <a:rPr lang="ar-SA" dirty="0" smtClean="0"/>
              <a:t>و </a:t>
            </a:r>
            <a:r>
              <a:rPr lang="ar-KW" dirty="0" smtClean="0"/>
              <a:t>”</a:t>
            </a:r>
            <a:r>
              <a:rPr lang="ar-SA" dirty="0" smtClean="0"/>
              <a:t> </a:t>
            </a:r>
            <a:r>
              <a:rPr lang="ar-KW" dirty="0" smtClean="0"/>
              <a:t>أجاز </a:t>
            </a:r>
            <a:r>
              <a:rPr lang="ar-KW" dirty="0" smtClean="0"/>
              <a:t>لي " إن كانت المناولة مقرونة بالإجازة . </a:t>
            </a:r>
            <a:endParaRPr lang="en-US" dirty="0" smtClean="0"/>
          </a:p>
          <a:p>
            <a:pPr rtl="1"/>
            <a:r>
              <a:rPr lang="ar-KW" dirty="0" smtClean="0"/>
              <a:t>2- </a:t>
            </a:r>
            <a:r>
              <a:rPr lang="ar-KW" u="sng" dirty="0" smtClean="0"/>
              <a:t>ويجوز</a:t>
            </a:r>
            <a:r>
              <a:rPr lang="ar-KW" dirty="0" smtClean="0"/>
              <a:t> بعبارات السماع والقراءة مقيدة مثل " حدثنا مناولة " أو " أخبرنا مناولة وإجازة".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- الكتابة</a:t>
            </a:r>
            <a:r>
              <a:rPr lang="ar-SA" b="1" dirty="0" smtClean="0"/>
              <a:t> :</a:t>
            </a:r>
            <a:r>
              <a:rPr lang="en-US" b="1" dirty="0" smtClean="0"/>
              <a:t> </a:t>
            </a:r>
            <a:r>
              <a:rPr lang="ar-SA" dirty="0" smtClean="0"/>
              <a:t>5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أ)</a:t>
            </a:r>
            <a:r>
              <a:rPr lang="ar-KW" u="sng" dirty="0" smtClean="0"/>
              <a:t> صورتها</a:t>
            </a:r>
            <a:r>
              <a:rPr lang="ar-KW" dirty="0" smtClean="0"/>
              <a:t>: أن يكتب الشيخ </a:t>
            </a:r>
            <a:r>
              <a:rPr lang="ar-KW" dirty="0" err="1" smtClean="0"/>
              <a:t>مَسْمُوْعَهُ</a:t>
            </a:r>
            <a:r>
              <a:rPr lang="ar-KW" dirty="0" smtClean="0"/>
              <a:t> لحاضر أو غائب بخطه أو أمره . </a:t>
            </a:r>
            <a:endParaRPr lang="en-US" sz="2000" dirty="0" smtClean="0"/>
          </a:p>
          <a:p>
            <a:pPr rtl="1"/>
            <a:r>
              <a:rPr lang="ar-KW" dirty="0" smtClean="0"/>
              <a:t>ب) </a:t>
            </a:r>
            <a:r>
              <a:rPr lang="ar-KW" u="sng" dirty="0" smtClean="0"/>
              <a:t>أنواعها:</a:t>
            </a:r>
            <a:r>
              <a:rPr lang="ar-KW" dirty="0" smtClean="0"/>
              <a:t> وهي نوعان: </a:t>
            </a:r>
            <a:endParaRPr lang="en-US" sz="2000" dirty="0" smtClean="0"/>
          </a:p>
          <a:p>
            <a:pPr rtl="1"/>
            <a:r>
              <a:rPr lang="ar-KW" dirty="0" smtClean="0"/>
              <a:t>1- </a:t>
            </a:r>
            <a:r>
              <a:rPr lang="ar-KW" u="sng" dirty="0" smtClean="0"/>
              <a:t>مقرونة بالإجازة </a:t>
            </a:r>
            <a:r>
              <a:rPr lang="ar-KW" dirty="0" smtClean="0"/>
              <a:t> : </a:t>
            </a:r>
            <a:r>
              <a:rPr lang="ar-KW" dirty="0" err="1" smtClean="0"/>
              <a:t>كأجزتك</a:t>
            </a:r>
            <a:r>
              <a:rPr lang="ar-KW" dirty="0" smtClean="0"/>
              <a:t> </a:t>
            </a:r>
            <a:r>
              <a:rPr lang="ar-SA" dirty="0" smtClean="0"/>
              <a:t>في </a:t>
            </a:r>
            <a:r>
              <a:rPr lang="ar-KW" dirty="0" smtClean="0"/>
              <a:t>ما </a:t>
            </a:r>
            <a:r>
              <a:rPr lang="ar-KW" dirty="0" smtClean="0"/>
              <a:t>كتبت </a:t>
            </a:r>
            <a:r>
              <a:rPr lang="ar-KW" dirty="0" err="1" smtClean="0"/>
              <a:t>لك</a:t>
            </a:r>
            <a:r>
              <a:rPr lang="ar-KW" dirty="0" smtClean="0"/>
              <a:t> أو إليك ونحو ذلك . </a:t>
            </a:r>
            <a:endParaRPr lang="en-US" sz="2000" dirty="0" smtClean="0"/>
          </a:p>
          <a:p>
            <a:pPr rtl="1"/>
            <a:r>
              <a:rPr lang="ar-KW" dirty="0" smtClean="0"/>
              <a:t>2- </a:t>
            </a:r>
            <a:r>
              <a:rPr lang="ar-KW" u="sng" dirty="0" smtClean="0"/>
              <a:t>مُجَرَّدة عن الإجازة </a:t>
            </a:r>
            <a:r>
              <a:rPr lang="ar-KW" dirty="0" smtClean="0"/>
              <a:t> : كأن يكتب له بعض الأحاديث ويرسلها له ، ولا يجيزه بروايتها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الكتابة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ج)</a:t>
            </a:r>
            <a:r>
              <a:rPr lang="ar-KW" u="sng" dirty="0" smtClean="0"/>
              <a:t> حكم الرواية </a:t>
            </a:r>
            <a:r>
              <a:rPr lang="ar-KW" u="sng" dirty="0" err="1" smtClean="0"/>
              <a:t>بها</a:t>
            </a:r>
            <a:r>
              <a:rPr lang="ar-KW" u="sng" dirty="0" smtClean="0"/>
              <a:t> </a:t>
            </a:r>
            <a:r>
              <a:rPr lang="ar-KW" dirty="0" smtClean="0"/>
              <a:t> : </a:t>
            </a:r>
            <a:endParaRPr lang="en-US" sz="2000" dirty="0" smtClean="0"/>
          </a:p>
          <a:p>
            <a:pPr rtl="1"/>
            <a:r>
              <a:rPr lang="ar-KW" dirty="0" smtClean="0"/>
              <a:t>1- </a:t>
            </a:r>
            <a:r>
              <a:rPr lang="ar-KW" u="sng" dirty="0" smtClean="0"/>
              <a:t>أما المقرونة بالإجازة </a:t>
            </a:r>
            <a:r>
              <a:rPr lang="ar-KW" dirty="0" smtClean="0"/>
              <a:t> : فالرواية </a:t>
            </a:r>
            <a:r>
              <a:rPr lang="ar-KW" dirty="0" err="1" smtClean="0"/>
              <a:t>بها</a:t>
            </a:r>
            <a:r>
              <a:rPr lang="ar-KW" dirty="0" smtClean="0"/>
              <a:t> صحيحة ، وهي في الصحة والقوة كالمناولة المقرونة . </a:t>
            </a:r>
            <a:endParaRPr lang="en-US" sz="2000" dirty="0" smtClean="0"/>
          </a:p>
          <a:p>
            <a:pPr rtl="1"/>
            <a:r>
              <a:rPr lang="ar-KW" dirty="0" smtClean="0"/>
              <a:t>2-</a:t>
            </a:r>
            <a:r>
              <a:rPr lang="ar-KW" u="sng" dirty="0" smtClean="0"/>
              <a:t> وأما المُجَرَّدَة عن الإجازة </a:t>
            </a:r>
            <a:r>
              <a:rPr lang="ar-KW" dirty="0" smtClean="0"/>
              <a:t> : فمنع الرواية </a:t>
            </a:r>
            <a:r>
              <a:rPr lang="ar-KW" dirty="0" err="1" smtClean="0"/>
              <a:t>بها</a:t>
            </a:r>
            <a:r>
              <a:rPr lang="ar-KW" dirty="0" smtClean="0"/>
              <a:t> قوم ، وأجازها آخرون ، والصحيح الجواز عند أهل </a:t>
            </a:r>
            <a:r>
              <a:rPr lang="ar-KW" dirty="0" smtClean="0"/>
              <a:t>الحديث</a:t>
            </a:r>
            <a:r>
              <a:rPr lang="ar-SA" dirty="0" smtClean="0"/>
              <a:t> </a:t>
            </a:r>
            <a:r>
              <a:rPr lang="ar-KW" dirty="0" smtClean="0"/>
              <a:t>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الكتابة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د) </a:t>
            </a:r>
            <a:r>
              <a:rPr lang="ar-KW" u="sng" dirty="0" smtClean="0"/>
              <a:t>هل تُشْتَرَط البَيَّنَةُ لاعتماد الخَطِّ ؟ </a:t>
            </a:r>
            <a:endParaRPr lang="en-US" sz="2000" dirty="0" smtClean="0"/>
          </a:p>
          <a:p>
            <a:pPr rtl="1"/>
            <a:r>
              <a:rPr lang="ar-KW" dirty="0" smtClean="0"/>
              <a:t>1- اشترط بعضهم البينة على الخط، وادعوا أن الخط يشبه الخط، وهو قول ضعيف. </a:t>
            </a:r>
            <a:endParaRPr lang="en-US" sz="2000" dirty="0" smtClean="0"/>
          </a:p>
          <a:p>
            <a:pPr rtl="1"/>
            <a:r>
              <a:rPr lang="ar-KW" dirty="0" smtClean="0"/>
              <a:t>2- ومنهم من قال: يكفي معرفة المكتوب إليه خَطَّ الكاتب، لأن خط الإنسان لا يشتبه بغيره، وهو الصحيح.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الكتابة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هـ) </a:t>
            </a:r>
            <a:r>
              <a:rPr lang="ar-KW" u="sng" dirty="0" smtClean="0"/>
              <a:t>ألفاظ الأداء</a:t>
            </a:r>
            <a:r>
              <a:rPr lang="ar-KW" dirty="0" smtClean="0"/>
              <a:t>:</a:t>
            </a:r>
            <a:endParaRPr lang="en-US" dirty="0" smtClean="0"/>
          </a:p>
          <a:p>
            <a:pPr lvl="1" rtl="1"/>
            <a:r>
              <a:rPr lang="ar-KW" dirty="0" smtClean="0"/>
              <a:t>التصريح بلفظ الكتابة: كقوله " كتب إل</a:t>
            </a:r>
            <a:r>
              <a:rPr lang="ar-SA" dirty="0" smtClean="0"/>
              <a:t>ي</a:t>
            </a:r>
            <a:r>
              <a:rPr lang="ar-KW" dirty="0" smtClean="0"/>
              <a:t> فلان ". </a:t>
            </a:r>
            <a:endParaRPr lang="en-US" sz="1800" dirty="0" smtClean="0"/>
          </a:p>
          <a:p>
            <a:pPr lvl="1" rtl="1"/>
            <a:r>
              <a:rPr lang="ar-KW" dirty="0" smtClean="0"/>
              <a:t>أو الإتيان بألفاظ السماع والقراءة مقيدة : كقوله " حدثني فلان أو </a:t>
            </a:r>
            <a:r>
              <a:rPr lang="ar-SA" dirty="0" smtClean="0"/>
              <a:t>أ</a:t>
            </a:r>
            <a:r>
              <a:rPr lang="ar-KW" dirty="0" smtClean="0"/>
              <a:t>خبرني كتابة " . </a:t>
            </a:r>
            <a:endParaRPr lang="en-US" sz="1800" dirty="0" smtClean="0"/>
          </a:p>
          <a:p>
            <a:r>
              <a:rPr lang="ar-KW" dirty="0" smtClean="0"/>
              <a:t>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6- الإعلام: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rtl="1"/>
            <a:r>
              <a:rPr lang="en-US" dirty="0" smtClean="0"/>
              <a:t> </a:t>
            </a:r>
            <a:r>
              <a:rPr lang="ar-KW" dirty="0" smtClean="0"/>
              <a:t>أ) </a:t>
            </a:r>
            <a:r>
              <a:rPr lang="ar-KW" u="sng" dirty="0" smtClean="0"/>
              <a:t>صورته:</a:t>
            </a:r>
            <a:r>
              <a:rPr lang="ar-KW" dirty="0" smtClean="0"/>
              <a:t> أن يخبر الشيخ الطالب أن هذا الحديث أو هذا الكتاب سماعه. </a:t>
            </a:r>
            <a:endParaRPr lang="en-US" dirty="0" smtClean="0"/>
          </a:p>
          <a:p>
            <a:pPr rtl="1"/>
            <a:r>
              <a:rPr lang="ar-KW" sz="2800" dirty="0" smtClean="0"/>
              <a:t>ب) </a:t>
            </a:r>
            <a:r>
              <a:rPr lang="ar-KW" sz="2800" u="sng" dirty="0" smtClean="0"/>
              <a:t>حكم الرواية </a:t>
            </a:r>
            <a:r>
              <a:rPr lang="ar-KW" sz="2800" u="sng" dirty="0" err="1" smtClean="0"/>
              <a:t>به</a:t>
            </a:r>
            <a:r>
              <a:rPr lang="ar-KW" sz="2800" dirty="0" smtClean="0"/>
              <a:t>: اختلف العلماء في حكم الرواية بالإعلام على قولين . </a:t>
            </a:r>
            <a:endParaRPr lang="en-US" sz="2800" dirty="0" smtClean="0"/>
          </a:p>
          <a:p>
            <a:pPr rtl="1"/>
            <a:r>
              <a:rPr lang="ar-KW" sz="2800" dirty="0" smtClean="0"/>
              <a:t>1- </a:t>
            </a:r>
            <a:r>
              <a:rPr lang="ar-KW" sz="2800" u="sng" dirty="0" smtClean="0"/>
              <a:t>الجواز:</a:t>
            </a:r>
            <a:r>
              <a:rPr lang="ar-KW" sz="2800" dirty="0" smtClean="0"/>
              <a:t> كثير من أصحاب الحديث والفقه والأصول. </a:t>
            </a:r>
            <a:endParaRPr lang="en-US" sz="2800" dirty="0" smtClean="0"/>
          </a:p>
          <a:p>
            <a:pPr rtl="1"/>
            <a:r>
              <a:rPr lang="ar-KW" sz="2800" dirty="0" smtClean="0"/>
              <a:t>2- </a:t>
            </a:r>
            <a:r>
              <a:rPr lang="ar-KW" sz="2800" u="sng" dirty="0" smtClean="0"/>
              <a:t>عدم الجواز:</a:t>
            </a:r>
            <a:r>
              <a:rPr lang="ar-KW" sz="2800" dirty="0" smtClean="0"/>
              <a:t> غير واحد من المحدثين وغيرهم، وهو الصحيح، لأنه قد يعلم الشيخ أن هذا الحديث روايته لكن لا تجوز </a:t>
            </a:r>
            <a:r>
              <a:rPr lang="ar-KW" sz="2800" dirty="0" smtClean="0"/>
              <a:t>رو</a:t>
            </a:r>
            <a:r>
              <a:rPr lang="ar-SA" sz="2800" dirty="0" smtClean="0"/>
              <a:t>ا</a:t>
            </a:r>
            <a:r>
              <a:rPr lang="ar-KW" sz="2800" dirty="0" smtClean="0"/>
              <a:t>يته </a:t>
            </a:r>
            <a:r>
              <a:rPr lang="ar-KW" sz="2800" dirty="0" smtClean="0"/>
              <a:t>لخلل فيه، نعم لو أجازه بروايته جازت روايته. </a:t>
            </a:r>
            <a:endParaRPr lang="en-US" sz="2800" dirty="0" smtClean="0"/>
          </a:p>
          <a:p>
            <a:pPr rtl="1"/>
            <a:r>
              <a:rPr lang="ar-KW" sz="2800" dirty="0" smtClean="0"/>
              <a:t>ج) </a:t>
            </a:r>
            <a:r>
              <a:rPr lang="ar-KW" sz="2800" u="sng" dirty="0" smtClean="0"/>
              <a:t>ألفاظ الأداء: </a:t>
            </a:r>
            <a:endParaRPr lang="en-US" sz="2800" dirty="0" smtClean="0"/>
          </a:p>
          <a:p>
            <a:pPr rtl="1"/>
            <a:r>
              <a:rPr lang="ar-KW" sz="2800" dirty="0" smtClean="0"/>
              <a:t>يقول في الأداء : " أعلمني شيخي بكذا " . </a:t>
            </a:r>
            <a:endParaRPr lang="en-US" sz="2800" dirty="0" smtClean="0"/>
          </a:p>
          <a:p>
            <a:pPr rtl="1"/>
            <a:r>
              <a:rPr lang="ar-KW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7- الوصية: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أ)</a:t>
            </a:r>
            <a:r>
              <a:rPr lang="ar-KW" u="sng" dirty="0" smtClean="0"/>
              <a:t> صورتها:</a:t>
            </a:r>
            <a:r>
              <a:rPr lang="ar-KW" dirty="0" smtClean="0"/>
              <a:t> أن يوصي الشيخ عند موته أو سفره لشخص بكتاب من كتبه التي يرويها. </a:t>
            </a:r>
            <a:endParaRPr lang="en-US" sz="2000" dirty="0" smtClean="0"/>
          </a:p>
          <a:p>
            <a:pPr rtl="1"/>
            <a:r>
              <a:rPr lang="ar-KW" dirty="0" smtClean="0"/>
              <a:t>ب) </a:t>
            </a:r>
            <a:r>
              <a:rPr lang="ar-KW" u="sng" dirty="0" smtClean="0"/>
              <a:t>حكم الرواية </a:t>
            </a:r>
            <a:r>
              <a:rPr lang="ar-KW" u="sng" dirty="0" err="1" smtClean="0"/>
              <a:t>بها</a:t>
            </a:r>
            <a:r>
              <a:rPr lang="ar-KW" u="sng" dirty="0" smtClean="0"/>
              <a:t>:</a:t>
            </a:r>
            <a:r>
              <a:rPr lang="ar-KW" dirty="0" smtClean="0"/>
              <a:t> </a:t>
            </a:r>
            <a:endParaRPr lang="en-US" sz="2000" dirty="0" smtClean="0"/>
          </a:p>
          <a:p>
            <a:pPr rtl="1"/>
            <a:r>
              <a:rPr lang="ar-KW" dirty="0" smtClean="0"/>
              <a:t>1- </a:t>
            </a:r>
            <a:r>
              <a:rPr lang="ar-KW" u="sng" dirty="0" smtClean="0"/>
              <a:t>الجواز</a:t>
            </a:r>
            <a:r>
              <a:rPr lang="ar-KW" dirty="0" smtClean="0"/>
              <a:t>: لبعض السلف، وهو غلط، لأنه أوصي له بالكتاب ولم يوص له بروايته </a:t>
            </a:r>
            <a:endParaRPr lang="en-US" sz="2000" dirty="0" smtClean="0"/>
          </a:p>
          <a:p>
            <a:pPr rtl="1"/>
            <a:r>
              <a:rPr lang="ar-KW" dirty="0" smtClean="0"/>
              <a:t>2- </a:t>
            </a:r>
            <a:r>
              <a:rPr lang="ar-KW" u="sng" dirty="0" smtClean="0"/>
              <a:t>عدم الجواز </a:t>
            </a:r>
            <a:r>
              <a:rPr lang="ar-KW" dirty="0" smtClean="0"/>
              <a:t> : وهو الصواب . </a:t>
            </a:r>
            <a:endParaRPr lang="en-US" sz="2000" dirty="0" smtClean="0"/>
          </a:p>
          <a:p>
            <a:pPr rtl="1"/>
            <a:r>
              <a:rPr lang="ar-KW" dirty="0" smtClean="0"/>
              <a:t>ج) ألفاظ الأداء : </a:t>
            </a:r>
            <a:endParaRPr lang="en-US" sz="2000" dirty="0" smtClean="0"/>
          </a:p>
          <a:p>
            <a:pPr rtl="1"/>
            <a:r>
              <a:rPr lang="ar-KW" dirty="0" smtClean="0"/>
              <a:t>يقول : " أوصى </a:t>
            </a:r>
            <a:r>
              <a:rPr lang="ar-KW" dirty="0" smtClean="0"/>
              <a:t>إل</a:t>
            </a:r>
            <a:r>
              <a:rPr lang="ar-SA" dirty="0" smtClean="0"/>
              <a:t>ي</a:t>
            </a:r>
            <a:r>
              <a:rPr lang="ar-KW" dirty="0" smtClean="0"/>
              <a:t> </a:t>
            </a:r>
            <a:r>
              <a:rPr lang="ar-KW" dirty="0" smtClean="0"/>
              <a:t>فلان بكذا " أو " حدثني فلان وصية "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8- </a:t>
            </a:r>
            <a:r>
              <a:rPr lang="ar-KW" b="1" dirty="0" err="1" smtClean="0"/>
              <a:t>الوِجَادَة</a:t>
            </a:r>
            <a:r>
              <a:rPr lang="ar-KW" b="1" dirty="0" smtClean="0"/>
              <a:t> : </a:t>
            </a:r>
            <a:r>
              <a:rPr lang="en-US" sz="3200" smtClean="0"/>
              <a:t/>
            </a:r>
            <a:br>
              <a:rPr lang="en-US" sz="3200" smtClean="0"/>
            </a:b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بكسر الواو، مصدر " وَجَدَ " وهذا المصدر مولد غير مسموع من العرب. </a:t>
            </a:r>
            <a:endParaRPr lang="en-US" sz="2000" dirty="0" smtClean="0"/>
          </a:p>
          <a:p>
            <a:pPr lvl="0" rtl="1"/>
            <a:r>
              <a:rPr lang="ar-KW" u="sng" dirty="0" smtClean="0"/>
              <a:t>صورتها:</a:t>
            </a:r>
            <a:r>
              <a:rPr lang="ar-KW" dirty="0" smtClean="0"/>
              <a:t> أن يجد الطالب أحاديث بخط شيخ يرويها، يعرفه الطالب، وليس له سماع منه ولا إجازة. </a:t>
            </a:r>
            <a:endParaRPr lang="en-US" sz="2000" dirty="0" smtClean="0"/>
          </a:p>
          <a:p>
            <a:pPr lvl="0" rtl="1"/>
            <a:r>
              <a:rPr lang="ar-KW" u="sng" dirty="0" smtClean="0"/>
              <a:t>حكم الرواية </a:t>
            </a:r>
            <a:r>
              <a:rPr lang="ar-KW" u="sng" dirty="0" err="1" smtClean="0"/>
              <a:t>بها</a:t>
            </a:r>
            <a:r>
              <a:rPr lang="ar-KW" u="sng" dirty="0" smtClean="0"/>
              <a:t> </a:t>
            </a:r>
            <a:r>
              <a:rPr lang="ar-KW" dirty="0" smtClean="0"/>
              <a:t>: الرواية </a:t>
            </a:r>
            <a:r>
              <a:rPr lang="ar-KW" dirty="0" err="1" smtClean="0"/>
              <a:t>بالوجادة</a:t>
            </a:r>
            <a:r>
              <a:rPr lang="ar-KW" dirty="0" smtClean="0"/>
              <a:t> من باب بالمنقطع ، لكن فيها نوع اتصال . </a:t>
            </a:r>
            <a:endParaRPr lang="en-US" sz="2000" dirty="0" smtClean="0"/>
          </a:p>
          <a:p>
            <a:r>
              <a:rPr lang="ar-KW" u="sng" dirty="0" smtClean="0"/>
              <a:t>ألفاظ الأداء </a:t>
            </a:r>
            <a:r>
              <a:rPr lang="ar-KW" dirty="0" smtClean="0"/>
              <a:t>: يقول الواجد : " وجَدْتُ بخط فلان أو قرأت بخط فلان كذا " ثم يسوق الإسناد والمتن</a:t>
            </a:r>
            <a:endParaRPr lang="ar-S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1558</Words>
  <Application>Microsoft Office PowerPoint</Application>
  <PresentationFormat>A4 Paper (210x297 mm)‎</PresentationFormat>
  <Paragraphs>160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Office Theme</vt:lpstr>
      <vt:lpstr>الشريحة 1</vt:lpstr>
      <vt:lpstr> المحاضرةالثالثة</vt:lpstr>
      <vt:lpstr>عناصر المحاضرة</vt:lpstr>
      <vt:lpstr>كيفية سماع الحديث وتحمله وصفة ضبطه :</vt:lpstr>
      <vt:lpstr>-</vt:lpstr>
      <vt:lpstr>هل يُشْترَطُ لتحمل الحديث الإسلام والبلوغ ؟</vt:lpstr>
      <vt:lpstr>- متى يُسْتَحَبُّ الابتداء بسماع الأحاديث؟ </vt:lpstr>
      <vt:lpstr>هل لصحة سماع الصغير سن معينة ؟ </vt:lpstr>
      <vt:lpstr>طُرُقُ التَّحَمُّل وصِيَغْ الأداء </vt:lpstr>
      <vt:lpstr>- السماع من لفظ الشيخ : </vt:lpstr>
      <vt:lpstr>تابع السماع على الشيخ</vt:lpstr>
      <vt:lpstr>- القراءة على الشيخ :  </vt:lpstr>
      <vt:lpstr>تابع القراءة على الشيخ </vt:lpstr>
      <vt:lpstr>تابع القراءة على الشيخ </vt:lpstr>
      <vt:lpstr>3- - الإجازة: </vt:lpstr>
      <vt:lpstr>تابع الإجازة</vt:lpstr>
      <vt:lpstr>تابع الإجازة</vt:lpstr>
      <vt:lpstr>تابع الإجازة</vt:lpstr>
      <vt:lpstr>4- المناولة: </vt:lpstr>
      <vt:lpstr>تابع المناولة</vt:lpstr>
      <vt:lpstr>- الكتابة : 5 </vt:lpstr>
      <vt:lpstr>تابع الكتابة :</vt:lpstr>
      <vt:lpstr>تابع الكتابة :</vt:lpstr>
      <vt:lpstr>تابع الكتابة</vt:lpstr>
      <vt:lpstr>6- الإعلام: </vt:lpstr>
      <vt:lpstr>7- الوصية: </vt:lpstr>
      <vt:lpstr>8- الوِجَادَة :  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سعود بن عبد العزيز العقيل</cp:lastModifiedBy>
  <cp:revision>95</cp:revision>
  <dcterms:created xsi:type="dcterms:W3CDTF">2009-10-14T19:14:34Z</dcterms:created>
  <dcterms:modified xsi:type="dcterms:W3CDTF">2011-03-05T14:13:13Z</dcterms:modified>
</cp:coreProperties>
</file>