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علوم الحديث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KW" dirty="0" smtClean="0"/>
              <a:t>كتابة الحديث وضبطه والتصنيف فيه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 eaLnBrk="1" hangingPunct="1">
              <a:buFont typeface="Arial" pitchFamily="34" charset="0"/>
              <a:buChar char="•"/>
            </a:pPr>
            <a:r>
              <a:rPr lang="ar-KW" sz="4000" b="1" dirty="0" smtClean="0"/>
              <a:t>حكم كتابة الحديث</a:t>
            </a:r>
            <a:endParaRPr lang="en-US" sz="4000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KW" sz="4000" b="1" dirty="0" smtClean="0"/>
              <a:t> الرحلة في طلب الحديث </a:t>
            </a:r>
            <a:r>
              <a:rPr lang="en-US" sz="4000" b="1" dirty="0" smtClean="0"/>
              <a:t>.</a:t>
            </a:r>
            <a:endParaRPr lang="ar-SA" sz="4000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KW" sz="4000" b="1" dirty="0" smtClean="0"/>
              <a:t>أنواع التصنيف في الحديث </a:t>
            </a:r>
            <a:r>
              <a:rPr lang="ar-SA" sz="4000" b="1" dirty="0" smtClean="0"/>
              <a:t>.</a:t>
            </a:r>
            <a:endParaRPr lang="en-US" sz="4000" b="1" dirty="0" smtClean="0"/>
          </a:p>
          <a:p>
            <a:pPr rtl="1" eaLnBrk="1" hangingPunct="1">
              <a:buFont typeface="Arial" pitchFamily="34" charset="0"/>
              <a:buChar char="•"/>
            </a:pPr>
            <a:endParaRPr lang="en-US" sz="1400" dirty="0" smtClean="0"/>
          </a:p>
          <a:p>
            <a:pPr lvl="0" rtl="1" eaLnBrk="1" hangingPunct="1">
              <a:buFont typeface="Arial" pitchFamily="34" charset="0"/>
              <a:buChar char="•"/>
            </a:pPr>
            <a:endParaRPr lang="en-US" sz="2000" dirty="0" smtClean="0"/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KW" dirty="0" smtClean="0"/>
              <a:t>كتابة الحديث وضبطه والتصنيف فيه </a:t>
            </a:r>
            <a:endParaRPr lang="en-US" sz="2000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/>
            <a:endParaRPr lang="ar-SA" b="1" dirty="0" smtClean="0"/>
          </a:p>
          <a:p>
            <a:pPr lvl="0" rtl="1"/>
            <a:r>
              <a:rPr lang="ar-KW" b="1" dirty="0" smtClean="0"/>
              <a:t>حكم كتابة الحديث : </a:t>
            </a:r>
            <a:endParaRPr lang="en-US" sz="2000" dirty="0" smtClean="0"/>
          </a:p>
          <a:p>
            <a:pPr rtl="1"/>
            <a:r>
              <a:rPr lang="ar-KW" dirty="0" smtClean="0"/>
              <a:t>اختلف السلف من الصحابة والتابعين في كتابة الحديث على أقوال: </a:t>
            </a:r>
            <a:endParaRPr lang="en-US" sz="2000" dirty="0" smtClean="0"/>
          </a:p>
          <a:p>
            <a:pPr lvl="0" rtl="1"/>
            <a:r>
              <a:rPr lang="ar-KW" u="sng" dirty="0" smtClean="0"/>
              <a:t>فكرهها بعضهم:</a:t>
            </a:r>
            <a:r>
              <a:rPr lang="ar-KW" dirty="0" smtClean="0"/>
              <a:t> منهم ابن عمر، وابن مسعود، وزيد بن ثابت. </a:t>
            </a:r>
            <a:endParaRPr lang="en-US" sz="2000" dirty="0" smtClean="0"/>
          </a:p>
          <a:p>
            <a:pPr lvl="0" rtl="1"/>
            <a:r>
              <a:rPr lang="ar-KW" u="sng" dirty="0" smtClean="0"/>
              <a:t>وأباحها بعضهم</a:t>
            </a:r>
            <a:r>
              <a:rPr lang="ar-KW" dirty="0" smtClean="0"/>
              <a:t>: منهم </a:t>
            </a:r>
            <a:r>
              <a:rPr lang="ar-KW" dirty="0" err="1" smtClean="0"/>
              <a:t>عبدالله</a:t>
            </a:r>
            <a:r>
              <a:rPr lang="ar-KW" dirty="0" smtClean="0"/>
              <a:t> بن عمرو ، </a:t>
            </a:r>
            <a:r>
              <a:rPr lang="ar-KW" dirty="0" err="1" smtClean="0"/>
              <a:t>و</a:t>
            </a:r>
            <a:r>
              <a:rPr lang="ar-SA" dirty="0" smtClean="0"/>
              <a:t>أ</a:t>
            </a:r>
            <a:r>
              <a:rPr lang="ar-KW" dirty="0" smtClean="0"/>
              <a:t>نس وعمر بن </a:t>
            </a:r>
            <a:r>
              <a:rPr lang="ar-KW" dirty="0" err="1" smtClean="0"/>
              <a:t>عبدالعزيز</a:t>
            </a:r>
            <a:r>
              <a:rPr lang="ar-KW" dirty="0" smtClean="0"/>
              <a:t> وأكثر الصحابة . </a:t>
            </a:r>
            <a:endParaRPr lang="en-US" sz="2000" dirty="0" smtClean="0"/>
          </a:p>
          <a:p>
            <a:pPr lvl="0" rtl="1"/>
            <a:r>
              <a:rPr lang="ar-KW" u="sng" dirty="0" smtClean="0"/>
              <a:t>ثم أجمعوا بعد ذلك على جوازها</a:t>
            </a:r>
            <a:r>
              <a:rPr lang="ar-KW" dirty="0" smtClean="0"/>
              <a:t>: وزال الخلاف . ولو لم يُدَوَّن الحديث في الكتب لضاع في </a:t>
            </a:r>
            <a:r>
              <a:rPr lang="ar-KW" dirty="0" err="1" smtClean="0"/>
              <a:t>ال</a:t>
            </a:r>
            <a:r>
              <a:rPr lang="ar-SA" dirty="0" smtClean="0"/>
              <a:t>أ</a:t>
            </a:r>
            <a:r>
              <a:rPr lang="ar-KW" dirty="0" err="1" smtClean="0"/>
              <a:t>عصار</a:t>
            </a:r>
            <a:r>
              <a:rPr lang="ar-KW" dirty="0" smtClean="0"/>
              <a:t> المتأخرة</a:t>
            </a:r>
            <a:r>
              <a:rPr lang="ar-SA" dirty="0" smtClean="0"/>
              <a:t> </a:t>
            </a:r>
            <a:r>
              <a:rPr lang="ar-KW" dirty="0" smtClean="0"/>
              <a:t>. </a:t>
            </a:r>
            <a:endParaRPr lang="en-US" sz="2000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/>
            <a:r>
              <a:rPr lang="ar-SA" b="1" dirty="0" smtClean="0"/>
              <a:t> </a:t>
            </a:r>
            <a:r>
              <a:rPr lang="ar-KW" b="1" dirty="0" smtClean="0"/>
              <a:t>سبب الاختلاف في حكم كتابته : </a:t>
            </a:r>
            <a:r>
              <a:rPr lang="en-US" b="1" dirty="0" smtClean="0"/>
              <a:t> </a:t>
            </a:r>
            <a:endParaRPr lang="en-US" sz="3200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endParaRPr lang="ar-SA" sz="2800" b="1" dirty="0" smtClean="0"/>
          </a:p>
          <a:p>
            <a:pPr rtl="1"/>
            <a:r>
              <a:rPr lang="ar-KW" sz="2800" dirty="0" smtClean="0"/>
              <a:t>سبب الخلاف في حكم كتابته أنه وردت أحاديث متعارضة في الإباحة والنهي ، فمنها : </a:t>
            </a:r>
            <a:endParaRPr lang="en-US" sz="1800" dirty="0" smtClean="0"/>
          </a:p>
          <a:p>
            <a:pPr lvl="0" rtl="1"/>
            <a:r>
              <a:rPr lang="ar-KW" sz="2800" u="sng" dirty="0" smtClean="0"/>
              <a:t>حديث النهي:</a:t>
            </a:r>
            <a:r>
              <a:rPr lang="ar-KW" sz="2800" dirty="0" smtClean="0"/>
              <a:t> ما رواه مسلم أن رسول الله صلي الله عليه وسلم قال: " لا تكتبوا عني شيئاً إلا القرآن، ومن كتب عني شيئاً غير القرآن فْليَمْحُهُ ". </a:t>
            </a:r>
            <a:endParaRPr lang="en-US" sz="1800" dirty="0" smtClean="0"/>
          </a:p>
          <a:p>
            <a:pPr lvl="0" rtl="1"/>
            <a:r>
              <a:rPr lang="ar-KW" sz="2800" u="sng" dirty="0" smtClean="0"/>
              <a:t>حديث الإباحة </a:t>
            </a:r>
            <a:r>
              <a:rPr lang="ar-KW" sz="2800" dirty="0" smtClean="0"/>
              <a:t>: ما أخرجه الشيخان أن رسول الله صلي الله عليه وسلم قال : " اكتبوا لأبي شَاهِ " وهناك أحاديث أخرى في إباحة الكتابة منها الإذن </a:t>
            </a:r>
            <a:r>
              <a:rPr lang="ar-KW" sz="2800" dirty="0" err="1" smtClean="0"/>
              <a:t>لعبدالله</a:t>
            </a:r>
            <a:r>
              <a:rPr lang="ar-KW" sz="2800" dirty="0" smtClean="0"/>
              <a:t> بن عمرو . </a:t>
            </a:r>
            <a:endParaRPr lang="en-US" sz="1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- الجمع بين أحاديث الإباحة والنهي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لقد جمع العلماء بين أحاديث النهي والإباحة على وجوه منها : </a:t>
            </a:r>
            <a:endParaRPr lang="en-US" sz="2000" dirty="0" smtClean="0"/>
          </a:p>
          <a:p>
            <a:pPr lvl="0" rtl="1"/>
            <a:r>
              <a:rPr lang="ar-KW" u="sng" dirty="0" smtClean="0"/>
              <a:t>قال بعضهم </a:t>
            </a:r>
            <a:r>
              <a:rPr lang="ar-KW" dirty="0" smtClean="0"/>
              <a:t>: الإذن بالكتابة لمن خِيْفَ نسيانه للحديث . والنهي لمن أمن النسيان وخيف عليه اتكاله على الخط إذا كتب . </a:t>
            </a:r>
            <a:endParaRPr lang="en-US" sz="2000" dirty="0" smtClean="0"/>
          </a:p>
          <a:p>
            <a:pPr lvl="0" rtl="1"/>
            <a:r>
              <a:rPr lang="ar-KW" u="sng" dirty="0" smtClean="0"/>
              <a:t>وقال بعضهم </a:t>
            </a:r>
            <a:r>
              <a:rPr lang="ar-KW" dirty="0" smtClean="0"/>
              <a:t>: جاء النهي حين خيف اختلاطه بالقرآن ثم جاء الإذن بالكتابة حين أُمِنَ ذلك ،وعلى هذا يكون النهي منسوخاً.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ماذا يجب على كاتب الحديث ؟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KW" sz="2800" dirty="0" smtClean="0"/>
              <a:t>ينبغي على كاتب الحديث أن يصرف همته إلى ضبطه وتحقيقه ، شَكْلاً ونَقْطاً يُؤمَنُ معهما اللَّبس ، ويُشْكل المُشْكِل لاسيما أسماء الأعْلام ، لأنها لا تُدْرَك بما قبلها ولا بما بعدها . وأن يكون خطه واضحاً على قواعد الخط المشهورة ، وألا يصطلح لنفسه اصطلاحاً خاصاً برمز لا يعرفه الناس ، وينبغي أن يحافظ على كتابة الصلاة والتسليم على النبي صلي الله عليه وسلم كلما جاء ذكره ، ولا يسأم من تكرار ذلك ، ولا يتقيد في ذلك بما في الأصل إن كان ناقصاً ،وكذلك الثناء على الله سبحانه وتعالى </a:t>
            </a:r>
            <a:r>
              <a:rPr lang="ar-KW" sz="2800" dirty="0" err="1" smtClean="0"/>
              <a:t>كـ</a:t>
            </a:r>
            <a:r>
              <a:rPr lang="ar-KW" sz="2800" dirty="0" smtClean="0"/>
              <a:t> " عَزَّ وجَلَّ " وكذلك </a:t>
            </a:r>
            <a:r>
              <a:rPr lang="ar-KW" sz="2800" dirty="0" err="1" smtClean="0"/>
              <a:t>الترضي</a:t>
            </a:r>
            <a:r>
              <a:rPr lang="ar-KW" sz="2800" dirty="0" smtClean="0"/>
              <a:t> والترحم على الصحابة والعلماء ، ويكره الاقتصار على الصلاة وحدها أو التسليم وحده ، كما يكره الرمز إليهما </a:t>
            </a:r>
            <a:r>
              <a:rPr lang="ar-KW" sz="2800" dirty="0" err="1" smtClean="0"/>
              <a:t>بـ</a:t>
            </a:r>
            <a:r>
              <a:rPr lang="ar-KW" sz="2800" dirty="0" smtClean="0"/>
              <a:t> "ص" ونحوه مثل " </a:t>
            </a:r>
            <a:r>
              <a:rPr lang="ar-KW" sz="2800" dirty="0" err="1" smtClean="0"/>
              <a:t>صلعم</a:t>
            </a:r>
            <a:r>
              <a:rPr lang="ar-KW" sz="2800" dirty="0" smtClean="0"/>
              <a:t> " وعليه أن يكتبهما كاملتين .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- المقابلة وكيفيتها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algn="just" rtl="1"/>
            <a:r>
              <a:rPr lang="ar-SA" dirty="0" smtClean="0"/>
              <a:t>      </a:t>
            </a:r>
            <a:r>
              <a:rPr lang="ar-KW" dirty="0" smtClean="0"/>
              <a:t>يجب على </a:t>
            </a:r>
            <a:r>
              <a:rPr lang="ar-KW" dirty="0" err="1" smtClean="0"/>
              <a:t>ك</a:t>
            </a:r>
            <a:r>
              <a:rPr lang="ar-SA" dirty="0" smtClean="0"/>
              <a:t>ا</a:t>
            </a:r>
            <a:r>
              <a:rPr lang="ar-KW" dirty="0" smtClean="0"/>
              <a:t>تب </a:t>
            </a:r>
            <a:r>
              <a:rPr lang="ar-KW" dirty="0" smtClean="0"/>
              <a:t>الحديث بعد الفراغ من كتابته مقابلة كتابه بأصل شيخه ، ولو أخذه عنه بطريق الإجازة . </a:t>
            </a:r>
            <a:endParaRPr lang="en-US" sz="2000" dirty="0" smtClean="0"/>
          </a:p>
          <a:p>
            <a:pPr algn="just" rtl="1"/>
            <a:r>
              <a:rPr lang="ar-SA" dirty="0" smtClean="0"/>
              <a:t>      </a:t>
            </a:r>
            <a:r>
              <a:rPr lang="ar-KW" dirty="0" smtClean="0"/>
              <a:t>وكيفية المقابلة أن يمسك هو وشيخه كتابيهما حال التسميع، ويكفي أن يقابل له ثقة آخر في أي وقت حال القراءة أو بعدها، كما يكفي مقابلته بفَرْع مُقَابَل بأصل الشيخ.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اصطلاحات في كتابة ألفاظ الأداء وغيرها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غلب على كثير من كُتَّاب الحديث الاقتصار على الرمز في ألفاظ الأداء فمن ذلك أنهم يكتبون: </a:t>
            </a:r>
            <a:endParaRPr lang="en-US" sz="2000" dirty="0" smtClean="0"/>
          </a:p>
          <a:p>
            <a:pPr lvl="1" rtl="1"/>
            <a:r>
              <a:rPr lang="ar-KW" u="sng" dirty="0" smtClean="0"/>
              <a:t>حدثنا </a:t>
            </a:r>
            <a:r>
              <a:rPr lang="ar-KW" dirty="0" smtClean="0"/>
              <a:t> : " ثنا " أو " </a:t>
            </a:r>
            <a:r>
              <a:rPr lang="ar-KW" dirty="0" err="1" smtClean="0"/>
              <a:t>نا</a:t>
            </a:r>
            <a:r>
              <a:rPr lang="ar-KW" dirty="0" smtClean="0"/>
              <a:t> " . </a:t>
            </a:r>
            <a:endParaRPr lang="en-US" sz="1800" dirty="0" smtClean="0"/>
          </a:p>
          <a:p>
            <a:pPr lvl="1" rtl="1"/>
            <a:r>
              <a:rPr lang="ar-KW" u="sng" dirty="0" smtClean="0"/>
              <a:t>أخبرنا:</a:t>
            </a:r>
            <a:r>
              <a:rPr lang="ar-KW" dirty="0" smtClean="0"/>
              <a:t> " أنا " أو " أرنا ". </a:t>
            </a:r>
            <a:endParaRPr lang="en-US" sz="1800" dirty="0" smtClean="0"/>
          </a:p>
          <a:p>
            <a:pPr lvl="1" rtl="1"/>
            <a:r>
              <a:rPr lang="ar-KW" u="sng" dirty="0" smtClean="0"/>
              <a:t>تحويل الإسناد إلى إسناد آخر </a:t>
            </a:r>
            <a:r>
              <a:rPr lang="ar-KW" dirty="0" smtClean="0"/>
              <a:t>: يرمزون له </a:t>
            </a:r>
            <a:r>
              <a:rPr lang="ar-KW" dirty="0" err="1" smtClean="0"/>
              <a:t>بـ</a:t>
            </a:r>
            <a:r>
              <a:rPr lang="ar-KW" dirty="0" smtClean="0"/>
              <a:t> " </a:t>
            </a:r>
            <a:r>
              <a:rPr lang="ar-KW" dirty="0" err="1" smtClean="0"/>
              <a:t>ح</a:t>
            </a:r>
            <a:r>
              <a:rPr lang="ar-KW" dirty="0" smtClean="0"/>
              <a:t> " وينطق القارئ </a:t>
            </a:r>
            <a:r>
              <a:rPr lang="ar-KW" dirty="0" err="1" smtClean="0"/>
              <a:t>بها</a:t>
            </a:r>
            <a:r>
              <a:rPr lang="ar-KW" dirty="0" smtClean="0"/>
              <a:t> هكذا " </a:t>
            </a:r>
            <a:r>
              <a:rPr lang="ar-KW" dirty="0" err="1" smtClean="0"/>
              <a:t>حا</a:t>
            </a:r>
            <a:r>
              <a:rPr lang="ar-KW" dirty="0" smtClean="0"/>
              <a:t> " </a:t>
            </a:r>
            <a:endParaRPr lang="en-US" sz="1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اصطلاحات كتابة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en-US" dirty="0" smtClean="0"/>
              <a:t>- </a:t>
            </a:r>
            <a:r>
              <a:rPr lang="ar-KW" dirty="0" smtClean="0"/>
              <a:t>جرت العادة بحذف كلمة " قال " ونحوها بين رجال الإسناد خَطَّا ، وذلك لأجل الاختصار ، لكن ينبغي للقارئ التلفظ </a:t>
            </a:r>
            <a:r>
              <a:rPr lang="ar-KW" dirty="0" err="1" smtClean="0"/>
              <a:t>بها</a:t>
            </a:r>
            <a:r>
              <a:rPr lang="ar-KW" dirty="0" smtClean="0"/>
              <a:t> ، مثل </a:t>
            </a:r>
            <a:r>
              <a:rPr lang="ar-KW" dirty="0" smtClean="0"/>
              <a:t>"حدثنا </a:t>
            </a:r>
            <a:r>
              <a:rPr lang="ar-KW" dirty="0" err="1" smtClean="0"/>
              <a:t>عبدالله</a:t>
            </a:r>
            <a:r>
              <a:rPr lang="ar-KW" dirty="0" smtClean="0"/>
              <a:t> بن يوسف أخبرنا مالك " فينبغي على القارئ أن يقول" قال أخبرنا مالك" كما جرت العادة بحذف " أَنَّهُ " في أواخر الإسناد اختصارا . </a:t>
            </a:r>
            <a:endParaRPr lang="en-US" sz="2000" dirty="0" smtClean="0"/>
          </a:p>
          <a:p>
            <a:pPr rtl="1"/>
            <a:r>
              <a:rPr lang="ar-KW" dirty="0" smtClean="0"/>
              <a:t>مثل " عن أبي هريرة قال " فينبغي للقارئ النطق </a:t>
            </a:r>
            <a:r>
              <a:rPr lang="ar-KW" dirty="0" err="1" smtClean="0"/>
              <a:t>بـ</a:t>
            </a:r>
            <a:r>
              <a:rPr lang="ar-KW" dirty="0" smtClean="0"/>
              <a:t> " أنه " فيقول " أنه قال " وذلك تصحيحاً للكلام من حيث الإعْراب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الرحلة في طلب الحديث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000" dirty="0" smtClean="0"/>
              <a:t>    </a:t>
            </a:r>
            <a:r>
              <a:rPr lang="ar-KW" sz="3000" dirty="0" smtClean="0"/>
              <a:t>لقد اعتن</a:t>
            </a:r>
            <a:r>
              <a:rPr lang="ar-SA" sz="3000" dirty="0" smtClean="0"/>
              <a:t>ى</a:t>
            </a:r>
            <a:r>
              <a:rPr lang="ar-KW" sz="3000" dirty="0" smtClean="0"/>
              <a:t> سلفنا بالحديث عناية ليس لها نظير ، وصرفوا في جمعه وضبطه من الاهتمام والجهد والوقت ما لا يكاد يصدقه العقل ، فبعد أن يجمع أحدهم الحديث من شيوخ بلده يرحل إلى بلاد وأقطار أخرى قريبة أو بعيدة ليأخذ الحديث من شيوخ تلك البلاد ، ويتجشم </a:t>
            </a:r>
            <a:r>
              <a:rPr lang="ar-KW" sz="3000" dirty="0" err="1" smtClean="0"/>
              <a:t>مشاق</a:t>
            </a:r>
            <a:r>
              <a:rPr lang="ar-KW" sz="3000" dirty="0" smtClean="0"/>
              <a:t> السفر وشظف العيش بنفس راضية وقد صنف الخطيب البغدادي كتاباً سماه " الرحلة في طلب الحديث " جمع فيه من أخبار الصحابة والتابعين فمن بعدهم في الرحلة في طلب الحديث ما يعجب الإنسان لسماعه ، فمن أحب سماع تلك الأخبار الشيقة فعليه بذلك الكتاب </a:t>
            </a:r>
            <a:r>
              <a:rPr lang="ar-KW" sz="3000" dirty="0" err="1" smtClean="0"/>
              <a:t>ف</a:t>
            </a:r>
            <a:r>
              <a:rPr lang="ar-SA" sz="3000" dirty="0" smtClean="0"/>
              <a:t>إ</a:t>
            </a:r>
            <a:r>
              <a:rPr lang="ar-KW" sz="3000" dirty="0" err="1" smtClean="0"/>
              <a:t>نه</a:t>
            </a:r>
            <a:r>
              <a:rPr lang="ar-KW" sz="3000" dirty="0" smtClean="0"/>
              <a:t> </a:t>
            </a:r>
            <a:r>
              <a:rPr lang="ar-KW" sz="3000" dirty="0" smtClean="0"/>
              <a:t>مُنَشَّط لطلاب العلم ، شاحذ لهممهم مُقَوِّ لعزائمهم . </a:t>
            </a:r>
            <a:endParaRPr lang="en-US" sz="3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أنواع التصنيف في الحديث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       </a:t>
            </a:r>
            <a:r>
              <a:rPr lang="ar-KW" dirty="0" smtClean="0"/>
              <a:t>يجب على من يجد في نفسه المقدرة على التصنيف في الحديث </a:t>
            </a:r>
            <a:r>
              <a:rPr lang="ar-KW" dirty="0" err="1" smtClean="0"/>
              <a:t>ـ</a:t>
            </a:r>
            <a:r>
              <a:rPr lang="ar-KW" dirty="0" smtClean="0"/>
              <a:t> وغيره </a:t>
            </a:r>
            <a:r>
              <a:rPr lang="ar-KW" dirty="0" err="1" smtClean="0"/>
              <a:t>ـ</a:t>
            </a:r>
            <a:r>
              <a:rPr lang="ar-KW" dirty="0" smtClean="0"/>
              <a:t> أن يقوم بالتصنيف وذلك لجمع المتفرق ، وتوضيح المشكل ، وترتيب غير المرتب ، وفهرسة غير المفهرس مما يسهل على طلبة الحديث الاستفادة منه بأيسر طريق وأقرب وقت ، وليحذر إخراج كتابه قبل تهذيبه وتحريره وضبطه ، وليكن تصنيفه فيما يعم نفعه </a:t>
            </a:r>
            <a:r>
              <a:rPr lang="ar-SA" dirty="0" smtClean="0"/>
              <a:t>و </a:t>
            </a:r>
            <a:r>
              <a:rPr lang="ar-KW" dirty="0" smtClean="0"/>
              <a:t>تكثر </a:t>
            </a:r>
            <a:r>
              <a:rPr lang="ar-KW" dirty="0" smtClean="0"/>
              <a:t>فائدته . </a:t>
            </a:r>
            <a:endParaRPr lang="en-US" sz="2000" dirty="0" smtClean="0"/>
          </a:p>
          <a:p>
            <a:pPr algn="just" rtl="1"/>
            <a:r>
              <a:rPr lang="ar-SA" dirty="0" smtClean="0"/>
              <a:t>        </a:t>
            </a:r>
            <a:r>
              <a:rPr lang="ar-KW" dirty="0" smtClean="0"/>
              <a:t>هذا وقد صنف العلماء الحديث على أشكال متنوعة، فمن أشهر أنواع التصنيف في الحديث ما يلي: </a:t>
            </a:r>
            <a:endParaRPr lang="en-US" sz="2000" dirty="0" smtClean="0"/>
          </a:p>
          <a:p>
            <a:pPr lvl="0" algn="just" rtl="1"/>
            <a:r>
              <a:rPr lang="ar-KW" dirty="0" smtClean="0"/>
              <a:t>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أنواع التصنيف في الحديث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/>
            <a:r>
              <a:rPr lang="ar-KW" u="sng" dirty="0" smtClean="0"/>
              <a:t>الجوامع</a:t>
            </a:r>
            <a:r>
              <a:rPr lang="ar-KW" dirty="0" smtClean="0"/>
              <a:t>: الجامع كل كتاب يجمع فيه مؤلفه جميع الأبواب من العقائد والعبادات والمعاملات والسير والمناقب والرقاق والفتن وأخبار يوم القيامة مثل " الجامع الصحيح للبخاري ". </a:t>
            </a:r>
            <a:endParaRPr lang="en-US" sz="2000" dirty="0" smtClean="0"/>
          </a:p>
          <a:p>
            <a:pPr lvl="0" algn="just" rtl="1"/>
            <a:r>
              <a:rPr lang="ar-KW" u="sng" dirty="0" err="1" smtClean="0"/>
              <a:t>المسانيد</a:t>
            </a:r>
            <a:r>
              <a:rPr lang="ar-KW" dirty="0" smtClean="0"/>
              <a:t> : المُسْنَد : كل كتاب جمع فيه </a:t>
            </a:r>
            <a:r>
              <a:rPr lang="ar-KW" dirty="0" err="1" smtClean="0"/>
              <a:t>مرويات</a:t>
            </a:r>
            <a:r>
              <a:rPr lang="ar-KW" dirty="0" smtClean="0"/>
              <a:t> كل صحابي على حِدَة من غير النظر إلى الموضوع الذي يتعلق فيه الحديث : مثل " مسند الإمام أحمد بن حنبل "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/>
            <a:r>
              <a:rPr lang="ar-KW" u="sng" dirty="0" smtClean="0"/>
              <a:t>السنن</a:t>
            </a:r>
            <a:r>
              <a:rPr lang="ar-KW" dirty="0" smtClean="0"/>
              <a:t>: وهي الكتب المصنفة على أبواب الفقه ، لتكون  مصدراً للفقهاء في استنباط الأحكام ، وتختلف عن الجوامع بأنها لا يوجد فيها ما يتعلق بالعقائد والسير والمناقب وما إلى ذلك ، بل هي مقصورة على أبواب الفقه وأحاديث الأحكام ، مثل " سنن أبي </a:t>
            </a:r>
            <a:r>
              <a:rPr lang="ar-KW" dirty="0" smtClean="0"/>
              <a:t>داود" </a:t>
            </a:r>
            <a:r>
              <a:rPr lang="ar-KW" dirty="0" smtClean="0"/>
              <a:t>. </a:t>
            </a:r>
            <a:endParaRPr lang="en-US" sz="2000" dirty="0" smtClean="0"/>
          </a:p>
          <a:p>
            <a:pPr lvl="0" algn="just" rtl="1"/>
            <a:r>
              <a:rPr lang="ar-KW" u="sng" dirty="0" smtClean="0"/>
              <a:t>المعاجم</a:t>
            </a:r>
            <a:r>
              <a:rPr lang="ar-KW" dirty="0" smtClean="0"/>
              <a:t> : المُعْجم كل كتاب جمع فيه مؤلفه الحديث مرتباً علي أسماء شيوخه على ترتيب حروف الهجاء غالباً ، مثل " المعاجم الثلاثة " الطبراني ، وهي المعجم الكبير والأوسط والصغير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أنواع التصنيف في الحديث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/>
            <a:r>
              <a:rPr lang="ar-KW" u="sng" dirty="0" smtClean="0"/>
              <a:t>العلل</a:t>
            </a:r>
            <a:r>
              <a:rPr lang="ar-KW" dirty="0" smtClean="0"/>
              <a:t> : كتب العلل هي الكتب المشتملة على الأحاديث المعلولة مع بيان عللها ، وذلك مثل " العلل لابن أبي حاتم " </a:t>
            </a:r>
            <a:r>
              <a:rPr lang="ar-KW" dirty="0" err="1" smtClean="0"/>
              <a:t>و</a:t>
            </a:r>
            <a:r>
              <a:rPr lang="ar-KW" dirty="0" smtClean="0"/>
              <a:t> " العلل </a:t>
            </a:r>
            <a:r>
              <a:rPr lang="ar-KW" dirty="0" err="1" smtClean="0"/>
              <a:t>للدارقطني</a:t>
            </a:r>
            <a:r>
              <a:rPr lang="ar-KW" dirty="0" smtClean="0"/>
              <a:t> " . </a:t>
            </a:r>
            <a:endParaRPr lang="en-US" sz="2000" dirty="0" smtClean="0"/>
          </a:p>
          <a:p>
            <a:pPr lvl="0" algn="just" rtl="1"/>
            <a:r>
              <a:rPr lang="ar-KW" u="sng" dirty="0" smtClean="0"/>
              <a:t>الأجزاء</a:t>
            </a:r>
            <a:r>
              <a:rPr lang="ar-KW" dirty="0" smtClean="0"/>
              <a:t> : الجزء كل كتاب صغير جُمِع فيه </a:t>
            </a:r>
            <a:r>
              <a:rPr lang="ar-KW" dirty="0" err="1" smtClean="0"/>
              <a:t>مرويات</a:t>
            </a:r>
            <a:r>
              <a:rPr lang="ar-KW" dirty="0" smtClean="0"/>
              <a:t> راو واحد من رواة الحديث ، أو جُمِع فيه ما يتعلق بموضوع واحد على سبيل الاستقصاء ، مثل " جزء رفع اليدين في الصلاة " للبخاري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أنواع التصنيف في الحديث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/>
            <a:r>
              <a:rPr lang="ar-SA" u="sng" dirty="0" smtClean="0"/>
              <a:t>      </a:t>
            </a:r>
            <a:r>
              <a:rPr lang="ar-KW" u="sng" dirty="0" smtClean="0"/>
              <a:t>الأطراف</a:t>
            </a:r>
            <a:r>
              <a:rPr lang="ar-KW" dirty="0" smtClean="0"/>
              <a:t> : كل كتاب ذكر فيه مصنفه طرف كل حديث الذي يدل على بقيته ، ثم يذكر أسانيد كل متن من المتون إما مستوعباً أو مقيداَ لها ببعض الكتب ، مثل " تحفة الأشراف بمعرفة الأطراف " للمِزي . </a:t>
            </a:r>
            <a:endParaRPr lang="en-US" sz="2000" dirty="0" smtClean="0"/>
          </a:p>
          <a:p>
            <a:pPr lvl="0" algn="just" rtl="1"/>
            <a:r>
              <a:rPr lang="ar-SA" u="sng" dirty="0" smtClean="0"/>
              <a:t>     </a:t>
            </a:r>
            <a:r>
              <a:rPr lang="ar-KW" u="sng" dirty="0" smtClean="0"/>
              <a:t>المُسْتَدَركات</a:t>
            </a:r>
            <a:r>
              <a:rPr lang="ar-KW" dirty="0" smtClean="0"/>
              <a:t> : المُسْتَدرك كل كتاب جمع فيه مؤلفه الأحاديث التي استدركها على كتاب آخر مما فاتته على شرطه ، مثل " المستدرك على الصحيحين " لأبي </a:t>
            </a:r>
            <a:r>
              <a:rPr lang="ar-KW" dirty="0" err="1" smtClean="0"/>
              <a:t>عبدالله</a:t>
            </a:r>
            <a:r>
              <a:rPr lang="ar-KW" dirty="0" smtClean="0"/>
              <a:t> الحاكم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أنواع التصنيف في الحديث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KW" u="sng" dirty="0" smtClean="0"/>
              <a:t>المُسْتَخَرجَات </a:t>
            </a:r>
            <a:r>
              <a:rPr lang="ar-KW" dirty="0" smtClean="0"/>
              <a:t>: المُسْتَخرج كل كتاب خَرَّج فيه مؤلفه أحاديث كتاب لغيره من المؤلفين بأسانيد لنفسه من غير طريق المؤلف الأول ، وربما اجتمع معه في شيخه أو من فوقه مثل " المستخرج على الصحيحين " لأبي نُعَيْم </a:t>
            </a:r>
            <a:r>
              <a:rPr lang="ar-KW" dirty="0" err="1" smtClean="0"/>
              <a:t>الأصبهاني</a:t>
            </a:r>
            <a:r>
              <a:rPr lang="ar-KW" dirty="0" smtClean="0"/>
              <a:t>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1147</Words>
  <Application>Microsoft Office PowerPoint</Application>
  <PresentationFormat>A4 Paper (210x297 mm)‎</PresentationFormat>
  <Paragraphs>79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 المحاضرةالرابعة</vt:lpstr>
      <vt:lpstr>عناصر المحاضرة</vt:lpstr>
      <vt:lpstr>كتابة الحديث وضبطه والتصنيف فيه </vt:lpstr>
      <vt:lpstr> سبب الاختلاف في حكم كتابته :  </vt:lpstr>
      <vt:lpstr>- الجمع بين أحاديث الإباحة والنهي : </vt:lpstr>
      <vt:lpstr>ماذا يجب على كاتب الحديث ؟ </vt:lpstr>
      <vt:lpstr>- المقابلة وكيفيتها : </vt:lpstr>
      <vt:lpstr>اصطلاحات في كتابة ألفاظ الأداء وغيرها :</vt:lpstr>
      <vt:lpstr>تابع اصطلاحات كتابة الحديث</vt:lpstr>
      <vt:lpstr>الرحلة في طلب الحديث : </vt:lpstr>
      <vt:lpstr>أنواع التصنيف في الحديث :</vt:lpstr>
      <vt:lpstr>تابع أنواع التصنيف في الحديث </vt:lpstr>
      <vt:lpstr>الشريحة 14</vt:lpstr>
      <vt:lpstr>تابع أنواع التصنيف في الحديث </vt:lpstr>
      <vt:lpstr>تابع أنواع التصنيف في الحديث </vt:lpstr>
      <vt:lpstr>تابع أنواع التصنيف في الحديث 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سعود بن عبد العزيز العقيل</cp:lastModifiedBy>
  <cp:revision>93</cp:revision>
  <dcterms:created xsi:type="dcterms:W3CDTF">2009-10-14T19:14:34Z</dcterms:created>
  <dcterms:modified xsi:type="dcterms:W3CDTF">2011-03-26T14:45:37Z</dcterms:modified>
</cp:coreProperties>
</file>