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7" r:id="rId4"/>
    <p:sldId id="259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66" r:id="rId1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664" autoAdjust="0"/>
  </p:normalViewPr>
  <p:slideViewPr>
    <p:cSldViewPr>
      <p:cViewPr>
        <p:scale>
          <a:sx n="90" d="100"/>
          <a:sy n="90" d="100"/>
        </p:scale>
        <p:origin x="-600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3/26/2011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</a:rPr>
              <a:t>علوم الحديث 2</a:t>
            </a:r>
            <a:endParaRPr lang="en-US" sz="28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محمد بن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عبدالرحمن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العمير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8" name="Subtitle 2"/>
          <p:cNvSpPr txBox="1">
            <a:spLocks/>
          </p:cNvSpPr>
          <p:nvPr/>
        </p:nvSpPr>
        <p:spPr bwMode="auto">
          <a:xfrm>
            <a:off x="3733800" y="304800"/>
            <a:ext cx="2260600" cy="533400"/>
          </a:xfrm>
          <a:prstGeom prst="rect">
            <a:avLst/>
          </a:prstGeom>
          <a:ln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 smtClean="0">
                <a:solidFill>
                  <a:srgbClr val="FFFF00"/>
                </a:solidFill>
                <a:latin typeface="ae_AlMateen" pitchFamily="2" charset="-78"/>
                <a:cs typeface="ae_AlMateen" pitchFamily="2" charset="-78"/>
              </a:rPr>
              <a:t>كلية الأداب</a:t>
            </a:r>
            <a:endParaRPr lang="en-US" sz="2600" dirty="0">
              <a:solidFill>
                <a:srgbClr val="FFFF00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</a:t>
            </a:r>
            <a:r>
              <a:rPr lang="ar-SA" spc="-150" dirty="0" err="1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المحاضرةالخامسة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endParaRPr lang="ar-SA" dirty="0" smtClean="0"/>
          </a:p>
          <a:p>
            <a:pPr eaLnBrk="1" hangingPunct="1"/>
            <a:r>
              <a:rPr lang="ar-KW" dirty="0" smtClean="0"/>
              <a:t>صفة رواية الحديث</a:t>
            </a:r>
            <a:endParaRPr lang="ar-SA" dirty="0" smtClean="0"/>
          </a:p>
          <a:p>
            <a:pPr eaLnBrk="1" hangingPunct="1"/>
            <a:endParaRPr lang="ar-SA" dirty="0" smtClean="0"/>
          </a:p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عناصر المحاضرة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مقدمة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KW" b="1" dirty="0" smtClean="0"/>
              <a:t>رواية الراوي من كتابه إذا لم يحفظ ما فيه</a:t>
            </a:r>
            <a:endParaRPr lang="ar-SA" b="1" dirty="0" smtClean="0"/>
          </a:p>
          <a:p>
            <a:pPr rtl="1" eaLnBrk="1" hangingPunct="1">
              <a:buFont typeface="Arial" pitchFamily="34" charset="0"/>
              <a:buChar char="•"/>
            </a:pPr>
            <a:r>
              <a:rPr lang="ar-KW" b="1" dirty="0" smtClean="0"/>
              <a:t>حكم رواية الضرير الذي لا يحفظ ما سمعه</a:t>
            </a:r>
            <a:endParaRPr lang="ar-SA" b="1" dirty="0" smtClean="0"/>
          </a:p>
          <a:p>
            <a:pPr rtl="1" eaLnBrk="1" hangingPunct="1">
              <a:buFont typeface="Arial" pitchFamily="34" charset="0"/>
              <a:buChar char="•"/>
            </a:pPr>
            <a:r>
              <a:rPr lang="ar-KW" b="1" dirty="0" smtClean="0"/>
              <a:t>رواية الحديث بالمعنى</a:t>
            </a:r>
            <a:endParaRPr lang="ar-SA" b="1" dirty="0" smtClean="0"/>
          </a:p>
          <a:p>
            <a:pPr rtl="1" eaLnBrk="1" hangingPunct="1">
              <a:buFont typeface="Arial" pitchFamily="34" charset="0"/>
              <a:buChar char="•"/>
            </a:pPr>
            <a:r>
              <a:rPr lang="en-US" b="1" dirty="0" smtClean="0">
                <a:cs typeface="Arial" pitchFamily="34" charset="0"/>
              </a:rPr>
              <a:t> </a:t>
            </a:r>
            <a:r>
              <a:rPr lang="ar-KW" b="1" dirty="0" smtClean="0"/>
              <a:t>اللحن في الحديث</a:t>
            </a:r>
            <a:r>
              <a:rPr lang="ar-SA" b="1" dirty="0" smtClean="0"/>
              <a:t> 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/>
              <a:t>غريب الحديث</a:t>
            </a:r>
            <a:endParaRPr lang="en-US" b="1" dirty="0" smtClean="0">
              <a:cs typeface="Arial" pitchFamily="34" charset="0"/>
            </a:endParaRP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KW" dirty="0" smtClean="0"/>
              <a:t>صفة رواية الحديث 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: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rtl="1"/>
            <a:endParaRPr lang="ar-SA" dirty="0" smtClean="0"/>
          </a:p>
          <a:p>
            <a:pPr rtl="1"/>
            <a:r>
              <a:rPr lang="ar-SA" dirty="0" smtClean="0"/>
              <a:t>- </a:t>
            </a:r>
            <a:r>
              <a:rPr lang="ar-KW" dirty="0" smtClean="0"/>
              <a:t>المراد بهذا العنوان بيان الكيفية التي يًرْوَي </a:t>
            </a:r>
            <a:r>
              <a:rPr lang="ar-KW" dirty="0" err="1" smtClean="0"/>
              <a:t>بها</a:t>
            </a:r>
            <a:r>
              <a:rPr lang="ar-KW" dirty="0" smtClean="0"/>
              <a:t> الحديث والآداب التي ينبغي التحلي </a:t>
            </a:r>
            <a:r>
              <a:rPr lang="ar-KW" dirty="0" err="1" smtClean="0"/>
              <a:t>بها</a:t>
            </a:r>
            <a:r>
              <a:rPr lang="ar-KW" dirty="0" smtClean="0"/>
              <a:t> وما يتعلق بذلك </a:t>
            </a:r>
            <a:endParaRPr lang="ar-SA" dirty="0" smtClean="0"/>
          </a:p>
          <a:p>
            <a:pPr rtl="1"/>
            <a:r>
              <a:rPr lang="ar-SA" dirty="0" smtClean="0"/>
              <a:t>- وكثير من جزئيات </a:t>
            </a:r>
            <a:r>
              <a:rPr lang="ar-KW" dirty="0" smtClean="0"/>
              <a:t>هذا الموضوع كانت ضرورية في عصر الرواية أما في هذه الأزمان فتعتبر دراستها من باب دراسة تاريخ الرواية وهي لازمة لذوي الاختصاص في هذا الفن</a:t>
            </a:r>
            <a:r>
              <a:rPr lang="ar-SA" dirty="0" smtClean="0"/>
              <a:t> .</a:t>
            </a:r>
          </a:p>
          <a:p>
            <a:pPr eaLnBrk="1" hangingPunct="1"/>
            <a:endParaRPr lang="ar-SA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lvl="0" rtl="1"/>
            <a:r>
              <a:rPr lang="ar-KW" sz="4000" b="1" dirty="0" smtClean="0"/>
              <a:t>هل تجوز رواية الراوي من كتابه إذا لم يحفظ ما فيه ؟ </a:t>
            </a:r>
            <a:endParaRPr lang="en-US" sz="4000" dirty="0" smtClean="0"/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rtl="1"/>
            <a:endParaRPr lang="en-US" sz="2800" dirty="0" smtClean="0"/>
          </a:p>
          <a:p>
            <a:pPr rtl="1"/>
            <a:r>
              <a:rPr lang="ar-KW" sz="2800" dirty="0" smtClean="0"/>
              <a:t>هذا أمر اختلف فيه العلماء، فمنهم من شدد فأفرط، ومنه من تساهل ففرَّط ومنهم من اعتدل فتوسط . </a:t>
            </a:r>
            <a:endParaRPr lang="en-US" sz="2800" dirty="0" smtClean="0"/>
          </a:p>
          <a:p>
            <a:pPr lvl="0" rtl="1"/>
            <a:r>
              <a:rPr lang="ar-KW" sz="2800" u="sng" dirty="0" smtClean="0"/>
              <a:t>فأما المتشددون: </a:t>
            </a:r>
            <a:r>
              <a:rPr lang="ar-KW" sz="2800" dirty="0" smtClean="0"/>
              <a:t>فقالوا: " لا حجة إلا فيما رواه الراوي من حفظه " روى ذلك عن مالك وأبي حنيفة وأبي بكر الصيدلاني الشافعي. </a:t>
            </a:r>
            <a:endParaRPr lang="en-US" sz="2800" dirty="0" smtClean="0"/>
          </a:p>
          <a:p>
            <a:pPr lvl="0" rtl="1"/>
            <a:r>
              <a:rPr lang="ar-KW" sz="2800" u="sng" dirty="0" smtClean="0"/>
              <a:t>وأما المتساهلون :</a:t>
            </a:r>
            <a:r>
              <a:rPr lang="ar-KW" sz="2800" dirty="0" smtClean="0"/>
              <a:t> فقوم رووا من نُسَخ غير مقابلة بأصولها ، منهم ابن </a:t>
            </a:r>
            <a:r>
              <a:rPr lang="ar-KW" sz="2800" dirty="0" err="1" smtClean="0"/>
              <a:t>لَهيعة</a:t>
            </a:r>
            <a:r>
              <a:rPr lang="ar-KW" sz="2800" dirty="0" smtClean="0"/>
              <a:t> . </a:t>
            </a:r>
            <a:endParaRPr lang="en-US" sz="2800" dirty="0" smtClean="0"/>
          </a:p>
          <a:p>
            <a:pPr lvl="0" rtl="1"/>
            <a:r>
              <a:rPr lang="ar-KW" sz="2800" u="sng" dirty="0" smtClean="0"/>
              <a:t>وأما المعتدلون المتوسطون :</a:t>
            </a:r>
            <a:r>
              <a:rPr lang="ar-KW" sz="2800" dirty="0" smtClean="0"/>
              <a:t> ( وهم الجمهور ) فقالوا : إذا قام الراوي في التحمل والمقابلة بما تقدم من الشروط جازت الرواية من الكتاب ، </a:t>
            </a:r>
            <a:r>
              <a:rPr lang="ar-KW" sz="2800" dirty="0" err="1" smtClean="0"/>
              <a:t>و</a:t>
            </a:r>
            <a:r>
              <a:rPr lang="ar-SA" sz="2800" dirty="0" smtClean="0"/>
              <a:t>إ</a:t>
            </a:r>
            <a:r>
              <a:rPr lang="ar-KW" sz="2800" dirty="0" smtClean="0"/>
              <a:t>ن </a:t>
            </a:r>
            <a:r>
              <a:rPr lang="ar-KW" sz="2800" dirty="0" smtClean="0"/>
              <a:t>غاب عنه الكتاب ، إذا كان الغالب على الظن سلامته من التغيير والتبديل لاسيما إن كان ممن لا يخفي عليه التغيير غالباً . </a:t>
            </a:r>
            <a:endParaRPr lang="en-US" sz="2800" dirty="0" smtClean="0"/>
          </a:p>
          <a:p>
            <a:pPr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KW" b="1" dirty="0" smtClean="0"/>
              <a:t>حكم رواية الضرير الذي لا يحفظ ما سمعه: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endParaRPr lang="en-US" dirty="0" smtClean="0"/>
          </a:p>
          <a:p>
            <a:pPr rtl="1"/>
            <a:r>
              <a:rPr lang="ar-KW" dirty="0" smtClean="0"/>
              <a:t>إذا استعان الضرير الذي لا يحفظ ما سمعه بثقة في كتاب</a:t>
            </a:r>
            <a:r>
              <a:rPr lang="ar-SA" dirty="0" smtClean="0"/>
              <a:t>ة</a:t>
            </a:r>
            <a:r>
              <a:rPr lang="ar-KW" dirty="0" smtClean="0"/>
              <a:t> الحديث الذي سمعه وضبطه والمحافظة على الكتاب ، واحتاط عند القراءة عليه بحيث يغلب على ظنه سلامته من التغيير، صحت روايته عند الأكثر ، ويكون كالبصير الأمِّي الذي لا يحفظ . 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 </a:t>
            </a:r>
            <a:r>
              <a:rPr lang="ar-KW" b="1" dirty="0" smtClean="0"/>
              <a:t>رواية الحديث بالمعنى وشروطها :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en-US" dirty="0" smtClean="0"/>
              <a:t>- </a:t>
            </a:r>
            <a:r>
              <a:rPr lang="ar-KW" dirty="0" smtClean="0"/>
              <a:t>اختلف السلف في رواية الحديث بالمعني، فمنهم من منعها ومنهم من جوزها. </a:t>
            </a:r>
            <a:endParaRPr lang="en-US" dirty="0" smtClean="0"/>
          </a:p>
          <a:p>
            <a:pPr lvl="0" rtl="1"/>
            <a:r>
              <a:rPr lang="ar-KW" dirty="0" smtClean="0"/>
              <a:t>فمنعها طائفة من أصحاب الحديث والفقه والأصول ، منهم ابن سيرين وأبو بكر الرازي . </a:t>
            </a:r>
            <a:endParaRPr lang="en-US" dirty="0" smtClean="0"/>
          </a:p>
          <a:p>
            <a:pPr lvl="0" rtl="1"/>
            <a:r>
              <a:rPr lang="ar-KW" dirty="0" smtClean="0"/>
              <a:t>وأجازها جمهور السلف والخلف من المحدثين وأصحاب الفقه والأصول، منهم الأئمة الأربعة لكن إذا قطع الراوي بأداء المعني. 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شروط الرواية بالمعنى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KW" sz="2800" dirty="0" smtClean="0"/>
              <a:t>مَن أجاز الراوية بالمعنى اشترط لها شروطا وهي: </a:t>
            </a:r>
            <a:endParaRPr lang="en-US" sz="2800" dirty="0" smtClean="0"/>
          </a:p>
          <a:p>
            <a:pPr lvl="0" rtl="1"/>
            <a:r>
              <a:rPr lang="ar-SA" sz="2800" dirty="0" smtClean="0"/>
              <a:t>- </a:t>
            </a:r>
            <a:r>
              <a:rPr lang="ar-KW" sz="2800" dirty="0" smtClean="0"/>
              <a:t>أن يكون الراوي عالماً بالألفاظ ومقاصدها . </a:t>
            </a:r>
            <a:endParaRPr lang="en-US" sz="2800" dirty="0" smtClean="0"/>
          </a:p>
          <a:p>
            <a:pPr lvl="0" rtl="1"/>
            <a:r>
              <a:rPr lang="ar-SA" sz="2800" dirty="0" smtClean="0"/>
              <a:t>- </a:t>
            </a:r>
            <a:r>
              <a:rPr lang="ar-KW" sz="2800" dirty="0" smtClean="0"/>
              <a:t>أن يكون خبيراً بما يُحيل معانيها . </a:t>
            </a:r>
            <a:endParaRPr lang="en-US" sz="2800" dirty="0" smtClean="0"/>
          </a:p>
          <a:p>
            <a:pPr algn="just" rtl="1"/>
            <a:r>
              <a:rPr lang="ar-SA" sz="2800" dirty="0" smtClean="0"/>
              <a:t>    - </a:t>
            </a:r>
            <a:r>
              <a:rPr lang="ar-KW" sz="2800" dirty="0" smtClean="0"/>
              <a:t>هذا كله في غير المصنَّفات ، أما الكتب المصنَّفة فلا يجوز رواية شيء منها بالمعني ، وتغيير الألفاظ التي فيها , وإن كان بمعناها لأن جواز الرواية بالمعنى كان للضرورة إذا غابت عن الراوي كلمة من الكلمات ، أما بعد تثبيت الأحاديث في الكتب فليس هناك ضرورة لرواية ما فيها بالمعني .</a:t>
            </a:r>
            <a:endParaRPr lang="en-US" sz="2800" dirty="0" smtClean="0"/>
          </a:p>
          <a:p>
            <a:pPr algn="just" rtl="1"/>
            <a:r>
              <a:rPr lang="ar-SA" sz="2800" dirty="0" smtClean="0"/>
              <a:t>- </a:t>
            </a:r>
            <a:r>
              <a:rPr lang="ar-KW" sz="2800" dirty="0" smtClean="0"/>
              <a:t> وينبغي للراوي بالمعنى أن يقول بعد روايته الحديث " أو كما قال " أو " أو نحوه " أو " أو شبهه ". </a:t>
            </a:r>
            <a:endParaRPr lang="en-US" sz="2800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KW" b="1" dirty="0" smtClean="0"/>
              <a:t>اللحن في الحديث وسببه :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KW" dirty="0" smtClean="0"/>
              <a:t>اللحن في الحديث، أي الخطأ في قراءته</a:t>
            </a:r>
            <a:r>
              <a:rPr lang="en-US" dirty="0" smtClean="0"/>
              <a:t>.</a:t>
            </a:r>
          </a:p>
          <a:p>
            <a:pPr rtl="1"/>
            <a:r>
              <a:rPr lang="ar-KW" dirty="0" smtClean="0"/>
              <a:t> وأبرز أسباب اللحن: </a:t>
            </a:r>
            <a:endParaRPr lang="en-US" dirty="0" smtClean="0"/>
          </a:p>
          <a:p>
            <a:pPr rtl="1"/>
            <a:r>
              <a:rPr lang="ar-KW" dirty="0" smtClean="0"/>
              <a:t>أ ) عدم تعلم النحو واللغة : فعلى طالب الحديث أن يتعلم من النحو واللغة ما يسلم </a:t>
            </a:r>
            <a:r>
              <a:rPr lang="ar-KW" dirty="0" err="1" smtClean="0"/>
              <a:t>به</a:t>
            </a:r>
            <a:r>
              <a:rPr lang="ar-KW" dirty="0" smtClean="0"/>
              <a:t> من اللحن والتصحيف ، فقد </a:t>
            </a:r>
            <a:r>
              <a:rPr lang="ar-KW" dirty="0" smtClean="0"/>
              <a:t>رو</a:t>
            </a:r>
            <a:r>
              <a:rPr lang="ar-SA" dirty="0" smtClean="0"/>
              <a:t>ى</a:t>
            </a:r>
            <a:r>
              <a:rPr lang="ar-KW" dirty="0" smtClean="0"/>
              <a:t> </a:t>
            </a:r>
            <a:r>
              <a:rPr lang="ar-KW" dirty="0" smtClean="0"/>
              <a:t>الخطيب عن حماد بن سلمه قال " مَثَلُ الذي يطلب الحديث ولا يعرف النحو مثل الحِمَار عليه مِخلاة لا شعير فيها " 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 أسباب اللحن في الحديث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KW" dirty="0" smtClean="0"/>
              <a:t>ب) الأخذ من الكتب والصحف ، وعدم التلقي عن الشيوخ : مر بنا أن لتلقي الحديث وتحمله عن الشيوخ طرقاً بعضها أقوي من </a:t>
            </a:r>
            <a:r>
              <a:rPr lang="ar-KW" dirty="0" smtClean="0"/>
              <a:t>بعض، </a:t>
            </a:r>
            <a:r>
              <a:rPr lang="ar-KW" dirty="0" smtClean="0"/>
              <a:t>وأن </a:t>
            </a:r>
            <a:r>
              <a:rPr lang="ar-KW" dirty="0" smtClean="0"/>
              <a:t>أقو</a:t>
            </a:r>
            <a:r>
              <a:rPr lang="ar-SA" dirty="0" smtClean="0"/>
              <a:t>ى</a:t>
            </a:r>
            <a:r>
              <a:rPr lang="ar-KW" dirty="0" smtClean="0"/>
              <a:t> </a:t>
            </a:r>
            <a:r>
              <a:rPr lang="ar-KW" dirty="0" smtClean="0"/>
              <a:t>تلك الطرق السماع من لفظ الشيخ أو القراءة عليه ، فعلى المشتغل بالحديث أن </a:t>
            </a:r>
            <a:r>
              <a:rPr lang="ar-KW" dirty="0" smtClean="0"/>
              <a:t>يتلق</a:t>
            </a:r>
            <a:r>
              <a:rPr lang="ar-SA" dirty="0" smtClean="0"/>
              <a:t>ى</a:t>
            </a:r>
            <a:r>
              <a:rPr lang="ar-KW" dirty="0" smtClean="0"/>
              <a:t> </a:t>
            </a:r>
            <a:r>
              <a:rPr lang="ar-KW" dirty="0" smtClean="0"/>
              <a:t>حديث رسول الله صلي الله عليه </a:t>
            </a:r>
            <a:r>
              <a:rPr lang="ar-KW" dirty="0" smtClean="0"/>
              <a:t>وسلم </a:t>
            </a:r>
            <a:r>
              <a:rPr lang="ar-KW" dirty="0" smtClean="0"/>
              <a:t>من أفواه أهل المعرفة والتحقيق حتى يسلم من التصحيف والخطأ ،ولا يليق بطالب الحديث أن </a:t>
            </a:r>
            <a:r>
              <a:rPr lang="ar-KW" dirty="0" err="1" smtClean="0"/>
              <a:t>يعمد</a:t>
            </a:r>
            <a:r>
              <a:rPr lang="ar-KW" dirty="0" smtClean="0"/>
              <a:t> إلى الكتب والصحف فيأخذ منها ويروي عنها ويجعلهَا شيوخَهُ ، </a:t>
            </a:r>
            <a:r>
              <a:rPr lang="ar-KW" dirty="0" err="1" smtClean="0"/>
              <a:t>ف</a:t>
            </a:r>
            <a:r>
              <a:rPr lang="ar-SA" dirty="0" smtClean="0"/>
              <a:t>إ</a:t>
            </a:r>
            <a:r>
              <a:rPr lang="ar-KW" dirty="0" err="1" smtClean="0"/>
              <a:t>نه</a:t>
            </a:r>
            <a:r>
              <a:rPr lang="ar-KW" dirty="0" smtClean="0"/>
              <a:t> </a:t>
            </a:r>
            <a:r>
              <a:rPr lang="ar-KW" dirty="0" smtClean="0"/>
              <a:t>تكثر أخطاؤه وتصحيفاته، لذا قال العلماء قديماً : " لا تأخذ القرآن من مُصْحَفِيّ ولا الحديث من صَحَفِيّ " </a:t>
            </a:r>
            <a:endParaRPr lang="en-US" dirty="0" smtClean="0"/>
          </a:p>
          <a:p>
            <a:pPr algn="l" rtl="1"/>
            <a:endParaRPr lang="ar-S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KW" dirty="0" smtClean="0"/>
              <a:t>غريب الحديث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752600"/>
            <a:ext cx="8915400" cy="4525963"/>
          </a:xfrm>
        </p:spPr>
        <p:txBody>
          <a:bodyPr/>
          <a:lstStyle/>
          <a:p>
            <a:pPr rtl="1"/>
            <a:r>
              <a:rPr lang="ar-KW" sz="2800" b="1" dirty="0" smtClean="0"/>
              <a:t>-</a:t>
            </a:r>
            <a:r>
              <a:rPr lang="en-US" sz="2800" b="1" dirty="0" smtClean="0"/>
              <a:t> </a:t>
            </a:r>
            <a:r>
              <a:rPr lang="ar-KW" sz="2800" b="1" dirty="0" smtClean="0"/>
              <a:t> تعريفه: </a:t>
            </a:r>
            <a:endParaRPr lang="en-US" sz="2800" dirty="0" smtClean="0"/>
          </a:p>
          <a:p>
            <a:pPr rtl="1"/>
            <a:r>
              <a:rPr lang="ar-KW" sz="2800" dirty="0" smtClean="0"/>
              <a:t>أ) </a:t>
            </a:r>
            <a:r>
              <a:rPr lang="ar-KW" sz="2800" u="sng" dirty="0" smtClean="0"/>
              <a:t>لغة: </a:t>
            </a:r>
            <a:r>
              <a:rPr lang="ar-KW" sz="2800" dirty="0" smtClean="0"/>
              <a:t>الغريب في اللغة ، هو البعيد عن أقاربه ، والمراد </a:t>
            </a:r>
            <a:r>
              <a:rPr lang="ar-KW" sz="2800" dirty="0" err="1" smtClean="0"/>
              <a:t>به</a:t>
            </a:r>
            <a:r>
              <a:rPr lang="ar-KW" sz="2800" dirty="0" smtClean="0"/>
              <a:t> هنا الألفاظ التي خفي معناها ، قال صاحب القاموس : " غَرُبَ كَكَرُمَ ، غَمُضَ </a:t>
            </a:r>
            <a:r>
              <a:rPr lang="ar-KW" sz="2800" dirty="0" err="1" smtClean="0"/>
              <a:t>وخَفِىَ</a:t>
            </a:r>
            <a:r>
              <a:rPr lang="ar-KW" sz="2800" dirty="0" smtClean="0"/>
              <a:t> " </a:t>
            </a:r>
            <a:endParaRPr lang="en-US" sz="2800" dirty="0" smtClean="0"/>
          </a:p>
          <a:p>
            <a:pPr rtl="1"/>
            <a:r>
              <a:rPr lang="ar-KW" sz="2800" dirty="0" smtClean="0"/>
              <a:t>ب) </a:t>
            </a:r>
            <a:r>
              <a:rPr lang="ar-KW" sz="2800" u="sng" dirty="0" smtClean="0"/>
              <a:t>اصطلاحاً:</a:t>
            </a:r>
            <a:r>
              <a:rPr lang="ar-KW" sz="2800" dirty="0" smtClean="0"/>
              <a:t> هو ما وقع في متن الحديث من لفظة غامضة بعيدة من الفهم لقلة استعمالها. </a:t>
            </a:r>
            <a:endParaRPr lang="en-US" sz="2800" dirty="0" smtClean="0"/>
          </a:p>
          <a:p>
            <a:pPr rtl="1"/>
            <a:r>
              <a:rPr lang="ar-KW" sz="2800" b="1" dirty="0" smtClean="0"/>
              <a:t>2- أهميته وصعوبته: </a:t>
            </a:r>
            <a:endParaRPr lang="en-US" sz="2800" dirty="0" smtClean="0"/>
          </a:p>
          <a:p>
            <a:pPr rtl="1"/>
            <a:r>
              <a:rPr lang="ar-KW" sz="2800" dirty="0" smtClean="0"/>
              <a:t>وهو فن مهم جداً ، يَقْبُحُ </a:t>
            </a:r>
            <a:r>
              <a:rPr lang="ar-KW" sz="2800" dirty="0" smtClean="0"/>
              <a:t>بأهل </a:t>
            </a:r>
            <a:r>
              <a:rPr lang="ar-KW" sz="2800" dirty="0" smtClean="0"/>
              <a:t>الحديث </a:t>
            </a:r>
            <a:r>
              <a:rPr lang="ar-KW" sz="2800" dirty="0" smtClean="0"/>
              <a:t>جهلهُ ، </a:t>
            </a:r>
            <a:r>
              <a:rPr lang="ar-KW" sz="2800" dirty="0" smtClean="0"/>
              <a:t>لكن الخوض فيه صعب ، فليتحَرَّ </a:t>
            </a:r>
            <a:r>
              <a:rPr lang="ar-KW" sz="2800" dirty="0" err="1" smtClean="0"/>
              <a:t>خائضه</a:t>
            </a:r>
            <a:r>
              <a:rPr lang="ar-KW" sz="2800" dirty="0" smtClean="0"/>
              <a:t> ، وليتق الله أن يُقْدِمَ على تفسير كلام نبيه صلي الله عليه وسلم بمجرد الظنون ، وكان السلف يتثبتون فيه أشد التثبت . </a:t>
            </a:r>
            <a:endParaRPr lang="en-US" sz="2800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 غريب الحديث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KW" b="1" dirty="0" smtClean="0"/>
              <a:t>3- أجود تفسيره : </a:t>
            </a:r>
            <a:endParaRPr lang="en-US" dirty="0" smtClean="0"/>
          </a:p>
          <a:p>
            <a:pPr rtl="1"/>
            <a:r>
              <a:rPr lang="ar-KW" dirty="0" smtClean="0"/>
              <a:t>وأجود تفسيره ما جاء مفسَّراً في رواية أخرى، مثل حديث عِمْرَانَ بن حُصَيْن رضي الله عنه في صلاة المريض " صَلِّ قائماً، </a:t>
            </a:r>
            <a:r>
              <a:rPr lang="ar-KW" dirty="0" err="1" smtClean="0"/>
              <a:t>ف</a:t>
            </a:r>
            <a:r>
              <a:rPr lang="ar-SA" smtClean="0"/>
              <a:t>إ</a:t>
            </a:r>
            <a:r>
              <a:rPr lang="ar-KW" smtClean="0"/>
              <a:t>ن </a:t>
            </a:r>
            <a:r>
              <a:rPr lang="ar-KW" dirty="0" smtClean="0"/>
              <a:t>لم تستطع فقاعداً، فإن لم تستطع فعلى جَنْبٍ " </a:t>
            </a:r>
            <a:endParaRPr lang="en-US" dirty="0" smtClean="0"/>
          </a:p>
          <a:p>
            <a:pPr rtl="1"/>
            <a:r>
              <a:rPr lang="ar-KW" dirty="0" smtClean="0"/>
              <a:t>وقد فَسَّر قولَهُ " عَلَى جَنْبٍ" حديثُ عَليّ رضي الله عنه ، ولفظه " على جَنْبِه الأيمن مستقبل القِبْلة بوجهة " 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تابع غريب الحديث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KW" b="1" dirty="0" smtClean="0"/>
              <a:t>4- أشهر المصنفات فيه : </a:t>
            </a:r>
            <a:endParaRPr lang="en-US" dirty="0" smtClean="0"/>
          </a:p>
          <a:p>
            <a:pPr rtl="1"/>
            <a:r>
              <a:rPr lang="ar-KW" dirty="0" smtClean="0"/>
              <a:t>أ) غريب الحديث، لأبي عبيد القاسم بن سَلاَّم. </a:t>
            </a:r>
            <a:endParaRPr lang="en-US" dirty="0" smtClean="0"/>
          </a:p>
          <a:p>
            <a:pPr rtl="1"/>
            <a:r>
              <a:rPr lang="ar-KW" dirty="0" smtClean="0"/>
              <a:t>ب) النهاية في غريب الحديث والأثر، لابن الأثير ، وهو أجود كتب الغريب . </a:t>
            </a:r>
            <a:endParaRPr lang="en-US" dirty="0" smtClean="0"/>
          </a:p>
          <a:p>
            <a:pPr rtl="1"/>
            <a:r>
              <a:rPr lang="ar-KW" dirty="0" smtClean="0"/>
              <a:t>ج) الدر </a:t>
            </a:r>
            <a:r>
              <a:rPr lang="ar-KW" dirty="0" err="1" smtClean="0"/>
              <a:t>النَّثِير</a:t>
            </a:r>
            <a:r>
              <a:rPr lang="ar-KW" dirty="0" smtClean="0"/>
              <a:t> للسيوطي ، وهو تلخيص للنهاية . </a:t>
            </a:r>
            <a:endParaRPr lang="en-US" dirty="0" smtClean="0"/>
          </a:p>
          <a:p>
            <a:pPr rtl="1"/>
            <a:r>
              <a:rPr lang="ar-KW" dirty="0" smtClean="0"/>
              <a:t>د) الفائق ، </a:t>
            </a:r>
            <a:r>
              <a:rPr lang="ar-KW" dirty="0" err="1" smtClean="0"/>
              <a:t>للزمخشري</a:t>
            </a:r>
            <a:r>
              <a:rPr lang="ar-KW" dirty="0" smtClean="0"/>
              <a:t> . 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1382</TotalTime>
  <Words>847</Words>
  <Application>Microsoft Office PowerPoint</Application>
  <PresentationFormat>A4 Paper (210x297 mm)‎</PresentationFormat>
  <Paragraphs>70</Paragraphs>
  <Slides>14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Office Theme</vt:lpstr>
      <vt:lpstr>الشريحة 1</vt:lpstr>
      <vt:lpstr> المحاضرةالخامسة</vt:lpstr>
      <vt:lpstr>عناصر المحاضرة</vt:lpstr>
      <vt:lpstr>صفة رواية الحديث :</vt:lpstr>
      <vt:lpstr>هل تجوز رواية الراوي من كتابه إذا لم يحفظ ما فيه ؟ </vt:lpstr>
      <vt:lpstr>حكم رواية الضرير الذي لا يحفظ ما سمعه: </vt:lpstr>
      <vt:lpstr> رواية الحديث بالمعنى وشروطها : </vt:lpstr>
      <vt:lpstr>شروط الرواية بالمعنى </vt:lpstr>
      <vt:lpstr>اللحن في الحديث وسببه : </vt:lpstr>
      <vt:lpstr>تابع أسباب اللحن في الحديث</vt:lpstr>
      <vt:lpstr>غريب الحديث</vt:lpstr>
      <vt:lpstr>تابع غريب الحديث</vt:lpstr>
      <vt:lpstr> تابع غريب الحديث</vt:lpstr>
      <vt:lpstr>الشريحة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سعود بن عبد العزيز العقيل</cp:lastModifiedBy>
  <cp:revision>91</cp:revision>
  <dcterms:created xsi:type="dcterms:W3CDTF">2009-10-14T19:14:34Z</dcterms:created>
  <dcterms:modified xsi:type="dcterms:W3CDTF">2011-03-26T14:55:39Z</dcterms:modified>
</cp:coreProperties>
</file>