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7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علوم الحديث 2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العمير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السادسة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/>
            <a:endParaRPr lang="ar-SA" dirty="0" smtClean="0"/>
          </a:p>
          <a:p>
            <a:pPr rtl="1"/>
            <a:r>
              <a:rPr lang="ar-KW" dirty="0" smtClean="0"/>
              <a:t>آداب الرواية </a:t>
            </a:r>
            <a:endParaRPr lang="en-US" dirty="0" smtClean="0"/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/>
              <a:t>آداب المحدث. </a:t>
            </a:r>
            <a:endParaRPr lang="ar-SA" b="1" dirty="0" smtClean="0"/>
          </a:p>
          <a:p>
            <a:pPr rtl="1" eaLnBrk="1" hangingPunct="1">
              <a:buFont typeface="Arial" pitchFamily="34" charset="0"/>
              <a:buChar char="•"/>
            </a:pPr>
            <a:r>
              <a:rPr lang="ar-KW" b="1" dirty="0" smtClean="0"/>
              <a:t>آداب طالب الحديث. </a:t>
            </a:r>
            <a:endParaRPr lang="en-US" dirty="0" smtClean="0"/>
          </a:p>
          <a:p>
            <a:pPr lvl="0" rtl="1" eaLnBrk="1" hangingPunct="1">
              <a:buFont typeface="Arial" pitchFamily="34" charset="0"/>
              <a:buChar char="•"/>
            </a:pPr>
            <a:endParaRPr lang="en-US" dirty="0" smtClean="0"/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rtl="1"/>
            <a:r>
              <a:rPr lang="ar-KW" dirty="0" smtClean="0"/>
              <a:t> </a:t>
            </a: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/>
              <a:t> </a:t>
            </a:r>
            <a:r>
              <a:rPr lang="ar-KW" dirty="0" smtClean="0"/>
              <a:t>آداب المحدث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ar-KW" sz="2600" b="1" dirty="0" smtClean="0"/>
              <a:t>- </a:t>
            </a:r>
            <a:r>
              <a:rPr lang="ar-SA" sz="2600" b="1" dirty="0" smtClean="0"/>
              <a:t>أ</a:t>
            </a:r>
            <a:r>
              <a:rPr lang="ar-KW" sz="2600" b="1" dirty="0" smtClean="0"/>
              <a:t>برز ما ينبغي أن يتحلي </a:t>
            </a:r>
            <a:r>
              <a:rPr lang="ar-KW" sz="2600" b="1" dirty="0" err="1" smtClean="0"/>
              <a:t>به</a:t>
            </a:r>
            <a:r>
              <a:rPr lang="ar-KW" sz="2600" b="1" dirty="0" smtClean="0"/>
              <a:t> المحدث : </a:t>
            </a:r>
            <a:endParaRPr lang="en-US" sz="2600" dirty="0" smtClean="0"/>
          </a:p>
          <a:p>
            <a:pPr rtl="1"/>
            <a:r>
              <a:rPr lang="ar-KW" sz="2500" dirty="0" smtClean="0"/>
              <a:t>أ) تصحيح النية وإخلاصها، وتطهير القلب من أغراض الدنيا، كحب الرئاسة أو الشهرة. </a:t>
            </a:r>
            <a:endParaRPr lang="en-US" sz="2500" dirty="0" smtClean="0"/>
          </a:p>
          <a:p>
            <a:pPr rtl="1"/>
            <a:r>
              <a:rPr lang="ar-KW" sz="2500" dirty="0" smtClean="0"/>
              <a:t>ب) أن يكون أكبر همه نشر الحديث، والتبليغ عن رسول الله صلي الله عليه وسلم مبتغياً جزيل الأجر. </a:t>
            </a:r>
            <a:endParaRPr lang="en-US" sz="2500" dirty="0" smtClean="0"/>
          </a:p>
          <a:p>
            <a:pPr rtl="1"/>
            <a:r>
              <a:rPr lang="ar-KW" sz="2500" dirty="0" smtClean="0"/>
              <a:t>ج) ألا يحدث بحضرة من هو أولى منه، لِسِنِّه أو عِلْمِه. </a:t>
            </a:r>
            <a:endParaRPr lang="en-US" sz="2500" dirty="0" smtClean="0"/>
          </a:p>
          <a:p>
            <a:pPr rtl="1"/>
            <a:r>
              <a:rPr lang="ar-KW" sz="2500" dirty="0" smtClean="0"/>
              <a:t>د) أن يرشد من سأله عن شيء من الحديث </a:t>
            </a:r>
            <a:r>
              <a:rPr lang="ar-KW" sz="2500" dirty="0" err="1" smtClean="0"/>
              <a:t>ـ</a:t>
            </a:r>
            <a:r>
              <a:rPr lang="ar-KW" sz="2500" dirty="0" smtClean="0"/>
              <a:t> وهو يعلم أنه موجود عند غيره </a:t>
            </a:r>
            <a:r>
              <a:rPr lang="ar-KW" sz="2500" dirty="0" err="1" smtClean="0"/>
              <a:t>ـ</a:t>
            </a:r>
            <a:r>
              <a:rPr lang="ar-KW" sz="2500" dirty="0" smtClean="0"/>
              <a:t> إلى ذلك الغير. </a:t>
            </a:r>
            <a:endParaRPr lang="en-US" sz="2500" dirty="0" smtClean="0"/>
          </a:p>
          <a:p>
            <a:pPr rtl="1"/>
            <a:r>
              <a:rPr lang="ar-KW" sz="2500" dirty="0" smtClean="0"/>
              <a:t>هـ) ألا يمتنع من تحديث أحد لكونه غير صحيح النية ، فانه يُرجَى له صحتها . </a:t>
            </a:r>
            <a:endParaRPr lang="en-US" sz="2500" dirty="0" smtClean="0"/>
          </a:p>
          <a:p>
            <a:pPr rtl="1"/>
            <a:r>
              <a:rPr lang="ar-KW" sz="2500" dirty="0" smtClean="0"/>
              <a:t>و) أن يعقد مجلساً لإملاء الحديث وتعليمه إذا كان أهلا لذلك، فان ذلك أعلى مراتب الراوية. </a:t>
            </a:r>
            <a:endParaRPr lang="en-US" sz="2500" dirty="0" smtClean="0"/>
          </a:p>
          <a:p>
            <a:pPr rtl="1"/>
            <a:r>
              <a:rPr lang="ar-KW" dirty="0" smtClean="0"/>
              <a:t> </a:t>
            </a:r>
            <a:endParaRPr lang="en-US" dirty="0" smtClean="0"/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/>
            <a:r>
              <a:rPr lang="ar-KW" b="1" dirty="0" smtClean="0"/>
              <a:t>ما يستحب فعله إذا أراد حضور مجلس الإملاء</a:t>
            </a:r>
            <a:endParaRPr lang="en-US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ar-KW" sz="3000" dirty="0" smtClean="0"/>
              <a:t>أ) </a:t>
            </a:r>
            <a:r>
              <a:rPr lang="ar-KW" sz="3000" dirty="0" err="1" smtClean="0"/>
              <a:t>أ</a:t>
            </a:r>
            <a:r>
              <a:rPr lang="ar-KW" sz="3000" dirty="0" smtClean="0"/>
              <a:t>ن يتطهر ويتطيب ويسرح لحيته . </a:t>
            </a:r>
            <a:endParaRPr lang="en-US" sz="3000" dirty="0" smtClean="0"/>
          </a:p>
          <a:p>
            <a:pPr rtl="1"/>
            <a:r>
              <a:rPr lang="ar-KW" sz="3000" dirty="0" smtClean="0"/>
              <a:t>ب) أن يجلس متمكناً بوقار وهيبة ، تعظيماً لحديث رسول الله صلي الله عليه وسلم . </a:t>
            </a:r>
            <a:endParaRPr lang="en-US" sz="3000" dirty="0" smtClean="0"/>
          </a:p>
          <a:p>
            <a:pPr rtl="1"/>
            <a:r>
              <a:rPr lang="ar-KW" sz="3000" dirty="0" smtClean="0"/>
              <a:t>ج) أن يُقْبِل على الحاضرين كلهم، ولا يخص بعنايته أحداً دون أحد. </a:t>
            </a:r>
            <a:endParaRPr lang="en-US" sz="3000" dirty="0" smtClean="0"/>
          </a:p>
          <a:p>
            <a:pPr rtl="1"/>
            <a:r>
              <a:rPr lang="ar-KW" sz="3000" dirty="0" smtClean="0"/>
              <a:t>د) أن يفتتح مجلسه ويختمه بتحميد الله تعالى والصلاة على النبي صلي الله عليه وسلم ودعاء يليق بالحال . </a:t>
            </a:r>
            <a:endParaRPr lang="en-US" sz="3000" dirty="0" smtClean="0"/>
          </a:p>
          <a:p>
            <a:pPr rtl="1"/>
            <a:r>
              <a:rPr lang="ar-KW" sz="3000" dirty="0" smtClean="0"/>
              <a:t>هـ) أن يتجنب ما لا تحتمله عقول الحاضرين أو ما لا يفهمونه من الحديث. </a:t>
            </a:r>
            <a:endParaRPr lang="en-US" sz="3000" dirty="0" smtClean="0"/>
          </a:p>
          <a:p>
            <a:pPr rtl="1"/>
            <a:r>
              <a:rPr lang="ar-KW" sz="3000" dirty="0" smtClean="0"/>
              <a:t>و) أن يختم الإملاء بحكايات ونوادر ، لترويح القلوب وطرد السَّأم . </a:t>
            </a:r>
            <a:endParaRPr lang="en-US" sz="30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KW" sz="4000" b="1" dirty="0" smtClean="0"/>
              <a:t>السن التي ينبغي للمحدث أن يتصدي للتحديث فيها </a:t>
            </a:r>
            <a:endParaRPr lang="en-US" sz="4000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اختلف في ذلك . </a:t>
            </a:r>
            <a:endParaRPr lang="en-US" dirty="0" smtClean="0"/>
          </a:p>
          <a:p>
            <a:pPr lvl="0" rtl="1"/>
            <a:r>
              <a:rPr lang="ar-KW" dirty="0" smtClean="0"/>
              <a:t>فقيل خمسون ، وقيل أربعون ، وقيل غير ذلك . </a:t>
            </a:r>
            <a:endParaRPr lang="en-US" dirty="0" smtClean="0"/>
          </a:p>
          <a:p>
            <a:pPr lvl="0" rtl="1"/>
            <a:r>
              <a:rPr lang="ar-KW" dirty="0" smtClean="0"/>
              <a:t>والصحيح أنه متى تأهل واحتيج إلى ما عنده جلس للتحديث في أي سن كان</a:t>
            </a:r>
            <a:endParaRPr lang="en-US" dirty="0" smtClean="0"/>
          </a:p>
          <a:p>
            <a:pPr rtl="1"/>
            <a:r>
              <a:rPr lang="ar-KW" b="1" dirty="0" smtClean="0"/>
              <a:t>5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</a:t>
            </a:r>
            <a:r>
              <a:rPr lang="ar-KW" b="1" dirty="0" smtClean="0"/>
              <a:t>أشهر المصنفات فيه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dirty="0" smtClean="0"/>
          </a:p>
          <a:p>
            <a:pPr rtl="1"/>
            <a:r>
              <a:rPr lang="ar-KW" dirty="0" smtClean="0"/>
              <a:t>أ) " الجامع لأخلاق الراوي وآداب السامع " للخطيب البغدادي. </a:t>
            </a:r>
            <a:endParaRPr lang="en-US" dirty="0" smtClean="0"/>
          </a:p>
          <a:p>
            <a:pPr rtl="1"/>
            <a:r>
              <a:rPr lang="ar-KW" dirty="0" smtClean="0"/>
              <a:t>ب) " جامع بيان العلم وفضله، وما ينبغي في روايته وحمله " لابن عبد البر.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</a:t>
            </a:r>
            <a:r>
              <a:rPr lang="ar-KW" dirty="0" smtClean="0"/>
              <a:t>آداب طالب الحديث</a:t>
            </a:r>
            <a:r>
              <a:rPr lang="en-US" dirty="0" smtClean="0"/>
              <a:t>   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</a:t>
            </a:r>
            <a:r>
              <a:rPr lang="ar-KW" sz="2800" dirty="0" smtClean="0"/>
              <a:t>من هذه الآداب ما يشترك فيها مع المحدث ، ومنها ما ينفرد </a:t>
            </a:r>
            <a:r>
              <a:rPr lang="ar-KW" sz="2800" dirty="0" err="1" smtClean="0"/>
              <a:t>بها</a:t>
            </a:r>
            <a:r>
              <a:rPr lang="ar-KW" sz="2800" dirty="0" smtClean="0"/>
              <a:t>. </a:t>
            </a:r>
            <a:endParaRPr lang="en-US" sz="2800" dirty="0" smtClean="0"/>
          </a:p>
          <a:p>
            <a:pPr lvl="0" rtl="1"/>
            <a:r>
              <a:rPr lang="ar-SA" sz="2800" dirty="0" smtClean="0"/>
              <a:t>  ف</a:t>
            </a:r>
            <a:r>
              <a:rPr lang="ar-KW" sz="2800" dirty="0" smtClean="0"/>
              <a:t>الآداب التي يشترك فيها مع المحدث </a:t>
            </a:r>
            <a:r>
              <a:rPr lang="ar-SA" sz="2800" dirty="0" smtClean="0"/>
              <a:t>هي </a:t>
            </a:r>
            <a:r>
              <a:rPr lang="ar-KW" sz="2800" dirty="0" smtClean="0"/>
              <a:t>: </a:t>
            </a:r>
            <a:endParaRPr lang="en-US" sz="2800" dirty="0" smtClean="0"/>
          </a:p>
          <a:p>
            <a:pPr rtl="1"/>
            <a:r>
              <a:rPr lang="ar-SA" sz="2800" dirty="0" smtClean="0"/>
              <a:t>      - </a:t>
            </a:r>
            <a:r>
              <a:rPr lang="ar-KW" sz="2800" dirty="0" smtClean="0"/>
              <a:t>تصحيح النية والإخلاص لله تعالى في طلبه . </a:t>
            </a:r>
            <a:endParaRPr lang="en-US" sz="2800" dirty="0" smtClean="0"/>
          </a:p>
          <a:p>
            <a:pPr rtl="1"/>
            <a:r>
              <a:rPr lang="ar-SA" sz="2800" dirty="0" smtClean="0"/>
              <a:t>      - </a:t>
            </a:r>
            <a:r>
              <a:rPr lang="ar-KW" sz="2800" dirty="0" smtClean="0"/>
              <a:t>الحذر من أن تكون الغاية من طلبه التوصل إلى أغراض الدنيا، فقد أخرج أبو داود وابن ماجة من حديث أبي هريرة قال : قال رسول الله صلي الله عليه وسلم : " من تعلم علماً مما يُبْتَغَي </a:t>
            </a:r>
            <a:r>
              <a:rPr lang="ar-KW" sz="2800" dirty="0" err="1" smtClean="0"/>
              <a:t>به</a:t>
            </a:r>
            <a:r>
              <a:rPr lang="ar-KW" sz="2800" dirty="0" smtClean="0"/>
              <a:t> وجهُ الله تعالى ، لا يتعلمه إلا ليصيب </a:t>
            </a:r>
            <a:r>
              <a:rPr lang="ar-KW" sz="2800" dirty="0" err="1" smtClean="0"/>
              <a:t>به</a:t>
            </a:r>
            <a:r>
              <a:rPr lang="ar-KW" sz="2800" dirty="0" smtClean="0"/>
              <a:t> غَرَضاً من الدنيا لم يجد عَرْفَ الجنة يوم القيامة " . </a:t>
            </a:r>
            <a:endParaRPr lang="en-US" sz="2800" dirty="0" smtClean="0"/>
          </a:p>
          <a:p>
            <a:pPr rtl="1"/>
            <a:r>
              <a:rPr lang="ar-KW" sz="2800" dirty="0" smtClean="0"/>
              <a:t>العمل بما يسمعه من الأحاديث. 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آداب طالب الحديث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b="1" dirty="0" smtClean="0"/>
              <a:t>3- الآداب التي ينفرد </a:t>
            </a:r>
            <a:r>
              <a:rPr lang="ar-KW" b="1" dirty="0" err="1" smtClean="0"/>
              <a:t>بها</a:t>
            </a:r>
            <a:r>
              <a:rPr lang="ar-KW" b="1" dirty="0" smtClean="0"/>
              <a:t> عن المحدث: </a:t>
            </a:r>
            <a:endParaRPr lang="en-US" dirty="0" smtClean="0"/>
          </a:p>
          <a:p>
            <a:pPr rtl="1"/>
            <a:r>
              <a:rPr lang="ar-KW" dirty="0" smtClean="0"/>
              <a:t>أ) </a:t>
            </a:r>
            <a:r>
              <a:rPr lang="ar-KW" dirty="0" err="1" smtClean="0"/>
              <a:t>أ</a:t>
            </a:r>
            <a:r>
              <a:rPr lang="ar-KW" dirty="0" smtClean="0"/>
              <a:t>ن يسأل الله تعالى التوفيق والتسديد والتيسير والإعانة على ضبطه الحديث وفهمه . </a:t>
            </a:r>
            <a:endParaRPr lang="en-US" dirty="0" smtClean="0"/>
          </a:p>
          <a:p>
            <a:pPr rtl="1"/>
            <a:r>
              <a:rPr lang="ar-KW" dirty="0" smtClean="0"/>
              <a:t>ب) أن ينصرف إليه بكليته ، ويفرغ جهد ، في تحصيله . </a:t>
            </a:r>
            <a:endParaRPr lang="en-US" dirty="0" smtClean="0"/>
          </a:p>
          <a:p>
            <a:pPr rtl="1"/>
            <a:r>
              <a:rPr lang="ar-KW" dirty="0" smtClean="0"/>
              <a:t>ج) أن يبدأ بالسماع من أرجح شيوخ بلده إسناداً وعلماً وديِناً. </a:t>
            </a:r>
            <a:endParaRPr lang="en-US" dirty="0" smtClean="0"/>
          </a:p>
          <a:p>
            <a:pPr rtl="1"/>
            <a:r>
              <a:rPr lang="ar-KW" dirty="0" smtClean="0"/>
              <a:t>د) أن يعظم شيخه، ومَنْ يسمع منه ويوقِّره، فذلك من إجلال العلم وأسباب الانتفاع، وأن يتحرَّى رضاه، ويصبر على جفائه لو حصل. </a:t>
            </a: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تابع آداب طالب الحديث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هـ) أن يرشد زملاءه وإخوانه في الطلب إلى ما ظفر </a:t>
            </a:r>
            <a:r>
              <a:rPr lang="ar-KW" dirty="0" err="1" smtClean="0"/>
              <a:t>به</a:t>
            </a:r>
            <a:r>
              <a:rPr lang="ar-KW" dirty="0" smtClean="0"/>
              <a:t> من فوائد ، ولا يكتمها عنهم ، فان كتمان الفوائد العلمية على الطلبة لُؤْم يقع فيه جهلة الطلبة </a:t>
            </a:r>
            <a:r>
              <a:rPr lang="ar-KW" dirty="0" err="1" smtClean="0"/>
              <a:t>الوُضَعاء</a:t>
            </a:r>
            <a:r>
              <a:rPr lang="ar-KW" dirty="0" smtClean="0"/>
              <a:t> ، لأن الغاية من طلب العلم نشره . </a:t>
            </a:r>
            <a:endParaRPr lang="en-US" dirty="0" smtClean="0"/>
          </a:p>
          <a:p>
            <a:pPr rtl="1"/>
            <a:r>
              <a:rPr lang="ar-KW" dirty="0" smtClean="0"/>
              <a:t>و) ألا يمنعه الحياء أو الكِبْر من السعي في السماع والتحصيل وأخذ العلم ولو ممن دونه في السن أو المنزلة. </a:t>
            </a:r>
            <a:endParaRPr lang="en-US" dirty="0" smtClean="0"/>
          </a:p>
          <a:p>
            <a:pPr rtl="1"/>
            <a:r>
              <a:rPr lang="ar-KW" dirty="0" smtClean="0"/>
              <a:t>ز) عدم الاقتصار على سماع الحديث وكتابته دون معرفته وفهمه ، فيكون قد أتعب نفسه دون أن يظفر بطائل . 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آداب طالب الحديث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ح) أن يقدم في السماع والضبط والتفهم الصحيحين ثم سنن أبي داود والترمذي والنسائي ثم السنن الكبرى </a:t>
            </a:r>
            <a:r>
              <a:rPr lang="ar-KW" dirty="0" err="1" smtClean="0"/>
              <a:t>للبيهقي</a:t>
            </a:r>
            <a:r>
              <a:rPr lang="ar-KW" dirty="0" smtClean="0"/>
              <a:t> ثم ما تمس الحاجة إليه من </a:t>
            </a:r>
            <a:r>
              <a:rPr lang="ar-KW" dirty="0" err="1" smtClean="0"/>
              <a:t>المسانيد</a:t>
            </a:r>
            <a:r>
              <a:rPr lang="ar-KW" dirty="0" smtClean="0"/>
              <a:t> والجوامع كمسند أحمد وموطأ مالك، ومن كتب العلل، علل </a:t>
            </a:r>
            <a:r>
              <a:rPr lang="ar-KW" dirty="0" err="1" smtClean="0"/>
              <a:t>الدارقطني</a:t>
            </a:r>
            <a:r>
              <a:rPr lang="ar-KW" dirty="0" smtClean="0"/>
              <a:t>، ومن الأسماء التاريخ الكبير للبخاري والجرح والتعديل لابن أبي حاتم، ومن ضبط الأسماء كتاب ابن </a:t>
            </a:r>
            <a:r>
              <a:rPr lang="ar-KW" dirty="0" err="1" smtClean="0"/>
              <a:t>ماكولا</a:t>
            </a:r>
            <a:r>
              <a:rPr lang="ar-KW" dirty="0" smtClean="0"/>
              <a:t> ومن غريب الحديث النهاية لابن الأثير. </a:t>
            </a:r>
            <a:endParaRPr lang="en-US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678</Words>
  <Application>Microsoft Office PowerPoint</Application>
  <PresentationFormat>A4 Paper (210x297 mm)‎</PresentationFormat>
  <Paragraphs>72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 المحاضرة السادسة</vt:lpstr>
      <vt:lpstr>عناصر المحاضرة</vt:lpstr>
      <vt:lpstr> آداب المحدث :</vt:lpstr>
      <vt:lpstr>ما يستحب فعله إذا أراد حضور مجلس الإملاء</vt:lpstr>
      <vt:lpstr>السن التي ينبغي للمحدث أن يتصدي للتحديث فيها </vt:lpstr>
      <vt:lpstr> أشهر المصنفات فيه :</vt:lpstr>
      <vt:lpstr>       آداب طالب الحديث     </vt:lpstr>
      <vt:lpstr>تابع آداب طالب الحديث</vt:lpstr>
      <vt:lpstr>تابع آداب طالب الحديث</vt:lpstr>
      <vt:lpstr>تابع آداب طالب الحديث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سعود بن عبد العزيز العقيل</cp:lastModifiedBy>
  <cp:revision>90</cp:revision>
  <dcterms:created xsi:type="dcterms:W3CDTF">2009-10-14T19:14:34Z</dcterms:created>
  <dcterms:modified xsi:type="dcterms:W3CDTF">2011-03-26T15:00:54Z</dcterms:modified>
</cp:coreProperties>
</file>