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88" r:id="rId4"/>
    <p:sldId id="289" r:id="rId5"/>
    <p:sldId id="290" r:id="rId6"/>
    <p:sldId id="291" r:id="rId7"/>
    <p:sldId id="292" r:id="rId8"/>
    <p:sldId id="293" r:id="rId9"/>
    <p:sldId id="294"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4" autoAdjust="0"/>
  </p:normalViewPr>
  <p:slideViewPr>
    <p:cSldViewPr>
      <p:cViewPr>
        <p:scale>
          <a:sx n="90" d="100"/>
          <a:sy n="90" d="100"/>
        </p:scale>
        <p:origin x="-522" y="12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دراسة الأسانيد</a:t>
            </a:r>
            <a:endParaRPr lang="en-US" sz="28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محمد بن </a:t>
            </a:r>
            <a:r>
              <a:rPr lang="ar-SA" sz="2600" b="1" dirty="0" err="1" smtClean="0">
                <a:solidFill>
                  <a:srgbClr val="7F7F7F"/>
                </a:solidFill>
                <a:latin typeface="Calibri" pitchFamily="34" charset="0"/>
                <a:cs typeface="Times New Roman" pitchFamily="18" charset="0"/>
              </a:rPr>
              <a:t>عبدالرحمن</a:t>
            </a:r>
            <a:r>
              <a:rPr lang="ar-SA" sz="2600" b="1" dirty="0" smtClean="0">
                <a:solidFill>
                  <a:srgbClr val="7F7F7F"/>
                </a:solidFill>
                <a:latin typeface="Calibri" pitchFamily="34" charset="0"/>
                <a:cs typeface="Times New Roman" pitchFamily="18" charset="0"/>
              </a:rPr>
              <a:t> </a:t>
            </a:r>
            <a:r>
              <a:rPr lang="ar-SA" sz="2600" b="1" dirty="0" err="1" smtClean="0">
                <a:solidFill>
                  <a:srgbClr val="7F7F7F"/>
                </a:solidFill>
                <a:latin typeface="Calibri" pitchFamily="34" charset="0"/>
                <a:cs typeface="Times New Roman" pitchFamily="18" charset="0"/>
              </a:rPr>
              <a:t>العمير</a:t>
            </a:r>
            <a:r>
              <a:rPr lang="ar-SA"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الثامنة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كتاب تقريب التهذيب</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21506" name="Picture 2"/>
          <p:cNvPicPr>
            <a:picLocks noChangeAspect="1" noChangeArrowheads="1"/>
          </p:cNvPicPr>
          <p:nvPr/>
        </p:nvPicPr>
        <p:blipFill>
          <a:blip r:embed="rId2" cstate="print"/>
          <a:srcRect/>
          <a:stretch>
            <a:fillRect/>
          </a:stretch>
        </p:blipFill>
        <p:spPr bwMode="auto">
          <a:xfrm>
            <a:off x="4572000" y="381000"/>
            <a:ext cx="4419600" cy="847725"/>
          </a:xfrm>
          <a:prstGeom prst="rect">
            <a:avLst/>
          </a:prstGeom>
          <a:noFill/>
          <a:ln w="9525">
            <a:noFill/>
            <a:miter lim="800000"/>
            <a:headEnd/>
            <a:tailEnd/>
          </a:ln>
        </p:spPr>
      </p:pic>
      <p:pic>
        <p:nvPicPr>
          <p:cNvPr id="21507" name="Picture 3"/>
          <p:cNvPicPr>
            <a:picLocks noGrp="1" noChangeAspect="1" noChangeArrowheads="1"/>
          </p:cNvPicPr>
          <p:nvPr>
            <p:ph idx="1"/>
          </p:nvPr>
        </p:nvPicPr>
        <p:blipFill>
          <a:blip r:embed="rId3" cstate="print"/>
          <a:srcRect/>
          <a:stretch>
            <a:fillRect/>
          </a:stretch>
        </p:blipFill>
        <p:spPr bwMode="auto">
          <a:xfrm>
            <a:off x="762000" y="1524000"/>
            <a:ext cx="8915400" cy="3352800"/>
          </a:xfrm>
          <a:prstGeom prst="rect">
            <a:avLst/>
          </a:prstGeom>
          <a:noFill/>
          <a:ln w="9525">
            <a:noFill/>
            <a:miter lim="800000"/>
            <a:headEnd/>
            <a:tailEnd/>
          </a:ln>
        </p:spPr>
      </p:pic>
      <p:pic>
        <p:nvPicPr>
          <p:cNvPr id="21509" name="Picture 5"/>
          <p:cNvPicPr>
            <a:picLocks noChangeAspect="1" noChangeArrowheads="1"/>
          </p:cNvPicPr>
          <p:nvPr/>
        </p:nvPicPr>
        <p:blipFill>
          <a:blip r:embed="rId4" cstate="print"/>
          <a:srcRect/>
          <a:stretch>
            <a:fillRect/>
          </a:stretch>
        </p:blipFill>
        <p:spPr bwMode="auto">
          <a:xfrm>
            <a:off x="4572000" y="4800600"/>
            <a:ext cx="4953000" cy="609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2530" name="Picture 2"/>
          <p:cNvPicPr>
            <a:picLocks noGrp="1" noChangeAspect="1" noChangeArrowheads="1"/>
          </p:cNvPicPr>
          <p:nvPr>
            <p:ph idx="1"/>
          </p:nvPr>
        </p:nvPicPr>
        <p:blipFill>
          <a:blip r:embed="rId2" cstate="print"/>
          <a:srcRect/>
          <a:stretch>
            <a:fillRect/>
          </a:stretch>
        </p:blipFill>
        <p:spPr bwMode="auto">
          <a:xfrm>
            <a:off x="495300" y="838201"/>
            <a:ext cx="8915400" cy="463486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3554" name="Picture 2"/>
          <p:cNvPicPr>
            <a:picLocks noGrp="1" noChangeAspect="1" noChangeArrowheads="1"/>
          </p:cNvPicPr>
          <p:nvPr>
            <p:ph idx="1"/>
          </p:nvPr>
        </p:nvPicPr>
        <p:blipFill>
          <a:blip r:embed="rId2" cstate="print"/>
          <a:srcRect/>
          <a:stretch>
            <a:fillRect/>
          </a:stretch>
        </p:blipFill>
        <p:spPr bwMode="auto">
          <a:xfrm>
            <a:off x="495300" y="1371600"/>
            <a:ext cx="8915400" cy="3550431"/>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7315200" y="4800600"/>
            <a:ext cx="2066925" cy="990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ابن حجر في تقريب التهذيب</a:t>
            </a:r>
            <a:endParaRPr lang="ar-SA" dirty="0"/>
          </a:p>
        </p:txBody>
      </p:sp>
      <p:pic>
        <p:nvPicPr>
          <p:cNvPr id="24578" name="Picture 2"/>
          <p:cNvPicPr>
            <a:picLocks noGrp="1" noChangeAspect="1" noChangeArrowheads="1"/>
          </p:cNvPicPr>
          <p:nvPr>
            <p:ph idx="1"/>
          </p:nvPr>
        </p:nvPicPr>
        <p:blipFill>
          <a:blip r:embed="rId2" cstate="print"/>
          <a:srcRect/>
          <a:stretch>
            <a:fillRect/>
          </a:stretch>
        </p:blipFill>
        <p:spPr bwMode="auto">
          <a:xfrm>
            <a:off x="495300" y="2045366"/>
            <a:ext cx="8915400" cy="3635631"/>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71600" y="1600200"/>
            <a:ext cx="8000269" cy="4267200"/>
          </a:xfrm>
        </p:spPr>
        <p:txBody>
          <a:bodyPr>
            <a:normAutofit fontScale="92500" lnSpcReduction="10000"/>
          </a:bodyPr>
          <a:lstStyle/>
          <a:p>
            <a:r>
              <a:rPr lang="ar-SA" sz="2800" dirty="0" smtClean="0"/>
              <a:t>3- ذكر مراتب الرواة في المقدمة, وجعلهم محصورين في اثنتي عشرة مرتبة ,وذكر ألفاظ لجرح والتعديل المقابلة لكل مرتبة . </a:t>
            </a:r>
          </a:p>
          <a:p>
            <a:r>
              <a:rPr lang="ar-SA" sz="2800" dirty="0" smtClean="0"/>
              <a:t>-  فعلى المراجع في هذا الكتاب أن ينتبه إلى هذه المراتب وما يقابلها من </a:t>
            </a:r>
            <a:r>
              <a:rPr lang="ar-SA" sz="2800" dirty="0" err="1" smtClean="0"/>
              <a:t>الالفاظ</a:t>
            </a:r>
            <a:r>
              <a:rPr lang="ar-SA" sz="2800" dirty="0" smtClean="0"/>
              <a:t> حتى لا يقع في لبس أو خطأ لأنه ربما اصطلح في بعضها اصطلاحاً خاصاً </a:t>
            </a:r>
            <a:r>
              <a:rPr lang="ar-SA" sz="2800" dirty="0" err="1" smtClean="0"/>
              <a:t>به</a:t>
            </a:r>
            <a:r>
              <a:rPr lang="ar-SA" sz="2800" dirty="0" smtClean="0"/>
              <a:t> في هذا الكتاب.</a:t>
            </a:r>
            <a:endParaRPr lang="en-US" sz="2800" dirty="0" smtClean="0"/>
          </a:p>
          <a:p>
            <a:r>
              <a:rPr lang="ar-SA" sz="2800" dirty="0" smtClean="0"/>
              <a:t>4- ذكر في المقدمة الكتاب أيضاً طبقات الرواة المترجمين وجعلهم اثنتي عشرة طبقة أيضاً, وينبغي لزاماً معرفة تلك الطبقات قبل المراجعة في الكتاب حتى يعرف المراجع ذلك الاصطلاح لخاص لابن حجر في هذا الكتاب .</a:t>
            </a:r>
          </a:p>
          <a:p>
            <a:r>
              <a:rPr lang="ar-SA" sz="2800" dirty="0" smtClean="0"/>
              <a:t>5- زاد على " التهذيب" فصلاً في آخر الكتاب يتعلق ببيان المنبهات من النسوة على ترتيب من روى عنهن رجالاً ونساءً</a:t>
            </a:r>
            <a:endParaRPr lang="en-US" sz="2800" dirty="0" smtClean="0"/>
          </a:p>
          <a:p>
            <a:endParaRPr lang="ar-SA" sz="2800" dirty="0"/>
          </a:p>
        </p:txBody>
      </p:sp>
      <p:sp>
        <p:nvSpPr>
          <p:cNvPr id="4" name="مستطيل 3"/>
          <p:cNvSpPr/>
          <p:nvPr/>
        </p:nvSpPr>
        <p:spPr>
          <a:xfrm>
            <a:off x="1905000" y="381000"/>
            <a:ext cx="6907666" cy="707886"/>
          </a:xfrm>
          <a:prstGeom prst="rect">
            <a:avLst/>
          </a:prstGeom>
        </p:spPr>
        <p:txBody>
          <a:bodyPr wrap="square">
            <a:spAutoFit/>
          </a:bodyPr>
          <a:lstStyle/>
          <a:p>
            <a:r>
              <a:rPr lang="ar-SA" sz="4000" dirty="0" smtClean="0"/>
              <a:t>تابع منهج ابن حجر في تقريب التهذيب</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just" rtl="1"/>
            <a:r>
              <a:rPr lang="ar-SA" dirty="0" smtClean="0"/>
              <a:t>   </a:t>
            </a:r>
            <a:r>
              <a:rPr lang="ar-SA" sz="3600" dirty="0" smtClean="0"/>
              <a:t>- الكتاب جيد مفيد كاف لطلبه العلم المبتدئين في الفن لا </a:t>
            </a:r>
            <a:r>
              <a:rPr lang="ar-SA" sz="3600" dirty="0" err="1" smtClean="0"/>
              <a:t>سيما</a:t>
            </a:r>
            <a:r>
              <a:rPr lang="ar-SA" sz="3600" dirty="0" smtClean="0"/>
              <a:t> في موضوع الحكم على الشخص من حيث الجرح والتعديل فإنه يعطي المراجع خلاصة الأقوال فيه , لكنه مضغوط جداً .</a:t>
            </a:r>
          </a:p>
          <a:p>
            <a:pPr algn="just" rtl="1"/>
            <a:r>
              <a:rPr lang="ar-SA" sz="3600" dirty="0" smtClean="0"/>
              <a:t> -  يلحظ عليه عدم ذكرة أي شيخ او تلميذ للمترجم لهم في جميع الكتاب , وبهذا يتميز "الكاشف" للذهبي , وكتاب " الخلاصه"للخرزجي على كتاب التقريب وهذا والله أعلم , </a:t>
            </a: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dirty="0" smtClean="0"/>
              <a:t/>
            </a:r>
            <a:br>
              <a:rPr lang="ar-SA" dirty="0" smtClean="0"/>
            </a:br>
            <a:r>
              <a:rPr lang="ar-SA" dirty="0" smtClean="0"/>
              <a:t>   نموذج من التراجم في كتاب التقريب: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buFontTx/>
              <a:buChar char="-"/>
            </a:pPr>
            <a:r>
              <a:rPr lang="ar-SA" sz="4000" dirty="0" smtClean="0"/>
              <a:t>"عبدالله بن عاصم الحمًاني , بكسر المهمله وتشديد الميم , أبو سعيد البصري, صدوق, من العاشر/ق".</a:t>
            </a:r>
          </a:p>
          <a:p>
            <a:pPr algn="just" rtl="1"/>
            <a:endParaRPr lang="en-US" sz="4000" dirty="0" smtClean="0"/>
          </a:p>
          <a:p>
            <a:pPr algn="just" rtl="1"/>
            <a:r>
              <a:rPr lang="ar-SA" sz="4000" dirty="0" smtClean="0"/>
              <a:t>-  " القاسم بن الليث بن مسرور الرسْعَني , اوب صالح ,نزيل تنًس ,ثقه , من الثانيه عشرة , مات سنه اربع وثلاثمائه / س"</a:t>
            </a:r>
            <a:endParaRPr lang="en-US" sz="40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4311</TotalTime>
  <Words>272</Words>
  <Application>Microsoft Office PowerPoint</Application>
  <PresentationFormat>A4 Paper (210x297 mm)‎</PresentationFormat>
  <Paragraphs>25</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الثامنة المحاضرة</vt:lpstr>
      <vt:lpstr>الشريحة 3</vt:lpstr>
      <vt:lpstr>الشريحة 4</vt:lpstr>
      <vt:lpstr>الشريحة 5</vt:lpstr>
      <vt:lpstr>منهج ابن حجر في تقريب التهذيب</vt:lpstr>
      <vt:lpstr>الشريحة 7</vt:lpstr>
      <vt:lpstr>الشريحة 8</vt:lpstr>
      <vt:lpstr>    نموذج من التراجم في كتاب التقريب: </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سعود بن عبد العزيز العقيل</cp:lastModifiedBy>
  <cp:revision>111</cp:revision>
  <dcterms:created xsi:type="dcterms:W3CDTF">2009-10-14T19:14:34Z</dcterms:created>
  <dcterms:modified xsi:type="dcterms:W3CDTF">2012-03-31T16:20:09Z</dcterms:modified>
</cp:coreProperties>
</file>