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305" r:id="rId5"/>
    <p:sldId id="314" r:id="rId6"/>
    <p:sldId id="315" r:id="rId7"/>
    <p:sldId id="316" r:id="rId8"/>
    <p:sldId id="317" r:id="rId9"/>
    <p:sldId id="306" r:id="rId10"/>
    <p:sldId id="313" r:id="rId11"/>
    <p:sldId id="318" r:id="rId12"/>
    <p:sldId id="319" r:id="rId13"/>
    <p:sldId id="307" r:id="rId14"/>
    <p:sldId id="321" r:id="rId15"/>
    <p:sldId id="320" r:id="rId16"/>
    <p:sldId id="322" r:id="rId17"/>
    <p:sldId id="323" r:id="rId18"/>
    <p:sldId id="324" r:id="rId19"/>
    <p:sldId id="325" r:id="rId20"/>
    <p:sldId id="326" r:id="rId21"/>
    <p:sldId id="309" r:id="rId22"/>
    <p:sldId id="310" r:id="rId23"/>
    <p:sldId id="311" r:id="rId24"/>
    <p:sldId id="312"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516"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دراسة الأسانيد</a:t>
            </a:r>
            <a:endParaRPr lang="en-US" sz="28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محمد بن </a:t>
            </a:r>
            <a:r>
              <a:rPr lang="ar-SA" sz="2600" b="1" dirty="0" err="1" smtClean="0">
                <a:solidFill>
                  <a:srgbClr val="7F7F7F"/>
                </a:solidFill>
                <a:latin typeface="Calibri" pitchFamily="34" charset="0"/>
                <a:cs typeface="Times New Roman" pitchFamily="18" charset="0"/>
              </a:rPr>
              <a:t>عبدالرحمن</a:t>
            </a:r>
            <a:r>
              <a:rPr lang="ar-SA" sz="2600" b="1" dirty="0" smtClean="0">
                <a:solidFill>
                  <a:srgbClr val="7F7F7F"/>
                </a:solidFill>
                <a:latin typeface="Calibri" pitchFamily="34" charset="0"/>
                <a:cs typeface="Times New Roman" pitchFamily="18" charset="0"/>
              </a:rPr>
              <a:t> </a:t>
            </a:r>
            <a:r>
              <a:rPr lang="ar-SA" sz="2600" b="1" dirty="0" err="1" smtClean="0">
                <a:solidFill>
                  <a:srgbClr val="7F7F7F"/>
                </a:solidFill>
                <a:latin typeface="Calibri" pitchFamily="34" charset="0"/>
                <a:cs typeface="Times New Roman" pitchFamily="18" charset="0"/>
              </a:rPr>
              <a:t>العمير</a:t>
            </a:r>
            <a:r>
              <a:rPr lang="ar-SA"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العاشرة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الكتب المصنفة في رجال كتب مخصوصة</a:t>
            </a:r>
            <a:endParaRPr lang="ar-SA" b="1" dirty="0" smtClean="0">
              <a:solidFill>
                <a:schemeClr val="tx1"/>
              </a:solidFill>
              <a:cs typeface="Arial" pitchFamily="34" charset="0"/>
            </a:endParaRPr>
          </a:p>
          <a:p>
            <a:pPr eaLnBrk="1" hangingPunct="1"/>
            <a:r>
              <a:rPr lang="ar-SA" sz="3600" b="1" dirty="0" smtClean="0">
                <a:solidFill>
                  <a:srgbClr val="FF0000"/>
                </a:solidFill>
              </a:rPr>
              <a:t>المصنفات في الثقات</a:t>
            </a:r>
            <a:endParaRPr lang="en-US"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dirty="0" smtClean="0"/>
              <a:t>كتاب التذكرة برجال العشرة</a:t>
            </a:r>
            <a:endParaRPr lang="ar-SA" b="1" dirty="0" smtClean="0">
              <a:cs typeface="Arial" pitchFamily="34" charset="0"/>
            </a:endParaRPr>
          </a:p>
          <a:p>
            <a:pPr rtl="1" eaLnBrk="1" hangingPunct="1">
              <a:buFont typeface="Arial" pitchFamily="34" charset="0"/>
              <a:buChar char="•"/>
            </a:pPr>
            <a:r>
              <a:rPr lang="ar-SA" dirty="0" smtClean="0"/>
              <a:t>تعجيل المنفعة </a:t>
            </a:r>
            <a:r>
              <a:rPr lang="ar-SA" dirty="0" err="1" smtClean="0"/>
              <a:t>بزوائد</a:t>
            </a:r>
            <a:r>
              <a:rPr lang="ar-SA" dirty="0" smtClean="0"/>
              <a:t> رجال الأئمة الأربعة</a:t>
            </a:r>
          </a:p>
          <a:p>
            <a:pPr rtl="1" eaLnBrk="1" hangingPunct="1">
              <a:buFont typeface="Arial" pitchFamily="34" charset="0"/>
              <a:buChar char="•"/>
            </a:pPr>
            <a:r>
              <a:rPr lang="ar-SA" dirty="0" smtClean="0">
                <a:solidFill>
                  <a:srgbClr val="FF0000"/>
                </a:solidFill>
              </a:rPr>
              <a:t>المصنفات في الثقات</a:t>
            </a:r>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 – كتاب التذكرة برجال العشرة </a:t>
            </a:r>
            <a:endParaRPr lang="ar-SA" dirty="0"/>
          </a:p>
        </p:txBody>
      </p:sp>
      <p:sp>
        <p:nvSpPr>
          <p:cNvPr id="3" name="عنصر نائب للمحتوى 2"/>
          <p:cNvSpPr>
            <a:spLocks noGrp="1"/>
          </p:cNvSpPr>
          <p:nvPr>
            <p:ph idx="1"/>
          </p:nvPr>
        </p:nvSpPr>
        <p:spPr/>
        <p:txBody>
          <a:bodyPr/>
          <a:lstStyle/>
          <a:p>
            <a:pPr algn="just" rtl="1"/>
            <a:r>
              <a:rPr lang="ar-SA" sz="3000" dirty="0" smtClean="0"/>
              <a:t>المؤلف : أبو عبدالله محمد بن علي الحسيني الدمشقي ( 765 )</a:t>
            </a:r>
          </a:p>
          <a:p>
            <a:pPr algn="just" rtl="1">
              <a:buFontTx/>
              <a:buChar char="-"/>
            </a:pPr>
            <a:r>
              <a:rPr lang="ar-SA" sz="3000" dirty="0" smtClean="0"/>
              <a:t>هذا الكتاب </a:t>
            </a:r>
            <a:r>
              <a:rPr lang="ar-SA" sz="3000" dirty="0" err="1" smtClean="0"/>
              <a:t>يشتمل</a:t>
            </a:r>
            <a:r>
              <a:rPr lang="ar-SA" sz="3000" dirty="0" smtClean="0"/>
              <a:t> على تراجم رواة عشرة من كتب </a:t>
            </a:r>
            <a:r>
              <a:rPr lang="ar-SA" sz="3000" dirty="0" err="1" smtClean="0"/>
              <a:t>السنة </a:t>
            </a:r>
            <a:r>
              <a:rPr lang="ar-SA" sz="3000" dirty="0" smtClean="0"/>
              <a:t>، وهي الكتب </a:t>
            </a:r>
            <a:r>
              <a:rPr lang="ar-SA" sz="3000" dirty="0" err="1" smtClean="0"/>
              <a:t>السته</a:t>
            </a:r>
            <a:r>
              <a:rPr lang="ar-SA" sz="3000" dirty="0" smtClean="0"/>
              <a:t> التي هي موضوع كتاب (تهذيب الكمال ) للمزي . </a:t>
            </a:r>
            <a:r>
              <a:rPr lang="ar-SA" sz="3000" dirty="0" err="1" smtClean="0"/>
              <a:t>بالإضافه</a:t>
            </a:r>
            <a:r>
              <a:rPr lang="ar-SA" sz="3000" dirty="0" smtClean="0"/>
              <a:t> إلى أربعه كتب لأصحاب أئمة المذاهب </a:t>
            </a:r>
            <a:r>
              <a:rPr lang="ar-SA" sz="3000" dirty="0" err="1" smtClean="0"/>
              <a:t>الأربعه</a:t>
            </a:r>
            <a:r>
              <a:rPr lang="ar-SA" sz="3000" dirty="0" smtClean="0"/>
              <a:t> وهي /</a:t>
            </a:r>
          </a:p>
          <a:p>
            <a:pPr algn="just" rtl="1">
              <a:buFontTx/>
              <a:buChar char="-"/>
            </a:pPr>
            <a:r>
              <a:rPr lang="ar-SA" sz="3000" dirty="0" smtClean="0"/>
              <a:t> - الموطأ .</a:t>
            </a:r>
          </a:p>
          <a:p>
            <a:pPr algn="just" rtl="1">
              <a:buFontTx/>
              <a:buChar char="-"/>
            </a:pPr>
            <a:r>
              <a:rPr lang="ar-SA" sz="3000" dirty="0" smtClean="0"/>
              <a:t> مسند الشافعي .</a:t>
            </a:r>
          </a:p>
          <a:p>
            <a:pPr algn="just" rtl="1">
              <a:buFontTx/>
              <a:buChar char="-"/>
            </a:pPr>
            <a:r>
              <a:rPr lang="ar-SA" sz="3000" dirty="0" smtClean="0"/>
              <a:t> مسند أحمد .</a:t>
            </a:r>
          </a:p>
          <a:p>
            <a:pPr algn="just" rtl="1">
              <a:buFontTx/>
              <a:buChar char="-"/>
            </a:pPr>
            <a:r>
              <a:rPr lang="ar-SA" sz="3000" dirty="0" smtClean="0"/>
              <a:t> المسند الذي خرجه الحسين بن محمد بن خسرو من حديث أبي حنيفه . </a:t>
            </a:r>
            <a:endParaRPr lang="en-US" sz="3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المؤلف</a:t>
            </a:r>
            <a:endParaRPr lang="ar-SA" dirty="0"/>
          </a:p>
        </p:txBody>
      </p:sp>
      <p:sp>
        <p:nvSpPr>
          <p:cNvPr id="3" name="عنصر نائب للمحتوى 2"/>
          <p:cNvSpPr>
            <a:spLocks noGrp="1"/>
          </p:cNvSpPr>
          <p:nvPr>
            <p:ph idx="1"/>
          </p:nvPr>
        </p:nvSpPr>
        <p:spPr/>
        <p:txBody>
          <a:bodyPr/>
          <a:lstStyle/>
          <a:p>
            <a:r>
              <a:rPr lang="ar-SA" sz="3600" dirty="0" smtClean="0"/>
              <a:t>يمكن تلخيص منهج المؤلف على النحو </a:t>
            </a:r>
            <a:r>
              <a:rPr lang="ar-SA" sz="3600" dirty="0" err="1" smtClean="0"/>
              <a:t>التالي:</a:t>
            </a:r>
            <a:endParaRPr lang="ar-SA" sz="3600" dirty="0" smtClean="0"/>
          </a:p>
          <a:p>
            <a:r>
              <a:rPr lang="ar-SA" sz="3600" dirty="0" err="1" smtClean="0"/>
              <a:t>1 </a:t>
            </a:r>
            <a:r>
              <a:rPr lang="ar-SA" sz="3600" dirty="0" smtClean="0"/>
              <a:t>- قدَّم </a:t>
            </a:r>
            <a:r>
              <a:rPr lang="ar-SA" sz="3600" dirty="0" smtClean="0"/>
              <a:t>للكتاب بمقدمة ذكر فيها موضوع الكتاب ومحتواه وسبب تأليفه.</a:t>
            </a:r>
          </a:p>
          <a:p>
            <a:r>
              <a:rPr lang="ar-SA" sz="3600" dirty="0" err="1" smtClean="0"/>
              <a:t>2 </a:t>
            </a:r>
            <a:r>
              <a:rPr lang="ar-SA" sz="3600" dirty="0" smtClean="0"/>
              <a:t>- قام </a:t>
            </a:r>
            <a:r>
              <a:rPr lang="ar-SA" sz="3600" dirty="0" smtClean="0"/>
              <a:t>بتلخيص كتاب شيخه المزي؛ فحذف ما أضافه المزي إلى رجال الكتب الستة ممن ليس منها، كرجال الأدب المفرد وخلق أفعال العباد للبخاري، وغيرها من الكتب التي أضافها </a:t>
            </a:r>
            <a:r>
              <a:rPr lang="ar-SA" sz="3600" dirty="0" smtClean="0"/>
              <a:t>المزي.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 </a:t>
            </a:r>
            <a:r>
              <a:rPr lang="ar-SA" sz="3600" dirty="0" err="1" smtClean="0"/>
              <a:t>3 </a:t>
            </a:r>
            <a:r>
              <a:rPr lang="ar-SA" sz="3600" dirty="0" smtClean="0"/>
              <a:t>-  </a:t>
            </a:r>
            <a:r>
              <a:rPr lang="ar-SA" sz="3600" dirty="0" smtClean="0"/>
              <a:t>أضاف إلى رجال الكتب الستة رجال موطأ مالك، ومسند الشافعي، ومسند أحمد، </a:t>
            </a:r>
            <a:r>
              <a:rPr lang="ar-SA" sz="3600" dirty="0" smtClean="0"/>
              <a:t>والمسند </a:t>
            </a:r>
            <a:r>
              <a:rPr lang="ar-SA" sz="3600" dirty="0" smtClean="0"/>
              <a:t>الذي خرجه الحسين </a:t>
            </a:r>
            <a:r>
              <a:rPr lang="ar-SA" sz="3600" dirty="0" smtClean="0"/>
              <a:t>بن </a:t>
            </a:r>
            <a:r>
              <a:rPr lang="ar-SA" sz="3600" dirty="0" smtClean="0"/>
              <a:t>محمد بن </a:t>
            </a:r>
            <a:r>
              <a:rPr lang="ar-SA" sz="3600" dirty="0" err="1" smtClean="0"/>
              <a:t>خسرو</a:t>
            </a:r>
            <a:r>
              <a:rPr lang="ar-SA" sz="3600" dirty="0" smtClean="0"/>
              <a:t> من حديث الإمام أبي حنيفة.</a:t>
            </a:r>
            <a:r>
              <a:rPr lang="ar-SA" sz="3600" dirty="0" smtClean="0"/>
              <a:t>، </a:t>
            </a:r>
            <a:r>
              <a:rPr lang="ar-SA" sz="3600" dirty="0" smtClean="0"/>
              <a:t>قال في المقدمة: ثم بدا لي بعد ذلك أن أحذف ما زاد فيه شيخنا على الكتب الستة المذكورة، وأن أجعل عوض ذلك رجال كتب الأئمة الأربعة المقتدى بهم؛ لأنَّ عُدَّتهم في استدلالهم لمذاهبهم في الغالب على ما رووه بأسانيدهم في </a:t>
            </a:r>
            <a:r>
              <a:rPr lang="ar-SA" sz="3600" dirty="0" err="1" smtClean="0"/>
              <a:t>مسانيدهم..</a:t>
            </a:r>
            <a:r>
              <a:rPr lang="ar-SA"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indent="369888" algn="just" rtl="1"/>
            <a:r>
              <a:rPr lang="ar-SA" sz="3600" dirty="0" smtClean="0"/>
              <a:t>4- ذكر في </a:t>
            </a:r>
            <a:r>
              <a:rPr lang="ar-SA" sz="3600" dirty="0" smtClean="0"/>
              <a:t>مقدمة كتابه الرموز التي استخدمها لأصحاب الكتب العشرة، فجعل علامة ما أخرجه </a:t>
            </a:r>
            <a:r>
              <a:rPr lang="ar-SA" sz="3600" dirty="0" err="1" smtClean="0"/>
              <a:t>الشافعي </a:t>
            </a:r>
            <a:r>
              <a:rPr lang="ar-SA" sz="3600" dirty="0" smtClean="0"/>
              <a:t>(فع)، وعلامة أبي </a:t>
            </a:r>
            <a:r>
              <a:rPr lang="ar-SA" sz="3600" dirty="0" err="1" smtClean="0"/>
              <a:t>حنيفة </a:t>
            </a:r>
            <a:r>
              <a:rPr lang="ar-SA" sz="3600" dirty="0" smtClean="0"/>
              <a:t>(فه)، </a:t>
            </a:r>
            <a:r>
              <a:rPr lang="ar-SA" sz="3600" dirty="0" err="1" smtClean="0"/>
              <a:t>ولمالك </a:t>
            </a:r>
            <a:r>
              <a:rPr lang="ar-SA" sz="3600" dirty="0" smtClean="0"/>
              <a:t>(</a:t>
            </a:r>
            <a:r>
              <a:rPr lang="ar-SA" sz="3600" dirty="0" err="1" smtClean="0"/>
              <a:t>كـ</a:t>
            </a:r>
            <a:r>
              <a:rPr lang="ar-SA" sz="3600" dirty="0" smtClean="0"/>
              <a:t>)، وعلامة </a:t>
            </a:r>
            <a:r>
              <a:rPr lang="ar-SA" sz="3600" dirty="0" err="1" smtClean="0"/>
              <a:t>أحمد </a:t>
            </a:r>
            <a:r>
              <a:rPr lang="ar-SA" sz="3600" dirty="0" smtClean="0"/>
              <a:t>(أ)، ولمن أخرج له </a:t>
            </a:r>
            <a:r>
              <a:rPr lang="ar-SA" sz="3600" dirty="0" err="1" smtClean="0"/>
              <a:t>عبدالله</a:t>
            </a:r>
            <a:r>
              <a:rPr lang="ar-SA" sz="3600" dirty="0" smtClean="0"/>
              <a:t> بن أحمد عن غير </a:t>
            </a:r>
            <a:r>
              <a:rPr lang="ar-SA" sz="3600" dirty="0" err="1" smtClean="0"/>
              <a:t>أبيه </a:t>
            </a:r>
            <a:r>
              <a:rPr lang="ar-SA" sz="3600" dirty="0" smtClean="0"/>
              <a:t>(عب)، وللبخاري(خ)، </a:t>
            </a:r>
            <a:r>
              <a:rPr lang="ar-SA" sz="3600" dirty="0" err="1" smtClean="0"/>
              <a:t>ولمسلم </a:t>
            </a:r>
            <a:r>
              <a:rPr lang="ar-SA" sz="3600" dirty="0" smtClean="0"/>
              <a:t>(م)، ولأبي </a:t>
            </a:r>
            <a:r>
              <a:rPr lang="ar-SA" sz="3600" dirty="0" err="1" smtClean="0"/>
              <a:t>داود </a:t>
            </a:r>
            <a:r>
              <a:rPr lang="ar-SA" sz="3600" dirty="0" smtClean="0"/>
              <a:t>(د)، </a:t>
            </a:r>
            <a:r>
              <a:rPr lang="ar-SA" sz="3600" dirty="0" err="1" smtClean="0"/>
              <a:t>وللترمذي </a:t>
            </a:r>
            <a:r>
              <a:rPr lang="ar-SA" sz="3600" dirty="0" smtClean="0"/>
              <a:t>(ت)، </a:t>
            </a:r>
            <a:r>
              <a:rPr lang="ar-SA" sz="3600" dirty="0" err="1" smtClean="0"/>
              <a:t>وللنسائي </a:t>
            </a:r>
            <a:r>
              <a:rPr lang="ar-SA" sz="3600" dirty="0" smtClean="0"/>
              <a:t>(ن)، ولابن </a:t>
            </a:r>
            <a:r>
              <a:rPr lang="ar-SA" sz="3600" dirty="0" err="1" smtClean="0"/>
              <a:t>ماجه </a:t>
            </a:r>
            <a:r>
              <a:rPr lang="ar-SA" sz="3600" dirty="0" smtClean="0"/>
              <a:t>(هـ)، ولما رواه </a:t>
            </a:r>
            <a:r>
              <a:rPr lang="ar-SA" sz="3600" dirty="0" err="1" smtClean="0"/>
              <a:t>الجماعة </a:t>
            </a:r>
            <a:r>
              <a:rPr lang="ar-SA" sz="3600" dirty="0" smtClean="0"/>
              <a:t>(ع)، ولأصحاب السنن </a:t>
            </a:r>
            <a:r>
              <a:rPr lang="ar-SA" sz="3600" dirty="0" err="1" smtClean="0"/>
              <a:t>الأربعة </a:t>
            </a:r>
            <a:r>
              <a:rPr lang="ar-SA" sz="3600" dirty="0" smtClean="0"/>
              <a:t>(4</a:t>
            </a:r>
            <a:r>
              <a:rPr lang="ar-SA" sz="3600" dirty="0" err="1" smtClean="0"/>
              <a:t>).</a:t>
            </a:r>
            <a:r>
              <a:rPr lang="ar-SA" sz="3600" dirty="0" smtClean="0"/>
              <a:t> </a:t>
            </a:r>
            <a:endParaRPr lang="ar-SA" sz="3600" dirty="0" smtClean="0"/>
          </a:p>
          <a:p>
            <a:endParaRPr lang="ar-SA"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3600" dirty="0" err="1" smtClean="0"/>
              <a:t>5 </a:t>
            </a:r>
            <a:r>
              <a:rPr lang="ar-SA" sz="3600" dirty="0" smtClean="0"/>
              <a:t>- رتَّب الرواة </a:t>
            </a:r>
            <a:r>
              <a:rPr lang="ar-SA" sz="3600" dirty="0" smtClean="0"/>
              <a:t>على حروف المعجم في أسمائهم وأسماء آبائهم.</a:t>
            </a:r>
          </a:p>
          <a:p>
            <a:pPr algn="just" rtl="1"/>
            <a:r>
              <a:rPr lang="ar-SA" sz="3600" dirty="0" err="1" smtClean="0"/>
              <a:t>6 </a:t>
            </a:r>
            <a:r>
              <a:rPr lang="ar-SA" sz="3600" dirty="0" smtClean="0"/>
              <a:t>- يذكر </a:t>
            </a:r>
            <a:r>
              <a:rPr lang="ar-SA" sz="3600" dirty="0" smtClean="0"/>
              <a:t>أهم ما يميِّز الراوي؛ فيذكر اسمه وكنيته ونسبته ونسبه </a:t>
            </a:r>
            <a:r>
              <a:rPr lang="ar-SA" sz="3600" dirty="0" smtClean="0"/>
              <a:t>ولقبه.</a:t>
            </a:r>
            <a:endParaRPr lang="ar-SA" sz="3600" dirty="0" smtClean="0"/>
          </a:p>
          <a:p>
            <a:pPr algn="just" rtl="1"/>
            <a:r>
              <a:rPr lang="ar-SA" sz="3600" dirty="0" err="1" smtClean="0"/>
              <a:t>7 </a:t>
            </a:r>
            <a:r>
              <a:rPr lang="ar-SA" sz="3600" dirty="0" smtClean="0"/>
              <a:t>- يذكر </a:t>
            </a:r>
            <a:r>
              <a:rPr lang="ar-SA" sz="3600" dirty="0" smtClean="0"/>
              <a:t>أهم شيوخ الراوي وتلاميذه، ولا يستقصي في ذلك.</a:t>
            </a:r>
          </a:p>
          <a:p>
            <a:pPr algn="just" rtl="1"/>
            <a:r>
              <a:rPr lang="ar-SA" sz="3600" dirty="0" err="1" smtClean="0"/>
              <a:t>8 </a:t>
            </a:r>
            <a:r>
              <a:rPr lang="ar-SA" sz="3600" dirty="0" smtClean="0"/>
              <a:t>- </a:t>
            </a:r>
            <a:r>
              <a:rPr lang="ar-SA" sz="3600" dirty="0" err="1" smtClean="0"/>
              <a:t>يذكر </a:t>
            </a:r>
            <a:r>
              <a:rPr lang="ar-SA" sz="3600" dirty="0" smtClean="0"/>
              <a:t>– </a:t>
            </a:r>
            <a:r>
              <a:rPr lang="ar-SA" sz="3600" dirty="0" err="1" smtClean="0"/>
              <a:t>بالرموز </a:t>
            </a:r>
            <a:r>
              <a:rPr lang="ar-SA" sz="3600" dirty="0" smtClean="0"/>
              <a:t>– من أخرج حديث الراوي من أصحاب الكتب </a:t>
            </a:r>
            <a:r>
              <a:rPr lang="ar-SA" sz="3600" dirty="0" err="1" smtClean="0"/>
              <a:t>العشرة </a:t>
            </a:r>
            <a:r>
              <a:rPr lang="ar-SA" dirty="0" err="1" smtClean="0"/>
              <a:t>.</a:t>
            </a:r>
            <a:endParaRPr lang="ar-S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524000"/>
            <a:ext cx="8915400" cy="4525963"/>
          </a:xfrm>
        </p:spPr>
        <p:txBody>
          <a:bodyPr/>
          <a:lstStyle/>
          <a:p>
            <a:pPr marL="88900" indent="284163" algn="just" rtl="1"/>
            <a:r>
              <a:rPr lang="ar-SA" sz="4000" dirty="0" err="1" smtClean="0"/>
              <a:t>9 </a:t>
            </a:r>
            <a:r>
              <a:rPr lang="ar-SA" sz="4000" dirty="0" smtClean="0"/>
              <a:t>-  وبين وميَّز من هم من شيوخ أصحاب الكتب العشرة، ومن هم ضمن أسانيدهم من غير أن يكونوا من </a:t>
            </a:r>
            <a:r>
              <a:rPr lang="ar-SA" sz="4000" dirty="0" err="1" smtClean="0"/>
              <a:t>شيوخهم .</a:t>
            </a:r>
            <a:r>
              <a:rPr lang="ar-SA" sz="4000" dirty="0" smtClean="0"/>
              <a:t> </a:t>
            </a:r>
          </a:p>
          <a:p>
            <a:pPr marL="88900" indent="284163" algn="just" rtl="1"/>
            <a:r>
              <a:rPr lang="ar-SA" sz="4000" dirty="0" err="1" smtClean="0"/>
              <a:t>10 </a:t>
            </a:r>
            <a:r>
              <a:rPr lang="ar-SA" sz="4000" dirty="0" smtClean="0"/>
              <a:t>- يذكر </a:t>
            </a:r>
            <a:r>
              <a:rPr lang="ar-SA" sz="4000" dirty="0" smtClean="0"/>
              <a:t>بعض ما قيل في الراوي من جرحٍ أو تعديلٍ، ولا يستقصي في ذلك، بل يذكره على سبيل </a:t>
            </a:r>
            <a:r>
              <a:rPr lang="ar-SA" sz="4000" dirty="0" err="1" smtClean="0"/>
              <a:t>الاختصار.</a:t>
            </a:r>
            <a:r>
              <a:rPr lang="ar-SA" sz="4000" dirty="0" smtClean="0"/>
              <a:t> </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مزايا الكتاب </a:t>
            </a:r>
            <a:endParaRPr lang="ar-SA" dirty="0"/>
          </a:p>
        </p:txBody>
      </p:sp>
      <p:sp>
        <p:nvSpPr>
          <p:cNvPr id="3" name="عنصر نائب للمحتوى 2"/>
          <p:cNvSpPr>
            <a:spLocks noGrp="1"/>
          </p:cNvSpPr>
          <p:nvPr>
            <p:ph idx="1"/>
          </p:nvPr>
        </p:nvSpPr>
        <p:spPr/>
        <p:txBody>
          <a:bodyPr/>
          <a:lstStyle/>
          <a:p>
            <a:r>
              <a:rPr lang="ar-SA" dirty="0" smtClean="0"/>
              <a:t>تميَّز هذا الكتاب بمزايا كثيرة من </a:t>
            </a:r>
            <a:r>
              <a:rPr lang="ar-SA" dirty="0" err="1" smtClean="0"/>
              <a:t>أهمها:</a:t>
            </a:r>
            <a:endParaRPr lang="ar-SA" dirty="0" smtClean="0"/>
          </a:p>
          <a:p>
            <a:r>
              <a:rPr lang="ar-SA" dirty="0" err="1" smtClean="0"/>
              <a:t>1 </a:t>
            </a:r>
            <a:r>
              <a:rPr lang="ar-SA" dirty="0" smtClean="0"/>
              <a:t>- تأتي </a:t>
            </a:r>
            <a:r>
              <a:rPr lang="ar-SA" dirty="0" smtClean="0"/>
              <a:t>أهمية الكتاب من موضوعه فهو </a:t>
            </a:r>
            <a:r>
              <a:rPr lang="ar-SA" dirty="0" err="1" smtClean="0"/>
              <a:t>يشتمل</a:t>
            </a:r>
            <a:r>
              <a:rPr lang="ar-SA" dirty="0" smtClean="0"/>
              <a:t> على تراجم رواةِ عشرةٍ من كتب السنة، وهي الكتب الستة التي هي موضوع </a:t>
            </a:r>
            <a:r>
              <a:rPr lang="ar-SA" dirty="0" err="1" smtClean="0"/>
              <a:t>كتاب </a:t>
            </a:r>
            <a:r>
              <a:rPr lang="ar-SA" dirty="0" smtClean="0"/>
              <a:t>"تهذيب الكمال" للمزي بالإضافة إلى أربعة كتب لأصحاب أئمة المذاهب الأربعة.</a:t>
            </a:r>
          </a:p>
          <a:p>
            <a:r>
              <a:rPr lang="ar-SA" dirty="0" err="1" smtClean="0"/>
              <a:t>2 </a:t>
            </a:r>
            <a:r>
              <a:rPr lang="ar-SA" dirty="0" smtClean="0"/>
              <a:t>- اختصار </a:t>
            </a:r>
            <a:r>
              <a:rPr lang="ar-SA" dirty="0" smtClean="0"/>
              <a:t>الكتاب وسهولة تناوله وحسن ترتيبه، حتى قال عنه مؤلفه: فجاء كتابًا لا نظير له في ترتيبه ورسمه، وعظم فائدته وصِغَر حجمه</a:t>
            </a:r>
            <a:r>
              <a:rPr lang="ar-SA" dirty="0" smtClean="0"/>
              <a:t>.</a:t>
            </a:r>
            <a:endParaRPr lang="ar-SA"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b="1" dirty="0" smtClean="0"/>
              <a:t>بعض </a:t>
            </a:r>
            <a:r>
              <a:rPr lang="ar-SA" b="1" dirty="0" smtClean="0"/>
              <a:t>المآخذ على </a:t>
            </a:r>
            <a:r>
              <a:rPr lang="ar-SA" b="1" dirty="0" err="1" smtClean="0"/>
              <a:t>الكتاب:</a:t>
            </a:r>
            <a:r>
              <a:rPr lang="ar-SA" dirty="0" smtClean="0"/>
              <a:t/>
            </a:r>
            <a:br>
              <a:rPr lang="ar-SA" dirty="0" smtClean="0"/>
            </a:br>
            <a:endParaRPr lang="ar-SA" dirty="0"/>
          </a:p>
        </p:txBody>
      </p:sp>
      <p:sp>
        <p:nvSpPr>
          <p:cNvPr id="3" name="عنصر نائب للمحتوى 2"/>
          <p:cNvSpPr>
            <a:spLocks noGrp="1"/>
          </p:cNvSpPr>
          <p:nvPr>
            <p:ph idx="1"/>
          </p:nvPr>
        </p:nvSpPr>
        <p:spPr/>
        <p:txBody>
          <a:bodyPr/>
          <a:lstStyle/>
          <a:p>
            <a:pPr marL="0" indent="627063" algn="just" rtl="1"/>
            <a:r>
              <a:rPr lang="ar-SA" dirty="0" err="1" smtClean="0"/>
              <a:t>1 </a:t>
            </a:r>
            <a:r>
              <a:rPr lang="ar-SA" dirty="0" smtClean="0"/>
              <a:t>- وقع </a:t>
            </a:r>
            <a:r>
              <a:rPr lang="ar-SA" dirty="0" smtClean="0"/>
              <a:t>للحافظ الحُسيني في هذا الكتاب بعض الأوهام مما حدا بالحافظ ابن حجر إلى تتبُّعه فيها، حيث قال الحافظ ابن </a:t>
            </a:r>
            <a:r>
              <a:rPr lang="ar-SA" dirty="0" err="1" smtClean="0"/>
              <a:t>حجر </a:t>
            </a:r>
            <a:r>
              <a:rPr lang="ar-SA" dirty="0" smtClean="0"/>
              <a:t>– بعد أن ذكر استفادته من </a:t>
            </a:r>
            <a:r>
              <a:rPr lang="ar-SA" dirty="0" err="1" smtClean="0"/>
              <a:t>الكتاب - </a:t>
            </a:r>
            <a:r>
              <a:rPr lang="ar-SA" dirty="0" smtClean="0"/>
              <a:t>: ثم عثرتُ في أثناء كلامه على أوهام صعبة </a:t>
            </a:r>
            <a:r>
              <a:rPr lang="ar-SA" dirty="0" err="1" smtClean="0"/>
              <a:t>فتعقبتها.</a:t>
            </a:r>
            <a:r>
              <a:rPr lang="ar-SA" dirty="0" smtClean="0"/>
              <a:t> "مقدمة تعجيل </a:t>
            </a:r>
            <a:r>
              <a:rPr lang="ar-SA" dirty="0" err="1" smtClean="0"/>
              <a:t>المنفعة" </a:t>
            </a:r>
            <a:r>
              <a:rPr lang="ar-SA" dirty="0" smtClean="0"/>
              <a:t>(1/236</a:t>
            </a:r>
            <a:r>
              <a:rPr lang="ar-SA" dirty="0" err="1" smtClean="0"/>
              <a:t>).</a:t>
            </a:r>
            <a:r>
              <a:rPr lang="ar-SA" dirty="0" smtClean="0"/>
              <a:t> </a:t>
            </a:r>
          </a:p>
          <a:p>
            <a:pPr marL="0" indent="627063" algn="just" rtl="1"/>
            <a:r>
              <a:rPr lang="ar-SA" dirty="0" err="1" smtClean="0"/>
              <a:t>2 </a:t>
            </a:r>
            <a:r>
              <a:rPr lang="ar-SA" dirty="0" smtClean="0"/>
              <a:t>- قال </a:t>
            </a:r>
            <a:r>
              <a:rPr lang="ar-SA" dirty="0" smtClean="0"/>
              <a:t>الحسيني في </a:t>
            </a:r>
            <a:r>
              <a:rPr lang="ar-SA" dirty="0" err="1" smtClean="0"/>
              <a:t>خطبة </a:t>
            </a:r>
            <a:r>
              <a:rPr lang="ar-SA" dirty="0" smtClean="0"/>
              <a:t>"التذكرة" مرغبًا في كتابه: ذكرت رجال الأئمة الأربعة المقتدى بهم لأن عمدتهم في الاستدلال لهم لمذاهبهم في الغالب على ما رووه في </a:t>
            </a:r>
            <a:r>
              <a:rPr lang="ar-SA" dirty="0" err="1" smtClean="0"/>
              <a:t>مسانيدهم</a:t>
            </a:r>
            <a:r>
              <a:rPr lang="ar-SA" dirty="0" smtClean="0"/>
              <a:t> </a:t>
            </a:r>
            <a:r>
              <a:rPr lang="ar-SA" dirty="0" err="1" smtClean="0"/>
              <a:t>بأسانيدهم .</a:t>
            </a:r>
            <a:r>
              <a:rPr lang="ar-SA" dirty="0" smtClean="0"/>
              <a:t> و هذا لا يسلم </a:t>
            </a:r>
            <a:r>
              <a:rPr lang="ar-SA" dirty="0" err="1" smtClean="0"/>
              <a:t>به</a:t>
            </a:r>
            <a:r>
              <a:rPr lang="ar-SA" dirty="0" smtClean="0"/>
              <a:t> بل إن كثيرا من آرائهم لا تعتمد على هذه </a:t>
            </a:r>
            <a:r>
              <a:rPr lang="ar-SA" dirty="0" err="1" smtClean="0"/>
              <a:t>المسانيد</a:t>
            </a:r>
            <a:r>
              <a:rPr lang="ar-SA" dirty="0" smtClean="0"/>
              <a:t> ، كما هو مفصل لدى </a:t>
            </a:r>
            <a:r>
              <a:rPr lang="ar-SA" dirty="0" err="1" smtClean="0"/>
              <a:t>العلماء </a:t>
            </a:r>
            <a:r>
              <a:rPr lang="ar-SA" dirty="0" smtClean="0"/>
              <a:t>، و بين ذلك ابن حجر في تعجيل </a:t>
            </a:r>
            <a:r>
              <a:rPr lang="ar-SA" dirty="0" err="1" smtClean="0"/>
              <a:t>المنفعة .</a:t>
            </a:r>
            <a:r>
              <a:rPr lang="ar-SA" dirty="0" smtClean="0"/>
              <a:t> </a:t>
            </a:r>
            <a:endParaRPr lang="ar-SA" dirty="0" smtClean="0"/>
          </a:p>
          <a:p>
            <a:endParaRPr lang="ar-SA"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627063" algn="just" rtl="1"/>
            <a:r>
              <a:rPr lang="ar-SA" sz="3600" dirty="0" err="1" smtClean="0"/>
              <a:t>3 </a:t>
            </a:r>
            <a:r>
              <a:rPr lang="ar-SA" sz="3600" dirty="0" smtClean="0"/>
              <a:t>- لم </a:t>
            </a:r>
            <a:r>
              <a:rPr lang="ar-SA" sz="3600" dirty="0" smtClean="0"/>
              <a:t>يستقصِ الحسيني في أسماء شيوخ المترجم وتلاميذه، ففي ذكر أسماء الشيوخ والتلاميذ فوائد كثيرة كما لا يخفى.</a:t>
            </a:r>
          </a:p>
          <a:p>
            <a:pPr marL="0" indent="627063" algn="just" rtl="1"/>
            <a:r>
              <a:rPr lang="ar-SA" sz="3600" dirty="0" err="1" smtClean="0"/>
              <a:t>4 </a:t>
            </a:r>
            <a:r>
              <a:rPr lang="ar-SA" sz="3600" dirty="0" smtClean="0"/>
              <a:t>- لم </a:t>
            </a:r>
            <a:r>
              <a:rPr lang="ar-SA" sz="3600" dirty="0" smtClean="0"/>
              <a:t>يستقصِ أقوال أئمة الجرح والتعديل التي قيلت في الراوي، وبهذا يُفوِّت على القارئ معرفة حال الراوي بدقة، كما أنه بذلك لا يمكن الاقتصار عليه في الوصول على نتيجة نهائية في الحكم على الراوي.</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43000" y="1676400"/>
            <a:ext cx="8278937" cy="4243536"/>
          </a:xfrm>
        </p:spPr>
        <p:txBody>
          <a:bodyPr>
            <a:normAutofit fontScale="92500" lnSpcReduction="10000"/>
          </a:bodyPr>
          <a:lstStyle/>
          <a:p>
            <a:pPr marL="3175" indent="200025" algn="just" rtl="1"/>
            <a:r>
              <a:rPr lang="ar-SA" dirty="0" smtClean="0"/>
              <a:t>المؤلف : للحافظ ابن حجر العسقلاني .</a:t>
            </a:r>
            <a:endParaRPr lang="en-US" dirty="0" smtClean="0"/>
          </a:p>
          <a:p>
            <a:pPr marL="3175" indent="200025" algn="just" rtl="1">
              <a:buFontTx/>
              <a:buChar char="-"/>
            </a:pPr>
            <a:r>
              <a:rPr lang="ar-SA" dirty="0" smtClean="0"/>
              <a:t>هذا </a:t>
            </a:r>
            <a:r>
              <a:rPr lang="ar-SA" dirty="0" smtClean="0"/>
              <a:t>الكتاب أفرده الحافظ ابن حجر للرجال الموجودين على المصنفات </a:t>
            </a:r>
            <a:r>
              <a:rPr lang="ar-SA" dirty="0" err="1" smtClean="0"/>
              <a:t>الحديثية</a:t>
            </a:r>
            <a:r>
              <a:rPr lang="ar-SA" dirty="0" smtClean="0"/>
              <a:t> المشهورة التي لأصحاب المذاهب الأربعة ممن لم يترجم </a:t>
            </a:r>
            <a:r>
              <a:rPr lang="ar-SA" dirty="0" err="1" smtClean="0"/>
              <a:t>لهم </a:t>
            </a:r>
            <a:r>
              <a:rPr lang="ar-SA" dirty="0" err="1" smtClean="0"/>
              <a:t>.</a:t>
            </a:r>
            <a:endParaRPr lang="ar-SA" dirty="0" smtClean="0"/>
          </a:p>
          <a:p>
            <a:pPr marL="3175" indent="200025" algn="just" rtl="1">
              <a:buFontTx/>
              <a:buChar char="-"/>
            </a:pPr>
            <a:r>
              <a:rPr lang="ar-SA" dirty="0" smtClean="0"/>
              <a:t>و </a:t>
            </a:r>
            <a:r>
              <a:rPr lang="ar-SA" dirty="0" smtClean="0"/>
              <a:t>قد قال مؤلفه في </a:t>
            </a:r>
            <a:r>
              <a:rPr lang="ar-SA" dirty="0" err="1" smtClean="0"/>
              <a:t>مقدمته : </a:t>
            </a:r>
            <a:r>
              <a:rPr lang="ar-SA" dirty="0" smtClean="0"/>
              <a:t>( وبانضمام هذه المذكورات </a:t>
            </a:r>
            <a:r>
              <a:rPr lang="ar-SA" dirty="0" err="1" smtClean="0"/>
              <a:t>يصير </a:t>
            </a:r>
            <a:r>
              <a:rPr lang="ar-SA" dirty="0" smtClean="0"/>
              <a:t>” تعجيل </a:t>
            </a:r>
            <a:r>
              <a:rPr lang="ar-SA" dirty="0" err="1" smtClean="0"/>
              <a:t>المنفعه</a:t>
            </a:r>
            <a:r>
              <a:rPr lang="ar-SA" dirty="0" smtClean="0"/>
              <a:t> ” إذا انضم إلى </a:t>
            </a:r>
            <a:r>
              <a:rPr lang="ar-SA" dirty="0" err="1" smtClean="0"/>
              <a:t>رجال </a:t>
            </a:r>
            <a:r>
              <a:rPr lang="ar-SA" dirty="0" smtClean="0"/>
              <a:t>” </a:t>
            </a:r>
            <a:r>
              <a:rPr lang="ar-SA" dirty="0" err="1" smtClean="0"/>
              <a:t>التهذيب </a:t>
            </a:r>
            <a:r>
              <a:rPr lang="ar-SA" dirty="0" smtClean="0"/>
              <a:t>” حاوياً إن شاء الله تعالى لغالب رواة الحديث في القرون الفاضلة إلى رأس </a:t>
            </a:r>
            <a:r>
              <a:rPr lang="ar-SA" dirty="0" err="1" smtClean="0"/>
              <a:t>الثلاثمائه</a:t>
            </a:r>
            <a:r>
              <a:rPr lang="ar-SA" dirty="0" smtClean="0"/>
              <a:t>) وهو كما قال رحمه الله وأثابه والحافظ الحسيني وأمثالهما من علماء </a:t>
            </a:r>
            <a:r>
              <a:rPr lang="ar-SA" dirty="0" err="1" smtClean="0"/>
              <a:t>المسلمين.</a:t>
            </a:r>
            <a:r>
              <a:rPr lang="ar-SA" dirty="0" smtClean="0"/>
              <a:t> المزي </a:t>
            </a:r>
            <a:r>
              <a:rPr lang="ar-SA" dirty="0" smtClean="0"/>
              <a:t>في تهذيبه .</a:t>
            </a:r>
            <a:endParaRPr lang="en-US" dirty="0" smtClean="0"/>
          </a:p>
          <a:p>
            <a:endParaRPr lang="ar-SA" dirty="0"/>
          </a:p>
        </p:txBody>
      </p:sp>
      <p:sp>
        <p:nvSpPr>
          <p:cNvPr id="4" name="مستطيل 3"/>
          <p:cNvSpPr/>
          <p:nvPr/>
        </p:nvSpPr>
        <p:spPr>
          <a:xfrm>
            <a:off x="990600" y="457200"/>
            <a:ext cx="7579210" cy="707886"/>
          </a:xfrm>
          <a:prstGeom prst="rect">
            <a:avLst/>
          </a:prstGeom>
        </p:spPr>
        <p:txBody>
          <a:bodyPr wrap="square">
            <a:spAutoFit/>
          </a:bodyPr>
          <a:lstStyle/>
          <a:p>
            <a:r>
              <a:rPr lang="ar-SA" sz="4000" dirty="0" smtClean="0"/>
              <a:t>ز- تعجيل المنفعة </a:t>
            </a:r>
            <a:r>
              <a:rPr lang="ar-SA" sz="4000" dirty="0" err="1" smtClean="0"/>
              <a:t>بزوائد</a:t>
            </a:r>
            <a:r>
              <a:rPr lang="ar-SA" sz="4000" dirty="0" smtClean="0"/>
              <a:t> رجال الأئمة الأربعة</a:t>
            </a:r>
            <a:endParaRPr lang="ar-S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
                                        <p:tgtEl>
                                          <p:spTgt spid="3">
                                            <p:txEl>
                                              <p:pRg st="2" end="2"/>
                                            </p:txEl>
                                          </p:spTgt>
                                        </p:tgtEl>
                                      </p:cBhvr>
                                    </p:animEffect>
                                    <p:anim calcmode="lin" valueType="num">
                                      <p:cBhvr>
                                        <p:cTn id="26"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3175" indent="284163" algn="just" rtl="1"/>
            <a:r>
              <a:rPr lang="ar-SA" sz="3600" dirty="0" smtClean="0"/>
              <a:t>- وقد اطلع مؤلفه على </a:t>
            </a:r>
            <a:r>
              <a:rPr lang="ar-SA" sz="3600" dirty="0" err="1" smtClean="0"/>
              <a:t>كتاب </a:t>
            </a:r>
            <a:r>
              <a:rPr lang="ar-SA" sz="3600" dirty="0" smtClean="0"/>
              <a:t>( </a:t>
            </a:r>
            <a:r>
              <a:rPr lang="ar-SA" sz="3600" dirty="0" err="1" smtClean="0"/>
              <a:t>التذكرة </a:t>
            </a:r>
            <a:r>
              <a:rPr lang="ar-SA" sz="3600" dirty="0" smtClean="0"/>
              <a:t>) للحسيني و استفاد منه والتقط منه تراجم الرجال الذين لم يترجم لهم المزي في </a:t>
            </a:r>
            <a:r>
              <a:rPr lang="ar-SA" sz="3600" dirty="0" err="1" smtClean="0"/>
              <a:t>تهذيبه </a:t>
            </a:r>
            <a:r>
              <a:rPr lang="ar-SA" sz="3600" dirty="0" smtClean="0"/>
              <a:t>.لكنه تعقبه في بعض أوهام وزاد عليه تراجم تتبعها من </a:t>
            </a:r>
            <a:r>
              <a:rPr lang="ar-SA" sz="3600" dirty="0" err="1" smtClean="0"/>
              <a:t>كتاب </a:t>
            </a:r>
            <a:r>
              <a:rPr lang="ar-SA" sz="3600" dirty="0" smtClean="0"/>
              <a:t>(الغرائب عن </a:t>
            </a:r>
            <a:r>
              <a:rPr lang="ar-SA" sz="3600" dirty="0" err="1" smtClean="0"/>
              <a:t>مالك </a:t>
            </a:r>
            <a:r>
              <a:rPr lang="ar-SA" sz="3600" dirty="0" smtClean="0"/>
              <a:t>) الذي جمعه الدار قطني </a:t>
            </a:r>
            <a:r>
              <a:rPr lang="ar-SA" sz="3600" dirty="0" err="1" smtClean="0"/>
              <a:t>وكتاب </a:t>
            </a:r>
            <a:r>
              <a:rPr lang="ar-SA" sz="3600" dirty="0" smtClean="0"/>
              <a:t>(معرفة السنن </a:t>
            </a:r>
            <a:r>
              <a:rPr lang="ar-SA" sz="3600" dirty="0" err="1" smtClean="0"/>
              <a:t>والاثار</a:t>
            </a:r>
            <a:r>
              <a:rPr lang="ar-SA" sz="3600" dirty="0" smtClean="0"/>
              <a:t>) </a:t>
            </a:r>
            <a:r>
              <a:rPr lang="ar-SA" sz="3600" dirty="0" err="1" smtClean="0"/>
              <a:t>للبيهقي</a:t>
            </a:r>
            <a:r>
              <a:rPr lang="ar-SA" sz="3600" dirty="0" smtClean="0"/>
              <a:t> </a:t>
            </a:r>
            <a:r>
              <a:rPr lang="ar-SA" sz="3600" dirty="0" err="1" smtClean="0"/>
              <a:t>وكتاب </a:t>
            </a:r>
            <a:r>
              <a:rPr lang="ar-SA" sz="3600" dirty="0" smtClean="0"/>
              <a:t>(الزهد) </a:t>
            </a:r>
            <a:r>
              <a:rPr lang="ar-SA" sz="3600" dirty="0" err="1" smtClean="0"/>
              <a:t>لأحمد </a:t>
            </a:r>
            <a:r>
              <a:rPr lang="ar-SA" sz="3600" dirty="0" smtClean="0"/>
              <a:t>، وكتاب الآثار لمحمد بن الحسن والتي ليست في كتب أصحاب المذاهب </a:t>
            </a:r>
            <a:r>
              <a:rPr lang="ar-SA" sz="3600" dirty="0" err="1" smtClean="0"/>
              <a:t>الأربعه</a:t>
            </a:r>
            <a:r>
              <a:rPr lang="ar-SA" sz="3600" dirty="0" smtClean="0"/>
              <a:t> التي ذكرها </a:t>
            </a:r>
            <a:r>
              <a:rPr lang="ar-SA" sz="3600" dirty="0" err="1" smtClean="0"/>
              <a:t>الحسيني .</a:t>
            </a:r>
            <a:endParaRPr lang="en-US" sz="3600"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منهج ابن حجر في تعجيل </a:t>
            </a:r>
            <a:r>
              <a:rPr lang="ar-SA" b="1" dirty="0" err="1" smtClean="0"/>
              <a:t>المنفعة :</a:t>
            </a:r>
            <a:endParaRPr lang="ar-SA" b="1" dirty="0"/>
          </a:p>
        </p:txBody>
      </p:sp>
      <p:sp>
        <p:nvSpPr>
          <p:cNvPr id="3" name="عنصر نائب للمحتوى 2"/>
          <p:cNvSpPr>
            <a:spLocks noGrp="1"/>
          </p:cNvSpPr>
          <p:nvPr>
            <p:ph idx="1"/>
          </p:nvPr>
        </p:nvSpPr>
        <p:spPr/>
        <p:txBody>
          <a:bodyPr/>
          <a:lstStyle/>
          <a:p>
            <a:pPr marL="3175" indent="200025" algn="just" rtl="1"/>
            <a:r>
              <a:rPr lang="ar-SA" dirty="0" err="1" smtClean="0"/>
              <a:t>1 </a:t>
            </a:r>
            <a:r>
              <a:rPr lang="ar-SA" dirty="0" smtClean="0"/>
              <a:t>-  </a:t>
            </a:r>
            <a:r>
              <a:rPr lang="ar-SA" sz="2800" dirty="0" smtClean="0"/>
              <a:t>رتَّب المؤلف كتابه على حروف المعجم في أسماء المترجمين وأسماء آبائهم وأسماء أجدادهم، ولم يُخالف هذا المنهج إلا في حرف الميم فبدأ بمن اسمه محمد، وفي حرف العين فبدأ بمن اسمه </a:t>
            </a:r>
            <a:r>
              <a:rPr lang="ar-SA" sz="2800" dirty="0" err="1" smtClean="0"/>
              <a:t>عبدالله</a:t>
            </a:r>
            <a:r>
              <a:rPr lang="ar-SA" sz="2800" dirty="0" smtClean="0"/>
              <a:t>، وذلك لشرف هذين الاسمين، وبعد أن فرغ من ذكر الأسماء ذكر </a:t>
            </a:r>
            <a:r>
              <a:rPr lang="ar-SA" sz="2800" dirty="0" err="1" smtClean="0"/>
              <a:t>الكنى</a:t>
            </a:r>
            <a:r>
              <a:rPr lang="ar-SA" sz="2800" dirty="0" smtClean="0"/>
              <a:t>، وإذا تكرَّرت </a:t>
            </a:r>
            <a:r>
              <a:rPr lang="ar-SA" sz="2800" dirty="0" err="1" smtClean="0"/>
              <a:t>الكنى</a:t>
            </a:r>
            <a:r>
              <a:rPr lang="ar-SA" sz="2800" dirty="0" smtClean="0"/>
              <a:t> أو الأسماء يقول: تقدَّم في الأسماء أو يأتي في </a:t>
            </a:r>
            <a:r>
              <a:rPr lang="ar-SA" sz="2800" dirty="0" err="1" smtClean="0"/>
              <a:t>الكنى</a:t>
            </a:r>
            <a:r>
              <a:rPr lang="ar-SA" sz="2800" dirty="0" smtClean="0"/>
              <a:t>، وبعد أن فرغ من </a:t>
            </a:r>
            <a:r>
              <a:rPr lang="ar-SA" sz="2800" dirty="0" err="1" smtClean="0"/>
              <a:t>الكنى</a:t>
            </a:r>
            <a:r>
              <a:rPr lang="ar-SA" sz="2800" dirty="0" smtClean="0"/>
              <a:t> ذكر فصلاً فيمن أبهم اسمه من الرواة بذكر اسم أبيه أو جده، ثم فصلاً آخر في ذكر المبهمين بذكر أنسابهم أو قبائلهم، ثم فصلاً آخر فيمن لم يُسمَّ ولم يُنسب ورتبهم بحسب الرواة عنهم، ثم فصلاً آخر في ترتيب عن هؤلاء الأخيرين على كنى الرواة </a:t>
            </a:r>
            <a:r>
              <a:rPr lang="ar-SA" sz="2800" dirty="0" err="1" smtClean="0"/>
              <a:t>عنهم.</a:t>
            </a:r>
            <a:r>
              <a:rPr lang="ar-SA" sz="2800" dirty="0" smtClean="0"/>
              <a:t> </a:t>
            </a:r>
            <a:r>
              <a:rPr lang="ar-SA" dirty="0" smtClean="0"/>
              <a:t>وقد مشى المؤلف على المنهج نفسه في تراجم النساء فرتبهن على حروف المعجم، ثم المعروفات </a:t>
            </a:r>
            <a:r>
              <a:rPr lang="ar-SA" dirty="0" err="1" smtClean="0"/>
              <a:t>بالكنى</a:t>
            </a:r>
            <a:r>
              <a:rPr lang="ar-SA" dirty="0" smtClean="0"/>
              <a:t>، ثم المبهمات</a:t>
            </a:r>
            <a:r>
              <a:rPr lang="ar-SA" dirty="0" smtClean="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err="1" smtClean="0"/>
              <a:t>2 </a:t>
            </a:r>
            <a:r>
              <a:rPr lang="ar-SA" sz="2800" dirty="0" smtClean="0"/>
              <a:t>- ترك الرموز للأئمة الأربعة على ما اختاره الشريف الحسيني في </a:t>
            </a:r>
            <a:r>
              <a:rPr lang="ar-SA" sz="2800" dirty="0" err="1" smtClean="0"/>
              <a:t>كتابه </a:t>
            </a:r>
            <a:r>
              <a:rPr lang="ar-SA" sz="2800" dirty="0" smtClean="0"/>
              <a:t>(التذكرة) وزاد رمزاً واحداً </a:t>
            </a:r>
            <a:r>
              <a:rPr lang="ar-SA" sz="2800" dirty="0" err="1" smtClean="0"/>
              <a:t>هو </a:t>
            </a:r>
            <a:r>
              <a:rPr lang="ar-SA" sz="2800" dirty="0" smtClean="0"/>
              <a:t>(هب) وهو رمز لكل راو استدركه نور الدين </a:t>
            </a:r>
            <a:r>
              <a:rPr lang="ar-SA" sz="2800" dirty="0" err="1" smtClean="0"/>
              <a:t>الهيثمي</a:t>
            </a:r>
            <a:r>
              <a:rPr lang="ar-SA" sz="2800" dirty="0" smtClean="0"/>
              <a:t> على الحسيني في </a:t>
            </a:r>
            <a:r>
              <a:rPr lang="ar-SA" sz="2800" dirty="0" err="1" smtClean="0"/>
              <a:t>كتابه </a:t>
            </a:r>
            <a:r>
              <a:rPr lang="ar-SA" sz="2800" dirty="0" smtClean="0"/>
              <a:t>(الإكمال عن من في مسند أحمد من الرجال ممن ليس في تهذيب </a:t>
            </a:r>
            <a:r>
              <a:rPr lang="ar-SA" sz="2800" dirty="0" err="1" smtClean="0"/>
              <a:t>الكمال )</a:t>
            </a:r>
            <a:r>
              <a:rPr lang="ar-SA" sz="2800" dirty="0" smtClean="0"/>
              <a:t> </a:t>
            </a:r>
            <a:endParaRPr lang="en-US" sz="2800" dirty="0" smtClean="0"/>
          </a:p>
          <a:p>
            <a:r>
              <a:rPr lang="ar-SA" sz="2800" dirty="0" err="1" smtClean="0"/>
              <a:t>3.</a:t>
            </a:r>
            <a:r>
              <a:rPr lang="ar-SA" sz="2800" dirty="0" smtClean="0"/>
              <a:t> </a:t>
            </a:r>
            <a:r>
              <a:rPr lang="ar-SA" sz="2800" dirty="0" smtClean="0"/>
              <a:t>تتراوح التراجم في الكتاب ما بين الطويل، كما في ترجم الصحابي </a:t>
            </a:r>
            <a:r>
              <a:rPr lang="ar-SA" sz="2800" dirty="0" err="1" smtClean="0"/>
              <a:t>الجليل </a:t>
            </a:r>
            <a:r>
              <a:rPr lang="ar-SA" sz="2800" dirty="0" smtClean="0"/>
              <a:t>(صفوان بن المعطل) حيث استقصى الحافظ أخباره في هذا الكتاب، وبين التراجم المتوسطة والقصيرة حتى أن بعض التراجم لا يتجاوز المؤلف فيها ذكر اسم الراوي واسم أبيه مكتفيًا في ذلك أنه من </a:t>
            </a:r>
            <a:r>
              <a:rPr lang="ar-SA" sz="2800" dirty="0" err="1" smtClean="0"/>
              <a:t>رجال </a:t>
            </a:r>
            <a:r>
              <a:rPr lang="ar-SA" sz="2800" dirty="0" smtClean="0"/>
              <a:t>"التهذيب"، أو قد يذكر فيه قولاً من أقوال أئمة الجرح </a:t>
            </a:r>
            <a:r>
              <a:rPr lang="ar-SA" sz="2800" dirty="0" err="1" smtClean="0"/>
              <a:t>والتعديل </a:t>
            </a:r>
            <a:r>
              <a:rPr lang="ar-SA" dirty="0" err="1" smtClean="0"/>
              <a:t>.</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err="1" smtClean="0"/>
              <a:t>4.</a:t>
            </a:r>
            <a:r>
              <a:rPr lang="ar-SA" sz="2800" dirty="0" smtClean="0"/>
              <a:t> </a:t>
            </a:r>
            <a:r>
              <a:rPr lang="ar-SA" sz="2800" dirty="0" smtClean="0"/>
              <a:t>يذكر المؤلف في اسم الراوي ما يُميِّزه عن غيره، ويبيِّن الصواب في اسمه أو اسم أبيه أو جده، أو نسبه</a:t>
            </a:r>
            <a:endParaRPr lang="en-US" sz="2800" dirty="0" smtClean="0"/>
          </a:p>
          <a:p>
            <a:pPr rtl="1"/>
            <a:r>
              <a:rPr lang="ar-SA" sz="2800" dirty="0" err="1" smtClean="0"/>
              <a:t>5.</a:t>
            </a:r>
            <a:r>
              <a:rPr lang="ar-SA" sz="2800" dirty="0" smtClean="0"/>
              <a:t> قام الحافظ ابن حجر بتفسير بعض مصطلحات الجرح والتعديل عند الأئمة، فجعل </a:t>
            </a:r>
            <a:r>
              <a:rPr lang="ar-SA" sz="2800" dirty="0" err="1" smtClean="0"/>
              <a:t>مصطلح </a:t>
            </a:r>
            <a:r>
              <a:rPr lang="ar-SA" sz="2800" dirty="0" smtClean="0"/>
              <a:t>"لا بأس </a:t>
            </a:r>
            <a:r>
              <a:rPr lang="ar-SA" sz="2800" dirty="0" err="1" smtClean="0"/>
              <a:t>به</a:t>
            </a:r>
            <a:r>
              <a:rPr lang="ar-SA" sz="2800" dirty="0" smtClean="0"/>
              <a:t>" عند أبي حاتم توثيقًا لراوي، ومثال ذلك: قال في </a:t>
            </a:r>
            <a:r>
              <a:rPr lang="ar-SA" sz="2800" dirty="0" err="1" smtClean="0"/>
              <a:t>ترجمة </a:t>
            </a:r>
            <a:r>
              <a:rPr lang="ar-SA" sz="2800" dirty="0" smtClean="0"/>
              <a:t>(إبراهيم بن أبي حرة النصيبي): وقد وثقه أيضًا أبو حاتم فقال: لا بأس </a:t>
            </a:r>
            <a:r>
              <a:rPr lang="ar-SA" sz="2800" dirty="0" err="1" smtClean="0"/>
              <a:t>به.</a:t>
            </a:r>
            <a:r>
              <a:rPr lang="ar-SA" sz="2800" dirty="0" smtClean="0"/>
              <a:t> </a:t>
            </a:r>
            <a:endParaRPr lang="en-US" sz="2800" dirty="0" smtClean="0"/>
          </a:p>
          <a:p>
            <a:pPr rtl="1"/>
            <a:r>
              <a:rPr lang="ar-SA" sz="2800" dirty="0" err="1" smtClean="0"/>
              <a:t>6.</a:t>
            </a:r>
            <a:r>
              <a:rPr lang="ar-SA" sz="2800" dirty="0" smtClean="0"/>
              <a:t> يورد المؤلف من حديث الراوي ما يُدلِّل </a:t>
            </a:r>
            <a:r>
              <a:rPr lang="ar-SA" sz="2800" dirty="0" err="1" smtClean="0"/>
              <a:t>به</a:t>
            </a:r>
            <a:r>
              <a:rPr lang="ar-SA" sz="2800" dirty="0" smtClean="0"/>
              <a:t> على ثقته أو ضعفه، وربما ذكر الحديث كاملاً، وربما ذكر جزءًا منه، ويحكم على الأحاديث التي يوردها صحةً وضعفًا، </a:t>
            </a:r>
            <a:r>
              <a:rPr lang="ar-SA" sz="2800" dirty="0" err="1" smtClean="0"/>
              <a:t>والكتاب </a:t>
            </a:r>
            <a:r>
              <a:rPr lang="ar-SA" sz="2800" dirty="0" smtClean="0"/>
              <a:t>- بل أكثر كتب الحافظ ابن </a:t>
            </a:r>
            <a:r>
              <a:rPr lang="ar-SA" sz="2800" dirty="0" err="1" smtClean="0"/>
              <a:t>حجر </a:t>
            </a:r>
            <a:r>
              <a:rPr lang="ar-SA" sz="2800" dirty="0" smtClean="0"/>
              <a:t>- مليءٌ بإعلال الأحاديث، والكلام عليها صحةً وضعفًا.</a:t>
            </a:r>
            <a:endParaRPr lang="en-US" sz="2800"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4000" dirty="0" err="1" smtClean="0"/>
              <a:t>7.</a:t>
            </a:r>
            <a:r>
              <a:rPr lang="ar-SA" sz="4000" dirty="0" smtClean="0"/>
              <a:t> </a:t>
            </a:r>
            <a:r>
              <a:rPr lang="ar-SA" sz="4000" dirty="0" smtClean="0"/>
              <a:t>إذا كان الراوي </a:t>
            </a:r>
            <a:r>
              <a:rPr lang="ar-SA" sz="4000" dirty="0" err="1" smtClean="0"/>
              <a:t>في </a:t>
            </a:r>
            <a:r>
              <a:rPr lang="ar-SA" sz="4000" dirty="0" smtClean="0"/>
              <a:t>"التهذيب" اقتصر المؤلف على اسمه فقط، وقال: هو </a:t>
            </a:r>
            <a:r>
              <a:rPr lang="ar-SA" sz="4000" dirty="0" err="1" smtClean="0"/>
              <a:t>في </a:t>
            </a:r>
            <a:r>
              <a:rPr lang="ar-SA" sz="4000" dirty="0" smtClean="0"/>
              <a:t>"التهذيب"، ومن زاد عليه ذكر ما وقف عليه من حاله ملخصًا.</a:t>
            </a:r>
            <a:endParaRPr lang="en-US" sz="4000" dirty="0" smtClean="0"/>
          </a:p>
          <a:p>
            <a:pPr rtl="1"/>
            <a:r>
              <a:rPr lang="ar-SA" sz="4000" dirty="0" err="1" smtClean="0"/>
              <a:t>8.</a:t>
            </a:r>
            <a:r>
              <a:rPr lang="ar-SA" sz="4000" dirty="0" smtClean="0"/>
              <a:t>  يعتني المؤلف بضبط الأسماء المُشكلة بالحروف، ويُحرِّر في ذلك </a:t>
            </a:r>
            <a:r>
              <a:rPr lang="ar-SA" sz="4000" dirty="0" err="1" smtClean="0"/>
              <a:t>ويُدقِّق .</a:t>
            </a:r>
            <a:endParaRPr lang="en-US" sz="4000"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مميزات الكتاب</a:t>
            </a:r>
            <a:endParaRPr lang="ar-SA" dirty="0"/>
          </a:p>
        </p:txBody>
      </p:sp>
      <p:sp>
        <p:nvSpPr>
          <p:cNvPr id="3" name="عنصر نائب للمحتوى 2"/>
          <p:cNvSpPr>
            <a:spLocks noGrp="1"/>
          </p:cNvSpPr>
          <p:nvPr>
            <p:ph idx="1"/>
          </p:nvPr>
        </p:nvSpPr>
        <p:spPr/>
        <p:txBody>
          <a:bodyPr/>
          <a:lstStyle/>
          <a:p>
            <a:pPr marL="0" indent="265113" rtl="1">
              <a:buAutoNum type="arabicPeriod"/>
            </a:pPr>
            <a:r>
              <a:rPr lang="ar-SA" dirty="0" smtClean="0"/>
              <a:t>اشتمل </a:t>
            </a:r>
            <a:r>
              <a:rPr lang="ar-SA" dirty="0" smtClean="0"/>
              <a:t>هذا الكتاب على إضافات </a:t>
            </a:r>
            <a:r>
              <a:rPr lang="ar-SA" dirty="0" err="1" smtClean="0"/>
              <a:t>وتحريرات</a:t>
            </a:r>
            <a:r>
              <a:rPr lang="ar-SA" dirty="0" smtClean="0"/>
              <a:t> مهمة قلَّ أن توجد في غيره</a:t>
            </a:r>
            <a:r>
              <a:rPr lang="ar-SA" dirty="0" smtClean="0"/>
              <a:t>.</a:t>
            </a:r>
          </a:p>
          <a:p>
            <a:pPr marL="0" indent="265113" rtl="1">
              <a:buAutoNum type="arabicPeriod"/>
            </a:pPr>
            <a:r>
              <a:rPr lang="ar-SA" dirty="0" smtClean="0"/>
              <a:t> </a:t>
            </a:r>
            <a:r>
              <a:rPr lang="ar-SA" dirty="0" smtClean="0"/>
              <a:t>ما اشتمل عليه هذا الكتاب من استدراكات على من سبق من الأئمة.</a:t>
            </a:r>
            <a:endParaRPr lang="en-US" dirty="0" smtClean="0"/>
          </a:p>
          <a:p>
            <a:pPr marL="0" indent="265113" rtl="1"/>
            <a:r>
              <a:rPr lang="ar-SA" dirty="0" err="1" smtClean="0"/>
              <a:t>3.</a:t>
            </a:r>
            <a:r>
              <a:rPr lang="ar-SA" dirty="0" smtClean="0"/>
              <a:t> </a:t>
            </a:r>
            <a:r>
              <a:rPr lang="ar-SA" dirty="0" smtClean="0"/>
              <a:t>يُعدُّ هذا الكتاب فريدًا في بابه في كونه يجمع تراجم رجال الأئمة الأربعة أصحاب المذاهب المشهورة، فمن أراد البحث عن حال راوٍ من رواة هذه الكتب، فإنه يكفيه الرجوع </a:t>
            </a:r>
            <a:r>
              <a:rPr lang="ar-SA" dirty="0" err="1" smtClean="0"/>
              <a:t>إلى </a:t>
            </a:r>
            <a:r>
              <a:rPr lang="ar-SA" dirty="0" smtClean="0"/>
              <a:t>"تعجيل المنفعة"، بل قد لا يجد هذا الراوي إلا في هذا الكتاب أو كتاب الحسيني.</a:t>
            </a:r>
            <a:endParaRPr lang="en-US"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err="1" smtClean="0"/>
              <a:t>4.</a:t>
            </a:r>
            <a:r>
              <a:rPr lang="ar-SA" dirty="0" smtClean="0"/>
              <a:t> </a:t>
            </a:r>
            <a:r>
              <a:rPr lang="ar-SA" dirty="0" smtClean="0"/>
              <a:t>الدقة في </a:t>
            </a:r>
            <a:r>
              <a:rPr lang="ar-SA" dirty="0" err="1" smtClean="0"/>
              <a:t>النقول</a:t>
            </a:r>
            <a:r>
              <a:rPr lang="ar-SA" dirty="0" smtClean="0"/>
              <a:t>، والأمانة العلمية بالرجوع إلى كلام أهل العلم من مصادره الأصلية.</a:t>
            </a:r>
            <a:endParaRPr lang="en-US" dirty="0" smtClean="0"/>
          </a:p>
          <a:p>
            <a:r>
              <a:rPr lang="ar-SA" dirty="0" err="1" smtClean="0"/>
              <a:t>5.</a:t>
            </a:r>
            <a:r>
              <a:rPr lang="ar-SA" dirty="0" smtClean="0"/>
              <a:t> ما </a:t>
            </a:r>
            <a:r>
              <a:rPr lang="ar-SA" dirty="0" smtClean="0"/>
              <a:t>اشتمل عليه هذا الكتاب من أحكامٍ على الأحاديث وبيان </a:t>
            </a:r>
            <a:r>
              <a:rPr lang="ar-SA" dirty="0" err="1" smtClean="0"/>
              <a:t>صحيحها</a:t>
            </a:r>
            <a:r>
              <a:rPr lang="ar-SA" dirty="0" smtClean="0"/>
              <a:t> من </a:t>
            </a:r>
            <a:r>
              <a:rPr lang="ar-SA" dirty="0" err="1" smtClean="0"/>
              <a:t>سقيمها</a:t>
            </a:r>
            <a:r>
              <a:rPr lang="ar-SA" dirty="0" smtClean="0"/>
              <a:t>، وبيان كثير من العلل، كما هي عادة الحافظ ابن حجر في كثيرٍ من كتبه، ومثال ذلك: في </a:t>
            </a:r>
            <a:r>
              <a:rPr lang="ar-SA" dirty="0" err="1" smtClean="0"/>
              <a:t>ترجمة </a:t>
            </a:r>
            <a:r>
              <a:rPr lang="ar-SA" dirty="0" smtClean="0"/>
              <a:t>(أسد بن كرز بن عامر </a:t>
            </a:r>
            <a:r>
              <a:rPr lang="ar-SA" dirty="0" err="1" smtClean="0"/>
              <a:t>البجلي</a:t>
            </a:r>
            <a:r>
              <a:rPr lang="ar-SA" dirty="0" smtClean="0"/>
              <a:t> القسري) قال الحسيني: له صحبة ورواية، عداده في أهل الشام، روى عنه حفيده خالد بن </a:t>
            </a:r>
            <a:r>
              <a:rPr lang="ar-SA" dirty="0" err="1" smtClean="0"/>
              <a:t>عبدالله</a:t>
            </a:r>
            <a:r>
              <a:rPr lang="ar-SA" dirty="0" smtClean="0"/>
              <a:t> القسري </a:t>
            </a:r>
            <a:r>
              <a:rPr lang="ar-SA" dirty="0" err="1" smtClean="0"/>
              <a:t>الأمير..</a:t>
            </a:r>
            <a:r>
              <a:rPr lang="ar-SA" dirty="0" smtClean="0"/>
              <a:t> فتعقَّبه الحافظ ابن حجر بقوله: ورواية خالد حفيده عنه </a:t>
            </a:r>
            <a:r>
              <a:rPr lang="ar-SA" dirty="0" err="1" smtClean="0"/>
              <a:t>منقطعة.</a:t>
            </a:r>
            <a:r>
              <a:rPr lang="ar-SA" dirty="0" smtClean="0"/>
              <a:t> </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المصنفات في الثقات </a:t>
            </a:r>
            <a:r>
              <a:rPr lang="ar-SA" dirty="0" err="1" smtClean="0">
                <a:solidFill>
                  <a:srgbClr val="FF0000"/>
                </a:solidFill>
              </a:rPr>
              <a:t>خاصه</a:t>
            </a:r>
            <a:r>
              <a:rPr lang="ar-SA" sz="5400" dirty="0" smtClean="0">
                <a:solidFill>
                  <a:srgbClr val="FF0000"/>
                </a:solidFill>
              </a:rPr>
              <a:t>:</a:t>
            </a:r>
            <a:endParaRPr lang="ar-SA" dirty="0"/>
          </a:p>
        </p:txBody>
      </p:sp>
      <p:sp>
        <p:nvSpPr>
          <p:cNvPr id="3" name="عنصر نائب للمحتوى 2"/>
          <p:cNvSpPr>
            <a:spLocks noGrp="1"/>
          </p:cNvSpPr>
          <p:nvPr>
            <p:ph idx="1"/>
          </p:nvPr>
        </p:nvSpPr>
        <p:spPr/>
        <p:txBody>
          <a:bodyPr/>
          <a:lstStyle/>
          <a:p>
            <a:pPr algn="just" rtl="1"/>
            <a:endParaRPr lang="ar-SA" dirty="0" smtClean="0"/>
          </a:p>
          <a:p>
            <a:pPr algn="just" rtl="1">
              <a:buFontTx/>
              <a:buChar char="-"/>
            </a:pPr>
            <a:r>
              <a:rPr lang="ar-SA" dirty="0" smtClean="0"/>
              <a:t>هذا النوع من المصنفات في الرجال ، أفرده مؤلفو لتراجم الثقات من رواة الحديث ولم يذكروا في هذه المصنفات غير الرواه الثقات </a:t>
            </a:r>
          </a:p>
          <a:p>
            <a:pPr algn="just" rtl="1">
              <a:buFontTx/>
              <a:buChar char="-"/>
            </a:pPr>
            <a:r>
              <a:rPr lang="ar-SA" dirty="0" smtClean="0"/>
              <a:t>إفراد الثقات من الرواة في مصنف مستقل عمل جيد من علماء الجرح والتعديل . ييسر على الباحث معرفة الراوي الثقة من أقرب </a:t>
            </a:r>
            <a:endParaRPr lang="en-US" dirty="0" smtClean="0"/>
          </a:p>
          <a:p>
            <a:pPr algn="just" rtl="1"/>
            <a:r>
              <a:rPr lang="ar-SA" dirty="0" smtClean="0"/>
              <a:t>   طريق </a:t>
            </a:r>
          </a:p>
          <a:p>
            <a:pPr algn="just" rtl="1"/>
            <a:endParaRPr lang="ar-SA" dirty="0" smtClean="0"/>
          </a:p>
          <a:p>
            <a:pPr algn="just" rtl="1"/>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نماذج من الكتب المصنفة في الثقات</a:t>
            </a:r>
            <a:endParaRPr lang="ar-SA" dirty="0"/>
          </a:p>
        </p:txBody>
      </p:sp>
      <p:sp>
        <p:nvSpPr>
          <p:cNvPr id="3" name="عنصر نائب للمحتوى 2"/>
          <p:cNvSpPr>
            <a:spLocks noGrp="1"/>
          </p:cNvSpPr>
          <p:nvPr>
            <p:ph idx="1"/>
          </p:nvPr>
        </p:nvSpPr>
        <p:spPr/>
        <p:txBody>
          <a:bodyPr/>
          <a:lstStyle/>
          <a:p>
            <a:pPr lvl="0" algn="just" rtl="1"/>
            <a:r>
              <a:rPr lang="ar-SA" dirty="0" smtClean="0"/>
              <a:t>1 - كتاب الثقات : لأبي الحسن أحمد بن عبد الله بن صالح العجلي (261 هـ)</a:t>
            </a:r>
          </a:p>
          <a:p>
            <a:pPr rtl="1"/>
            <a:r>
              <a:rPr lang="ar-SA" dirty="0" smtClean="0"/>
              <a:t>2 - تاريخ أسماء الثقات ممن نقل عنهم العلم : لعمر بن أحمد بن شاهين (385هـ)</a:t>
            </a:r>
            <a:endParaRPr lang="en-US" dirty="0" smtClean="0"/>
          </a:p>
          <a:p>
            <a:pPr rtl="1"/>
            <a:r>
              <a:rPr lang="ar-SA" dirty="0" smtClean="0"/>
              <a:t>وقد رتبه على حروف المعجم واقتصر في </a:t>
            </a:r>
            <a:r>
              <a:rPr lang="ar-SA" dirty="0" err="1" smtClean="0"/>
              <a:t>الترجمه</a:t>
            </a:r>
            <a:r>
              <a:rPr lang="ar-SA" dirty="0" smtClean="0"/>
              <a:t> على اسم الشخص واسم أبيه </a:t>
            </a:r>
            <a:r>
              <a:rPr lang="ar-SA" dirty="0" smtClean="0">
                <a:solidFill>
                  <a:schemeClr val="lt1"/>
                </a:solidFill>
              </a:rPr>
              <a:t>ونقل </a:t>
            </a:r>
            <a:r>
              <a:rPr lang="ar-SA" dirty="0" err="1" smtClean="0">
                <a:solidFill>
                  <a:schemeClr val="lt1"/>
                </a:solidFill>
              </a:rPr>
              <a:t>اقوال</a:t>
            </a:r>
            <a:r>
              <a:rPr lang="ar-SA" dirty="0" smtClean="0">
                <a:solidFill>
                  <a:schemeClr val="lt1"/>
                </a:solidFill>
              </a:rPr>
              <a:t> </a:t>
            </a:r>
            <a:r>
              <a:rPr lang="ar-SA" dirty="0" err="1" smtClean="0">
                <a:solidFill>
                  <a:schemeClr val="lt1"/>
                </a:solidFill>
              </a:rPr>
              <a:t>أئمه</a:t>
            </a:r>
            <a:r>
              <a:rPr lang="ar-SA" dirty="0" smtClean="0">
                <a:solidFill>
                  <a:schemeClr val="lt1"/>
                </a:solidFill>
              </a:rPr>
              <a:t> الجرح والتعديل فيه وربما ذكر بعض الشيوخ وتلاميذ صاحب </a:t>
            </a:r>
            <a:r>
              <a:rPr lang="ar-SA" dirty="0" err="1" smtClean="0">
                <a:solidFill>
                  <a:schemeClr val="lt1"/>
                </a:solidFill>
              </a:rPr>
              <a:t>الترجمه</a:t>
            </a:r>
            <a:r>
              <a:rPr lang="ar-SA" dirty="0" smtClean="0">
                <a:solidFill>
                  <a:schemeClr val="lt1"/>
                </a:solidFill>
              </a:rPr>
              <a:t>.</a:t>
            </a:r>
            <a:endParaRPr lang="en-US" dirty="0" smtClean="0">
              <a:solidFill>
                <a:schemeClr val="lt1"/>
              </a:solidFill>
            </a:endParaRPr>
          </a:p>
          <a:p>
            <a:pPr lvl="0" algn="just" rtl="1"/>
            <a:endParaRPr lang="en-US" dirty="0" smtClean="0"/>
          </a:p>
          <a:p>
            <a:pPr algn="just" rtl="1"/>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dirty="0" smtClean="0"/>
              <a:t>  3 -  كتاب الثقات : لمحمد بن أحمد بن حبان البستي (354هـ)</a:t>
            </a:r>
            <a:endParaRPr lang="en-US" dirty="0" smtClean="0"/>
          </a:p>
          <a:p>
            <a:pPr rtl="1"/>
            <a:r>
              <a:rPr lang="ar-SA" dirty="0" smtClean="0"/>
              <a:t> -  قد رتبه مؤلفه على الطبقات ثم رتب أسماء كل طبقه على حروف المعجم داخل تلك </a:t>
            </a:r>
            <a:r>
              <a:rPr lang="ar-SA" dirty="0" err="1" smtClean="0"/>
              <a:t>الطبقه</a:t>
            </a:r>
            <a:r>
              <a:rPr lang="ar-SA" dirty="0" smtClean="0"/>
              <a:t> </a:t>
            </a:r>
          </a:p>
          <a:p>
            <a:pPr rtl="1"/>
            <a:r>
              <a:rPr lang="ar-SA" dirty="0" smtClean="0"/>
              <a:t>- </a:t>
            </a:r>
            <a:r>
              <a:rPr lang="ar-SA" dirty="0" err="1" smtClean="0"/>
              <a:t>و</a:t>
            </a:r>
            <a:r>
              <a:rPr lang="ar-SA" dirty="0" smtClean="0"/>
              <a:t> قد جعله من ثلاثة أجزاء ،جعل الجزء الأول لطبقه الصحابه ، والجزء الثاني طبقه التابعين ، والجزء الثالث لطبقه أتباع التابعين.</a:t>
            </a:r>
            <a:endParaRPr lang="en-US" dirty="0" smtClean="0"/>
          </a:p>
          <a:p>
            <a:pPr marL="0" indent="0" rtl="1" eaLnBrk="1" fontAlgn="auto" hangingPunct="1">
              <a:spcBef>
                <a:spcPts val="0"/>
              </a:spcBef>
              <a:spcAft>
                <a:spcPts val="0"/>
              </a:spcAft>
              <a:defRPr/>
            </a:pPr>
            <a:r>
              <a:rPr lang="ar-SA" dirty="0" smtClean="0"/>
              <a:t>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609600"/>
            <a:ext cx="8915400" cy="5516563"/>
          </a:xfrm>
        </p:spPr>
        <p:txBody>
          <a:bodyPr/>
          <a:lstStyle/>
          <a:p>
            <a:pPr algn="just" rtl="1">
              <a:buFontTx/>
              <a:buChar char="-"/>
            </a:pPr>
            <a:r>
              <a:rPr lang="ar-SA" dirty="0" smtClean="0"/>
              <a:t>ينبغي التنبه إلى أن توثيق ابن حبان من أدنى درجات التوثيق قال </a:t>
            </a:r>
            <a:r>
              <a:rPr lang="ar-SA" dirty="0" err="1" smtClean="0"/>
              <a:t>العلامه</a:t>
            </a:r>
            <a:r>
              <a:rPr lang="ar-SA" dirty="0" smtClean="0"/>
              <a:t> الكتاني عن هذا الكتاب : ( إلا انه ذكر فيه عددا كثيرا وخلقا عظيما من المجهولين الذين لا يعرف هؤلاء غيره أحوالهم وطريقته فيه أنه يذكر من لم يعرفه بجرح وإن كان مجهولا لم يعرف حاله فينبغي أن ينتبه لهذا </a:t>
            </a:r>
          </a:p>
          <a:p>
            <a:pPr algn="just" rtl="1">
              <a:buFontTx/>
              <a:buChar char="-"/>
            </a:pPr>
            <a:r>
              <a:rPr lang="ar-SA" dirty="0" smtClean="0"/>
              <a:t> قد قال ابن حبان في أثناء كلامه : ” والعدل من لم يعرف منه الجرح إذ الجرح ضد العدل فمن لم يعرف بجرح فهو عدل حتى يتبين ضده ” أهـ ، </a:t>
            </a:r>
          </a:p>
          <a:p>
            <a:pPr algn="just" rtl="1">
              <a:buFontTx/>
              <a:buChar char="-"/>
            </a:pPr>
            <a:r>
              <a:rPr lang="ar-SA" dirty="0" smtClean="0"/>
              <a:t>هذه طريقته في التفرقه بين العدل وغيره و وافقه عليها بعضهم وخالفه الأكثرون )</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4426</TotalTime>
  <Words>1516</Words>
  <Application>Microsoft Office PowerPoint</Application>
  <PresentationFormat>A4 Paper (210x297 mm)‎</PresentationFormat>
  <Paragraphs>85</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العاشرة المحاضرة</vt:lpstr>
      <vt:lpstr>عناصر المحاضرة</vt:lpstr>
      <vt:lpstr>و – كتاب التذكرة برجال العشرة </vt:lpstr>
      <vt:lpstr>منهج المؤلف</vt:lpstr>
      <vt:lpstr>الشريحة 6</vt:lpstr>
      <vt:lpstr>الشريحة 7</vt:lpstr>
      <vt:lpstr>الشريحة 8</vt:lpstr>
      <vt:lpstr>الشريحة 9</vt:lpstr>
      <vt:lpstr>مزايا الكتاب </vt:lpstr>
      <vt:lpstr> بعض المآخذ على الكتاب: </vt:lpstr>
      <vt:lpstr>الشريحة 12</vt:lpstr>
      <vt:lpstr>الشريحة 13</vt:lpstr>
      <vt:lpstr>الشريحة 14</vt:lpstr>
      <vt:lpstr>منهج ابن حجر في تعجيل المنفعة :</vt:lpstr>
      <vt:lpstr>الشريحة 16</vt:lpstr>
      <vt:lpstr>الشريحة 17</vt:lpstr>
      <vt:lpstr>الشريحة 18</vt:lpstr>
      <vt:lpstr>مميزات الكتاب</vt:lpstr>
      <vt:lpstr>الشريحة 20</vt:lpstr>
      <vt:lpstr>المصنفات في الثقات خاصه:</vt:lpstr>
      <vt:lpstr>نماذج من الكتب المصنفة في الثقات</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سعود بن عبد العزيز العقيل</cp:lastModifiedBy>
  <cp:revision>119</cp:revision>
  <dcterms:created xsi:type="dcterms:W3CDTF">2009-10-14T19:14:34Z</dcterms:created>
  <dcterms:modified xsi:type="dcterms:W3CDTF">2012-04-07T15:34:00Z</dcterms:modified>
</cp:coreProperties>
</file>