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313" r:id="rId4"/>
    <p:sldId id="314" r:id="rId5"/>
    <p:sldId id="315" r:id="rId6"/>
    <p:sldId id="316" r:id="rId7"/>
    <p:sldId id="317" r:id="rId8"/>
    <p:sldId id="318" r:id="rId9"/>
    <p:sldId id="319" r:id="rId10"/>
    <p:sldId id="320" r:id="rId11"/>
    <p:sldId id="321" r:id="rId12"/>
    <p:sldId id="322" r:id="rId13"/>
    <p:sldId id="328" r:id="rId14"/>
    <p:sldId id="323" r:id="rId15"/>
    <p:sldId id="324" r:id="rId16"/>
    <p:sldId id="325" r:id="rId17"/>
    <p:sldId id="326" r:id="rId18"/>
    <p:sldId id="327"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516" y="55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محمد بن </a:t>
            </a:r>
            <a:r>
              <a:rPr lang="ar-SA" sz="2600" b="1" dirty="0" err="1" smtClean="0">
                <a:solidFill>
                  <a:srgbClr val="7F7F7F"/>
                </a:solidFill>
                <a:latin typeface="Calibri" pitchFamily="34" charset="0"/>
                <a:cs typeface="Times New Roman" pitchFamily="18" charset="0"/>
              </a:rPr>
              <a:t>عبدالرحمن</a:t>
            </a:r>
            <a:r>
              <a:rPr lang="ar-SA" sz="2600" b="1" dirty="0" smtClean="0">
                <a:solidFill>
                  <a:srgbClr val="7F7F7F"/>
                </a:solidFill>
                <a:latin typeface="Calibri" pitchFamily="34" charset="0"/>
                <a:cs typeface="Times New Roman" pitchFamily="18" charset="0"/>
              </a:rPr>
              <a:t> </a:t>
            </a:r>
            <a:r>
              <a:rPr lang="ar-SA" sz="2600" b="1" dirty="0" err="1" smtClean="0">
                <a:solidFill>
                  <a:srgbClr val="7F7F7F"/>
                </a:solidFill>
                <a:latin typeface="Calibri" pitchFamily="34" charset="0"/>
                <a:cs typeface="Times New Roman" pitchFamily="18" charset="0"/>
              </a:rPr>
              <a:t>العمير</a:t>
            </a:r>
            <a:r>
              <a:rPr lang="ar-SA"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dirty="0" smtClean="0">
                <a:solidFill>
                  <a:schemeClr val="tx1"/>
                </a:solidFill>
              </a:rPr>
              <a:t>المصنفات في الضعفاء</a:t>
            </a:r>
          </a:p>
          <a:p>
            <a:pPr eaLnBrk="1" hangingPunct="1"/>
            <a:r>
              <a:rPr lang="ar-SA" sz="4000" dirty="0" smtClean="0">
                <a:solidFill>
                  <a:schemeClr val="tx1"/>
                </a:solidFill>
              </a:rPr>
              <a:t>المصنفات في رجال بلاد مخصوصة</a:t>
            </a:r>
            <a:endParaRPr lang="en-US" sz="40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المصنفات في الضعفاء خاصة</a:t>
            </a:r>
            <a:endParaRPr lang="ar-SA" dirty="0"/>
          </a:p>
        </p:txBody>
      </p:sp>
      <p:sp>
        <p:nvSpPr>
          <p:cNvPr id="3" name="عنصر نائب للمحتوى 2"/>
          <p:cNvSpPr>
            <a:spLocks noGrp="1"/>
          </p:cNvSpPr>
          <p:nvPr>
            <p:ph idx="1"/>
          </p:nvPr>
        </p:nvSpPr>
        <p:spPr/>
        <p:txBody>
          <a:bodyPr/>
          <a:lstStyle/>
          <a:p>
            <a:endParaRPr lang="ar-SA" dirty="0" smtClean="0"/>
          </a:p>
          <a:p>
            <a:pPr algn="just" rtl="1"/>
            <a:r>
              <a:rPr lang="ar-SA" dirty="0" smtClean="0"/>
              <a:t>      - هذا النوع من التصنيف في تراجم الرواة أفرده مؤلفوه للضعفاء خاصة .</a:t>
            </a:r>
          </a:p>
          <a:p>
            <a:pPr algn="just" rtl="1"/>
            <a:r>
              <a:rPr lang="ar-SA" dirty="0" smtClean="0"/>
              <a:t>     - عدد المصنفات فيه أكثر بكثير من المصنفات في تراجم الثقات خاصة وذلك لأن كثيرا من المصنفات في الضعفاء قد اشتملت على كل من تكلم فيه وإن لم يكن ضعيفا حقا .</a:t>
            </a:r>
            <a:endParaRPr lang="en-US" dirty="0" smtClean="0"/>
          </a:p>
          <a:p>
            <a:pPr algn="just" rtl="1"/>
            <a:r>
              <a:rPr lang="en-US" dirty="0" smtClean="0"/>
              <a:t/>
            </a:r>
            <a:br>
              <a:rPr lang="en-US" dirty="0" smtClean="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الضعفاء</a:t>
            </a:r>
            <a:endParaRPr lang="ar-SA" dirty="0"/>
          </a:p>
        </p:txBody>
      </p:sp>
      <p:sp>
        <p:nvSpPr>
          <p:cNvPr id="3" name="عنصر نائب للمحتوى 2"/>
          <p:cNvSpPr>
            <a:spLocks noGrp="1"/>
          </p:cNvSpPr>
          <p:nvPr>
            <p:ph idx="1"/>
          </p:nvPr>
        </p:nvSpPr>
        <p:spPr>
          <a:xfrm>
            <a:off x="495300" y="1219200"/>
            <a:ext cx="8915400" cy="4906963"/>
          </a:xfrm>
        </p:spPr>
        <p:txBody>
          <a:bodyPr/>
          <a:lstStyle/>
          <a:p>
            <a:pPr lvl="0" algn="just" rtl="1"/>
            <a:r>
              <a:rPr lang="ar-SA" dirty="0" smtClean="0"/>
              <a:t>1 - الضعفاء الكبير: للبخاري . </a:t>
            </a:r>
            <a:endParaRPr lang="en-US" dirty="0" smtClean="0"/>
          </a:p>
          <a:p>
            <a:pPr algn="just" rtl="1"/>
            <a:r>
              <a:rPr lang="ar-SA" dirty="0" smtClean="0"/>
              <a:t>2 - الضعفاء الصغير : للبخاري أيضاً ، وهو مرتب على حروف المعجم بالنسبه للحرف الأول من الاسم فقط </a:t>
            </a:r>
          </a:p>
          <a:p>
            <a:pPr algn="just" rtl="1"/>
            <a:r>
              <a:rPr lang="ar-SA" dirty="0" smtClean="0"/>
              <a:t>3 - الضعفاء والمتركون : للنسائي و هو مرتب على حروف المعجم ،بالنسبة للحرف الأول من الاسم فقط </a:t>
            </a:r>
          </a:p>
          <a:p>
            <a:pPr algn="just" rtl="1"/>
            <a:r>
              <a:rPr lang="ar-SA" dirty="0" smtClean="0"/>
              <a:t>  - هذا ويعد النسائي من المتشددين في جرح الرجال </a:t>
            </a:r>
          </a:p>
          <a:p>
            <a:pPr algn="just" rtl="1"/>
            <a:r>
              <a:rPr lang="ar-SA" dirty="0" smtClean="0"/>
              <a:t>4 - كتاب الضعفاء ،لأبي جعفر محمد بن عمرو العقيلي (323هـ) وهو كتاب كبير ترجم فيه مؤلفه لأنواع كثيرة من الضعفاء والمنسووبين إلى  الكذب والوضع.</a:t>
            </a:r>
          </a:p>
          <a:p>
            <a:pPr algn="just" rtl="1"/>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كتب الضعفاء</a:t>
            </a:r>
            <a:endParaRPr lang="ar-SA" dirty="0"/>
          </a:p>
        </p:txBody>
      </p:sp>
      <p:sp>
        <p:nvSpPr>
          <p:cNvPr id="3" name="عنصر نائب للمحتوى 2"/>
          <p:cNvSpPr>
            <a:spLocks noGrp="1"/>
          </p:cNvSpPr>
          <p:nvPr>
            <p:ph idx="1"/>
          </p:nvPr>
        </p:nvSpPr>
        <p:spPr/>
        <p:txBody>
          <a:bodyPr/>
          <a:lstStyle/>
          <a:p>
            <a:pPr lvl="0" algn="just" rtl="1"/>
            <a:r>
              <a:rPr lang="ar-SA" dirty="0" smtClean="0"/>
              <a:t>4 - معرفه المجروحين من المحدثين : لأبي حاتم محمد بن أحمد بن حبان البستي ،وهو مرتب على حروف المعجم </a:t>
            </a:r>
          </a:p>
          <a:p>
            <a:pPr lvl="0" algn="just" rtl="1">
              <a:buFontTx/>
              <a:buChar char="-"/>
            </a:pPr>
            <a:r>
              <a:rPr lang="ar-SA" dirty="0" smtClean="0"/>
              <a:t>وقد قدم له مؤلفه بمقدمه </a:t>
            </a:r>
            <a:r>
              <a:rPr lang="ar-SA" dirty="0" err="1" smtClean="0"/>
              <a:t>نفيسه</a:t>
            </a:r>
            <a:r>
              <a:rPr lang="ar-SA" dirty="0" smtClean="0"/>
              <a:t> ذكر فيها أهميه معرفه الضعفاء ،وجواز الجرح وما يتعلق بذلك .. كما بين طريقته في تصنيف كتابه </a:t>
            </a:r>
          </a:p>
          <a:p>
            <a:pPr lvl="0" algn="just" rtl="1">
              <a:buFontTx/>
              <a:buChar char="-"/>
            </a:pPr>
            <a:r>
              <a:rPr lang="ar-SA" dirty="0" smtClean="0"/>
              <a:t> و يعد ابن حبان من المتشددين في الجرح..</a:t>
            </a:r>
          </a:p>
          <a:p>
            <a:pPr lvl="0" algn="just" rtl="1">
              <a:buFontTx/>
              <a:buChar char="-"/>
            </a:pPr>
            <a:endParaRPr lang="en-US"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كتب الضعفاء</a:t>
            </a:r>
            <a:endParaRPr lang="ar-SA" dirty="0"/>
          </a:p>
        </p:txBody>
      </p:sp>
      <p:sp>
        <p:nvSpPr>
          <p:cNvPr id="3" name="عنصر نائب للمحتوى 2"/>
          <p:cNvSpPr>
            <a:spLocks noGrp="1"/>
          </p:cNvSpPr>
          <p:nvPr>
            <p:ph idx="1"/>
          </p:nvPr>
        </p:nvSpPr>
        <p:spPr/>
        <p:txBody>
          <a:bodyPr/>
          <a:lstStyle/>
          <a:p>
            <a:pPr lvl="0" algn="just" rtl="1"/>
            <a:endParaRPr lang="ar-SA" dirty="0" smtClean="0"/>
          </a:p>
          <a:p>
            <a:pPr lvl="0" algn="just" rtl="1"/>
            <a:r>
              <a:rPr lang="ar-SA" dirty="0" smtClean="0"/>
              <a:t>5 - الكامل في الضعفاء الرجال لأبي أحمد عبد الله بن عدي الجرجاني ،وهو كتاب كبير واسع .</a:t>
            </a:r>
          </a:p>
          <a:p>
            <a:pPr lvl="0" algn="just" rtl="1">
              <a:buFontTx/>
              <a:buChar char="-"/>
            </a:pPr>
            <a:r>
              <a:rPr lang="ar-SA" dirty="0" smtClean="0"/>
              <a:t>وقدم للكتاب بمقدمه طويله جيده .. </a:t>
            </a:r>
          </a:p>
          <a:p>
            <a:pPr lvl="0" algn="just" rtl="1">
              <a:buFontTx/>
              <a:buChar char="-"/>
            </a:pPr>
            <a:r>
              <a:rPr lang="ar-SA" dirty="0" smtClean="0"/>
              <a:t>رتب التراجم على حروف المعجم .</a:t>
            </a:r>
          </a:p>
          <a:p>
            <a:pPr algn="just" rtl="1">
              <a:buFontTx/>
              <a:buChar char="-"/>
            </a:pPr>
            <a:r>
              <a:rPr lang="ar-SA" dirty="0" smtClean="0"/>
              <a:t>ذكر فيه مؤلفه كل من تكلم فيه وإن كان الكلام فيه مردودا </a:t>
            </a:r>
          </a:p>
          <a:p>
            <a:pPr lvl="0" algn="just" rtl="1"/>
            <a:endParaRPr lang="en-US"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6 - ميزان الاعتدال في نقد الرجال : للذهبي </a:t>
            </a:r>
          </a:p>
          <a:p>
            <a:pPr algn="just" rtl="1"/>
            <a:r>
              <a:rPr lang="ar-SA" dirty="0" smtClean="0"/>
              <a:t> - هذا الكتاب من أجمع الكتب في تراجم المجروحين كما قال الحافظ ابن حجر : فقد اشتمل على 11053 ترجمة كما هو في النسخه المطبوعه التي رقمت تراجمها وإن كررت بعض التراجم كما إذا ذكر الشخص في فصل الأنساب وهو مذكور في الأسماء </a:t>
            </a:r>
          </a:p>
          <a:p>
            <a:pPr algn="just" rtl="1"/>
            <a:r>
              <a:rPr lang="ar-SA" dirty="0" smtClean="0"/>
              <a:t> - هو كتاب يشبه إلى حد ما كتاب الكامل لابن عدي من حيث المنهج فقد ذكر فيه الذهبي كل من تكلم فيه وإن كان ثقه</a:t>
            </a:r>
            <a:endParaRPr lang="en-US" dirty="0" smtClean="0">
              <a:solidFill>
                <a:schemeClr val="lt1"/>
              </a:solidFill>
            </a:endParaRP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219200"/>
            <a:ext cx="8915400" cy="4525963"/>
          </a:xfrm>
        </p:spPr>
        <p:txBody>
          <a:bodyPr/>
          <a:lstStyle/>
          <a:p>
            <a:pPr algn="just" rtl="1">
              <a:buFontTx/>
              <a:buChar char="-"/>
            </a:pPr>
            <a:r>
              <a:rPr lang="ar-SA" dirty="0" smtClean="0"/>
              <a:t>ذكر الذهبي مثل هؤلاء للدفاع عنهم ورد الكلام الموجه </a:t>
            </a:r>
            <a:r>
              <a:rPr lang="ar-SA" dirty="0" smtClean="0"/>
              <a:t>إ</a:t>
            </a:r>
            <a:r>
              <a:rPr lang="ar-SA" dirty="0" smtClean="0"/>
              <a:t>ليهم </a:t>
            </a:r>
            <a:endParaRPr lang="ar-SA" dirty="0" smtClean="0"/>
          </a:p>
          <a:p>
            <a:pPr algn="just" rtl="1">
              <a:buFontTx/>
              <a:buChar char="-"/>
            </a:pPr>
            <a:r>
              <a:rPr lang="ar-SA" dirty="0" smtClean="0"/>
              <a:t>و قد قدم للكتاب بمقدمه بين فيها منهجه وذكر بأنه صنفه بعد كتابه (المغني في الضعفاء) وأنه طول فيه العباره وزاد فيه عدة أسماء على (المغني) ثم ذكر أنواع الرجال المتكلم فيهم ممن احتواهم هذا الكتاب إلى آخر ما فيها.</a:t>
            </a:r>
          </a:p>
          <a:p>
            <a:pPr algn="just" rtl="1">
              <a:buFontTx/>
              <a:buChar char="-"/>
            </a:pPr>
            <a:r>
              <a:rPr lang="ar-SA" dirty="0" smtClean="0"/>
              <a:t>وقد رتب كتابه على حروف المعجم </a:t>
            </a:r>
            <a:r>
              <a:rPr lang="ar-SA" dirty="0" smtClean="0"/>
              <a:t>بالنسبة </a:t>
            </a:r>
            <a:r>
              <a:rPr lang="ar-SA" dirty="0" smtClean="0"/>
              <a:t>للاسم واسم الأب ، ورمز على اسم الرجل من أخرج له في كتابه من الأئمه السته برموزهم المشهورة فإن اجتمعوا على إخراج رجل فالرمز له (ع) وإن اتفق عليه أرباب السنن الأربعه فالرمز (عو) </a:t>
            </a:r>
            <a:endParaRPr lang="en-US" dirty="0" smtClean="0"/>
          </a:p>
          <a:p>
            <a:endParaRPr lang="ar-SA" sz="28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 وقد سرد أسماء الرجال والنساء على حروف المعجم ثم كنى الرجال ثم من عرف بأبيه ثم من عرف بالنسبة أو اللقب ثم </a:t>
            </a:r>
            <a:r>
              <a:rPr lang="ar-SA" dirty="0" err="1" smtClean="0"/>
              <a:t>مجاهيل</a:t>
            </a:r>
            <a:r>
              <a:rPr lang="ar-SA" dirty="0" smtClean="0"/>
              <a:t> الاسم ثم قي النسوة المجهولات ثم كنى النسوة ثم فيمن لم تسم.</a:t>
            </a:r>
          </a:p>
          <a:p>
            <a:pPr algn="just" rtl="1"/>
            <a:r>
              <a:rPr lang="ar-SA" dirty="0" smtClean="0"/>
              <a:t>     - والكتاب مفيد جدا وهو من أجود الكتب والمصادر في معرفة الرواة المتكلم فيهم .</a:t>
            </a:r>
            <a:endParaRPr lang="en-US"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ar-SA" dirty="0" smtClean="0"/>
              <a:t>7 - لسان الميزان: للحافظ ابن حجر العسقلاني .</a:t>
            </a:r>
            <a:endParaRPr lang="en-US" dirty="0" smtClean="0"/>
          </a:p>
          <a:p>
            <a:pPr algn="just" rtl="1"/>
            <a:r>
              <a:rPr lang="ar-SA" dirty="0" smtClean="0"/>
              <a:t> - هذا الكتاب التقط فيه مؤلفه من كتاب(ميزان الاعتدال) التراجم التي ليست في كتاب (تهذيب الكمال ) وزاد عليها جمله كثيرة من التراجم المتكلم فيها .</a:t>
            </a:r>
            <a:endParaRPr lang="en-US" dirty="0" smtClean="0"/>
          </a:p>
          <a:p>
            <a:pPr algn="just" rtl="1"/>
            <a:r>
              <a:rPr lang="ar-SA" dirty="0" smtClean="0"/>
              <a:t>  - ما زاده من التراجم جعل أمامه رمز (ز) وما زاده من (ذيل الحافظ العراقي على الميزان) رمز أمامه (ذ) إشاره إلى أنه ذيل شيخه العراقي .</a:t>
            </a:r>
            <a:endParaRPr lang="en-US" dirty="0" smtClean="0">
              <a:solidFill>
                <a:schemeClr val="lt1"/>
              </a:solidFill>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ما زاده من التنبيهات </a:t>
            </a:r>
            <a:r>
              <a:rPr lang="ar-SA" dirty="0" err="1" smtClean="0"/>
              <a:t>و</a:t>
            </a:r>
            <a:r>
              <a:rPr lang="ar-SA" dirty="0" smtClean="0"/>
              <a:t> </a:t>
            </a:r>
            <a:r>
              <a:rPr lang="ar-SA" dirty="0" err="1" smtClean="0"/>
              <a:t>التحريرات</a:t>
            </a:r>
            <a:r>
              <a:rPr lang="ar-SA" dirty="0" smtClean="0"/>
              <a:t> في أثناء بعض التراجم التي التقطها من (ميزان الاعتدال ) للذهبي ختم كلام الذهبي بقوله:  ( انتهى)  وما بعدها فهو كلامه.</a:t>
            </a:r>
          </a:p>
          <a:p>
            <a:pPr algn="just" rtl="1"/>
            <a:r>
              <a:rPr lang="ar-SA" dirty="0" smtClean="0"/>
              <a:t> </a:t>
            </a:r>
          </a:p>
          <a:p>
            <a:pPr algn="just" rtl="1"/>
            <a:r>
              <a:rPr lang="ar-SA" dirty="0" smtClean="0"/>
              <a:t>- جرد الأسماء التي حذفها من ( الميزان) ثم سردها في فصل ألحقه في آخر الكتاب ليكون الكتاب مستوعبا لجميع الأسماء التي في الميزان كما قال .</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dirty="0" smtClean="0"/>
              <a:t>قال </a:t>
            </a:r>
            <a:r>
              <a:rPr lang="ar-SA" dirty="0" smtClean="0"/>
              <a:t>المؤلف رحمه الله في أول هذا الفصل (فصل في تجريد الأسماء التي حذفتها من الميزان اكتفاء بذكرها في تهذيب الكمال وقد جعلت لها علاماتها في التهذيب ومن كتبت قبالته ( صح ) فهو من تكلم فيه بلا حجه ، أو صورة ( </a:t>
            </a:r>
            <a:r>
              <a:rPr lang="ar-SA" dirty="0" smtClean="0"/>
              <a:t>هـ) </a:t>
            </a:r>
            <a:r>
              <a:rPr lang="ar-SA" dirty="0" smtClean="0"/>
              <a:t>فهو مختلف فيه والعمل على </a:t>
            </a:r>
            <a:r>
              <a:rPr lang="ar-SA" dirty="0" err="1" smtClean="0"/>
              <a:t>توثيقه </a:t>
            </a:r>
            <a:r>
              <a:rPr lang="ar-SA" dirty="0" smtClean="0"/>
              <a:t>، ومن عدا ذلك </a:t>
            </a:r>
            <a:r>
              <a:rPr lang="ar-SA" dirty="0" smtClean="0"/>
              <a:t>فضعيف على اختلاف مراتب الضعف ، ومن كان منهم زائدا على من اقتصر عليه الذهبي في الكاشف ذكرت له ترجمه مختصره لينتفع بذلك من لم يحصل له تهذيب الكمال وبالله التوفيق</a:t>
            </a:r>
            <a:r>
              <a:rPr lang="ar-SA" dirty="0" err="1" smtClean="0"/>
              <a:t>)</a:t>
            </a:r>
            <a:endParaRPr lang="ar-SA" dirty="0" smtClean="0"/>
          </a:p>
          <a:p>
            <a:pPr>
              <a:buFontTx/>
              <a:buChar char="-"/>
            </a:pPr>
            <a:r>
              <a:rPr lang="ar-SA" dirty="0" smtClean="0"/>
              <a:t>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ملحوظة وقع في الكتاب المطبوع خطأ في نقل كلام ابن حجر حيث جاء ما صورته </a:t>
            </a:r>
            <a:r>
              <a:rPr lang="ar-SA" dirty="0" err="1" smtClean="0"/>
              <a:t>هكذا </a:t>
            </a:r>
            <a:r>
              <a:rPr lang="ar-SA" dirty="0" err="1" smtClean="0"/>
              <a:t>:</a:t>
            </a:r>
            <a:endParaRPr lang="ar-SA" dirty="0" smtClean="0"/>
          </a:p>
          <a:p>
            <a:r>
              <a:rPr lang="ar-SA" dirty="0" err="1" smtClean="0"/>
              <a:t>(</a:t>
            </a:r>
            <a:r>
              <a:rPr lang="ar-SA" dirty="0" smtClean="0"/>
              <a:t>( وقد </a:t>
            </a:r>
            <a:r>
              <a:rPr lang="ar-SA" dirty="0" smtClean="0"/>
              <a:t>جعلت لها علاماتها في التهذيب ومن كتبت </a:t>
            </a:r>
            <a:r>
              <a:rPr lang="ar-SA" dirty="0" err="1" smtClean="0"/>
              <a:t>قبالته </a:t>
            </a:r>
            <a:r>
              <a:rPr lang="ar-SA" dirty="0" smtClean="0"/>
              <a:t>( </a:t>
            </a:r>
            <a:r>
              <a:rPr lang="ar-SA" dirty="0" err="1" smtClean="0"/>
              <a:t>صح </a:t>
            </a:r>
            <a:r>
              <a:rPr lang="ar-SA" dirty="0" smtClean="0"/>
              <a:t>) فهو من تكلم فيه بلا </a:t>
            </a:r>
            <a:r>
              <a:rPr lang="ar-SA" dirty="0" err="1" smtClean="0"/>
              <a:t>حجه </a:t>
            </a:r>
            <a:r>
              <a:rPr lang="ar-SA" dirty="0" smtClean="0"/>
              <a:t>، </a:t>
            </a:r>
            <a:r>
              <a:rPr lang="ar-SA" dirty="0" smtClean="0">
                <a:solidFill>
                  <a:srgbClr val="C00000"/>
                </a:solidFill>
              </a:rPr>
              <a:t>أو </a:t>
            </a:r>
            <a:r>
              <a:rPr lang="ar-SA" dirty="0" err="1" smtClean="0">
                <a:solidFill>
                  <a:srgbClr val="C00000"/>
                </a:solidFill>
              </a:rPr>
              <a:t>صورة </a:t>
            </a:r>
            <a:r>
              <a:rPr lang="ar-SA" dirty="0" smtClean="0">
                <a:solidFill>
                  <a:srgbClr val="C00000"/>
                </a:solidFill>
              </a:rPr>
              <a:t>( </a:t>
            </a:r>
            <a:r>
              <a:rPr lang="ar-SA" dirty="0" err="1" smtClean="0">
                <a:solidFill>
                  <a:srgbClr val="C00000"/>
                </a:solidFill>
              </a:rPr>
              <a:t>مخ </a:t>
            </a:r>
            <a:r>
              <a:rPr lang="ar-SA" dirty="0" smtClean="0">
                <a:solidFill>
                  <a:srgbClr val="C00000"/>
                </a:solidFill>
              </a:rPr>
              <a:t>) فهو مختلف فيه والعمل على توثيقه </a:t>
            </a:r>
            <a:r>
              <a:rPr lang="ar-SA" dirty="0" err="1" smtClean="0">
                <a:solidFill>
                  <a:srgbClr val="C00000"/>
                </a:solidFill>
              </a:rPr>
              <a:t>بين </a:t>
            </a:r>
            <a:r>
              <a:rPr lang="ar-SA" dirty="0" smtClean="0">
                <a:solidFill>
                  <a:srgbClr val="C00000"/>
                </a:solidFill>
              </a:rPr>
              <a:t>( كذا </a:t>
            </a:r>
            <a:r>
              <a:rPr lang="ar-SA" dirty="0" err="1" smtClean="0">
                <a:solidFill>
                  <a:srgbClr val="C00000"/>
                </a:solidFill>
              </a:rPr>
              <a:t>ذلك </a:t>
            </a:r>
            <a:r>
              <a:rPr lang="ar-SA" dirty="0" smtClean="0">
                <a:solidFill>
                  <a:srgbClr val="C00000"/>
                </a:solidFill>
              </a:rPr>
              <a:t>) </a:t>
            </a:r>
            <a:r>
              <a:rPr lang="ar-SA" dirty="0" smtClean="0"/>
              <a:t>فضعيف على اختلاف مراتب </a:t>
            </a:r>
            <a:r>
              <a:rPr lang="ar-SA" dirty="0" err="1" smtClean="0"/>
              <a:t>الضعف </a:t>
            </a:r>
            <a:r>
              <a:rPr lang="ar-SA" dirty="0" err="1" smtClean="0"/>
              <a:t> ))</a:t>
            </a:r>
            <a:r>
              <a:rPr lang="ar-SA" dirty="0" smtClean="0"/>
              <a:t>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ثم قال رحمه الله في آخر هذا الفصل (آخر التجريد </a:t>
            </a:r>
            <a:r>
              <a:rPr lang="ar-SA" dirty="0" smtClean="0"/>
              <a:t>وفائدته </a:t>
            </a:r>
            <a:r>
              <a:rPr lang="ar-SA" dirty="0" smtClean="0"/>
              <a:t>أ</a:t>
            </a:r>
            <a:r>
              <a:rPr lang="ar-SA" dirty="0" smtClean="0"/>
              <a:t>مران</a:t>
            </a:r>
            <a:r>
              <a:rPr lang="ar-SA" dirty="0" smtClean="0"/>
              <a:t>: الأول : </a:t>
            </a:r>
            <a:r>
              <a:rPr lang="ar-SA" dirty="0" err="1" smtClean="0"/>
              <a:t>الإحاطه</a:t>
            </a:r>
            <a:r>
              <a:rPr lang="ar-SA" dirty="0" smtClean="0"/>
              <a:t> </a:t>
            </a:r>
            <a:r>
              <a:rPr lang="ar-SA" dirty="0" smtClean="0"/>
              <a:t>بجميع من ذكرهم المؤلف في الأصل .</a:t>
            </a:r>
          </a:p>
          <a:p>
            <a:pPr algn="just" rtl="1"/>
            <a:r>
              <a:rPr lang="ar-SA" dirty="0" smtClean="0"/>
              <a:t> والثاني : الإعانه لمن أراد الكشف عن الراوي فإن رآه في هذا الفصل فهو </a:t>
            </a:r>
            <a:r>
              <a:rPr lang="ar-SA" dirty="0" smtClean="0"/>
              <a:t>إما </a:t>
            </a:r>
            <a:r>
              <a:rPr lang="ar-SA" dirty="0" err="1" smtClean="0"/>
              <a:t>ثقه</a:t>
            </a:r>
            <a:r>
              <a:rPr lang="ar-SA" dirty="0" smtClean="0"/>
              <a:t> </a:t>
            </a:r>
            <a:r>
              <a:rPr lang="ar-SA" dirty="0" smtClean="0"/>
              <a:t>وإما </a:t>
            </a:r>
            <a:r>
              <a:rPr lang="ar-SA" dirty="0" smtClean="0"/>
              <a:t>مختلف فيه </a:t>
            </a:r>
            <a:r>
              <a:rPr lang="ar-SA" dirty="0" smtClean="0"/>
              <a:t>وإما </a:t>
            </a:r>
            <a:r>
              <a:rPr lang="ar-SA" dirty="0" smtClean="0"/>
              <a:t>ضعيف </a:t>
            </a:r>
            <a:r>
              <a:rPr lang="ar-SA" dirty="0" smtClean="0"/>
              <a:t>فإن </a:t>
            </a:r>
            <a:r>
              <a:rPr lang="ar-SA" dirty="0" smtClean="0"/>
              <a:t>أ</a:t>
            </a:r>
            <a:r>
              <a:rPr lang="ar-SA" dirty="0" smtClean="0"/>
              <a:t>راد </a:t>
            </a:r>
            <a:r>
              <a:rPr lang="ar-SA" dirty="0" smtClean="0"/>
              <a:t>زيادة بسط نظر </a:t>
            </a:r>
            <a:r>
              <a:rPr lang="ar-SA" dirty="0" smtClean="0"/>
              <a:t>ففي </a:t>
            </a:r>
            <a:r>
              <a:rPr lang="ar-SA" dirty="0" smtClean="0"/>
              <a:t>مختصر التهذيب الذي جمعته ففيه كل </a:t>
            </a:r>
            <a:r>
              <a:rPr lang="ar-SA" dirty="0" smtClean="0"/>
              <a:t>ما في </a:t>
            </a:r>
            <a:r>
              <a:rPr lang="ar-SA" dirty="0" smtClean="0"/>
              <a:t>تهذيب الكمال للمزي من شرح حال الرواة وزياده عليه </a:t>
            </a:r>
            <a:r>
              <a:rPr lang="ar-SA" dirty="0" smtClean="0"/>
              <a:t>فإن </a:t>
            </a:r>
            <a:r>
              <a:rPr lang="ar-SA" dirty="0" smtClean="0"/>
              <a:t>لم يحصل له </a:t>
            </a:r>
            <a:r>
              <a:rPr lang="ar-SA" dirty="0" smtClean="0"/>
              <a:t>نسخة </a:t>
            </a:r>
            <a:r>
              <a:rPr lang="ar-SA" dirty="0" smtClean="0"/>
              <a:t>منه </a:t>
            </a:r>
            <a:r>
              <a:rPr lang="ar-SA" dirty="0" smtClean="0"/>
              <a:t>فتذهيب التهذيب </a:t>
            </a:r>
            <a:r>
              <a:rPr lang="ar-SA" dirty="0" smtClean="0"/>
              <a:t>للذهبي </a:t>
            </a:r>
            <a:r>
              <a:rPr lang="ar-SA" dirty="0" smtClean="0"/>
              <a:t>فإنه </a:t>
            </a:r>
            <a:r>
              <a:rPr lang="ar-SA" dirty="0" smtClean="0"/>
              <a:t>حسن في بابه </a:t>
            </a:r>
            <a:r>
              <a:rPr lang="ar-SA" dirty="0" smtClean="0"/>
              <a:t>فإن </a:t>
            </a:r>
            <a:r>
              <a:rPr lang="ar-SA" dirty="0" smtClean="0"/>
              <a:t>لم يجده لا هنا و لا هنا فهو إما ثقه أو مستور.</a:t>
            </a:r>
            <a:endParaRPr lang="en-US"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dirty="0" smtClean="0"/>
              <a:t>رتب التراجم على حروف المعجم </a:t>
            </a:r>
          </a:p>
          <a:p>
            <a:pPr algn="just" rtl="1">
              <a:buFontTx/>
              <a:buChar char="-"/>
            </a:pPr>
            <a:r>
              <a:rPr lang="ar-SA" dirty="0" smtClean="0"/>
              <a:t>- بعد انتهاء الأسماء ذكر </a:t>
            </a:r>
            <a:r>
              <a:rPr lang="ar-SA" dirty="0" err="1" smtClean="0"/>
              <a:t>الكنى</a:t>
            </a:r>
            <a:r>
              <a:rPr lang="ar-SA" dirty="0" smtClean="0"/>
              <a:t> ، ورتبها على الحروف أيضا </a:t>
            </a:r>
          </a:p>
          <a:p>
            <a:pPr algn="just" rtl="1">
              <a:buFontTx/>
              <a:buChar char="-"/>
            </a:pPr>
            <a:r>
              <a:rPr lang="ar-SA" dirty="0" smtClean="0"/>
              <a:t>- ثم المبهمات و قد قسمهم إلى </a:t>
            </a:r>
            <a:r>
              <a:rPr lang="ar-SA" dirty="0" smtClean="0"/>
              <a:t>ثلاثة </a:t>
            </a:r>
            <a:r>
              <a:rPr lang="ar-SA" dirty="0" smtClean="0"/>
              <a:t>فصول : </a:t>
            </a:r>
          </a:p>
          <a:p>
            <a:pPr algn="just" rtl="1">
              <a:buFontTx/>
              <a:buChar char="-"/>
            </a:pPr>
            <a:r>
              <a:rPr lang="ar-SA" dirty="0" smtClean="0"/>
              <a:t>            الأول المنسوب </a:t>
            </a:r>
          </a:p>
          <a:p>
            <a:pPr algn="just" rtl="1">
              <a:buFontTx/>
              <a:buChar char="-"/>
            </a:pPr>
            <a:r>
              <a:rPr lang="ar-SA" dirty="0" smtClean="0"/>
              <a:t>            والثاني من اشتهر بقبيلة أو صنعة </a:t>
            </a:r>
          </a:p>
          <a:p>
            <a:pPr algn="just" rtl="1">
              <a:buFontTx/>
              <a:buChar char="-"/>
            </a:pPr>
            <a:r>
              <a:rPr lang="ar-SA" dirty="0" smtClean="0"/>
              <a:t>            والثالث من ذكر </a:t>
            </a:r>
            <a:r>
              <a:rPr lang="ar-SA" dirty="0" smtClean="0"/>
              <a:t>بالإضافة.</a:t>
            </a:r>
            <a:endParaRPr lang="en-US"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المصنفات في رجال بلاد مخصوصة</a:t>
            </a:r>
            <a:endParaRPr lang="ar-SA" dirty="0"/>
          </a:p>
        </p:txBody>
      </p:sp>
      <p:sp>
        <p:nvSpPr>
          <p:cNvPr id="3" name="عنصر نائب للمحتوى 2"/>
          <p:cNvSpPr>
            <a:spLocks noGrp="1"/>
          </p:cNvSpPr>
          <p:nvPr>
            <p:ph idx="1"/>
          </p:nvPr>
        </p:nvSpPr>
        <p:spPr/>
        <p:txBody>
          <a:bodyPr/>
          <a:lstStyle/>
          <a:p>
            <a:pPr algn="just" rtl="1"/>
            <a:r>
              <a:rPr lang="ar-SA" dirty="0" smtClean="0"/>
              <a:t>        </a:t>
            </a:r>
          </a:p>
          <a:p>
            <a:pPr algn="just" rtl="1"/>
            <a:r>
              <a:rPr lang="ar-SA" dirty="0" smtClean="0"/>
              <a:t>       هذا النوع من المصنفات التزم فيه مؤلفوه ترجمة رجال العلم والفكر ومشاهير الرجال من الشعراء والأدباء وغيرهم في بلدة أو مدينة بعينها سواء كان من أهلها الأصليين أو من وفد إليها وأقام فيها ووجهوا عنايتهم بالدرجة بالدرجة الأولى لتراجم رجال الحديث فكان لتراجم المحدثين ورجال الحديث في هذه الكتب الحظ الأكبر لذا تعد مرجعا من المراجع في تاريخ الرجال ومعرفة المقبول منهم أو الضعيف</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رجال البلدان</a:t>
            </a:r>
            <a:endParaRPr lang="ar-SA" dirty="0"/>
          </a:p>
        </p:txBody>
      </p:sp>
      <p:sp>
        <p:nvSpPr>
          <p:cNvPr id="3" name="عنصر نائب للمحتوى 2"/>
          <p:cNvSpPr>
            <a:spLocks noGrp="1"/>
          </p:cNvSpPr>
          <p:nvPr>
            <p:ph idx="1"/>
          </p:nvPr>
        </p:nvSpPr>
        <p:spPr/>
        <p:txBody>
          <a:bodyPr/>
          <a:lstStyle/>
          <a:p>
            <a:pPr lvl="0" algn="just" rtl="1"/>
            <a:r>
              <a:rPr lang="ar-SA" dirty="0" smtClean="0"/>
              <a:t>1 - تاريخ واسط لأبي الحسن اسلم بن سهل المشهور بـ (بحشل) الواسطي ( 188 هـ )</a:t>
            </a:r>
            <a:endParaRPr lang="en-US" dirty="0" smtClean="0"/>
          </a:p>
          <a:p>
            <a:pPr lvl="0" algn="just" rtl="1"/>
            <a:r>
              <a:rPr lang="ar-SA" dirty="0" smtClean="0"/>
              <a:t>2 - مختصر طبقات علماء أفريقيه وتونس : صاحب الأصل أبو العرب محمد بن أحمد القيرواني ( 333 هـ ) ، </a:t>
            </a:r>
          </a:p>
          <a:p>
            <a:pPr lvl="0" algn="just" rtl="1"/>
            <a:r>
              <a:rPr lang="ar-SA" dirty="0" smtClean="0"/>
              <a:t>    وقد اختصره أبو عمر احمد بن محمد </a:t>
            </a:r>
            <a:r>
              <a:rPr lang="ar-SA" dirty="0" err="1" smtClean="0"/>
              <a:t>المعافري</a:t>
            </a:r>
            <a:r>
              <a:rPr lang="ar-SA" dirty="0" smtClean="0"/>
              <a:t> ( 426 هـ ) </a:t>
            </a:r>
            <a:endParaRPr lang="en-US" dirty="0" smtClean="0"/>
          </a:p>
          <a:p>
            <a:pPr algn="just" rtl="1"/>
            <a:r>
              <a:rPr lang="ar-SA" dirty="0" smtClean="0"/>
              <a:t>3 - تاريخ الرقه :لمحمد بن سعيد الشقيري ( 334 هـ ) </a:t>
            </a:r>
          </a:p>
          <a:p>
            <a:pPr lvl="0" algn="just" rtl="1"/>
            <a:r>
              <a:rPr lang="ar-SA" dirty="0" smtClean="0"/>
              <a:t>4 – داريا لأبي عبدالله عبدالجبار بن عبدالله الخولاني الداراني </a:t>
            </a:r>
          </a:p>
          <a:p>
            <a:pPr lvl="0" algn="just" rtl="1"/>
            <a:r>
              <a:rPr lang="ar-SA" dirty="0" smtClean="0"/>
              <a:t>      ( 370 هـ ) </a:t>
            </a:r>
            <a:endParaRPr lang="en-US" dirty="0" smtClean="0"/>
          </a:p>
          <a:p>
            <a:endParaRPr lang="ar-SA" dirty="0" smtClean="0"/>
          </a:p>
          <a:p>
            <a:r>
              <a:rPr lang="ar-SA" dirty="0" smtClean="0"/>
              <a:t>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dirty="0" smtClean="0"/>
              <a:t>5 - ذكر أخبار أصبهان : لأبي نعيم أحمد بن عبد الله الأ صبهاني</a:t>
            </a:r>
          </a:p>
          <a:p>
            <a:pPr lvl="0" algn="just" rtl="1"/>
            <a:r>
              <a:rPr lang="ar-SA" dirty="0" smtClean="0"/>
              <a:t> ( 430 هـ ) </a:t>
            </a:r>
          </a:p>
          <a:p>
            <a:pPr lvl="0" algn="just" rtl="1"/>
            <a:r>
              <a:rPr lang="ar-SA" dirty="0" smtClean="0"/>
              <a:t>6 - تاريخ جرجان : لأبي القاسم حمزة بن يوسف السهمي </a:t>
            </a:r>
          </a:p>
          <a:p>
            <a:pPr lvl="0" algn="just" rtl="1"/>
            <a:r>
              <a:rPr lang="ar-SA" dirty="0" smtClean="0"/>
              <a:t>   ( 427 هـ 9 </a:t>
            </a:r>
          </a:p>
          <a:p>
            <a:pPr algn="just" rtl="1"/>
            <a:r>
              <a:rPr lang="ar-SA" dirty="0" smtClean="0"/>
              <a:t> 7 - تاريخ بغداد : لأحمد بن علي بن ثابت الخطيب البغدادي </a:t>
            </a:r>
          </a:p>
          <a:p>
            <a:pPr algn="just" rtl="1"/>
            <a:r>
              <a:rPr lang="ar-SA" dirty="0" smtClean="0"/>
              <a:t>( 463 هـ ) </a:t>
            </a:r>
            <a:endParaRPr lang="en-US" dirty="0" smtClean="0"/>
          </a:p>
          <a:p>
            <a:pPr lvl="0"/>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4353</TotalTime>
  <Words>1148</Words>
  <Application>Microsoft Office PowerPoint</Application>
  <PresentationFormat>A4 Paper (210x297 mm)‎</PresentationFormat>
  <Paragraphs>79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 المحاضرة الحادية عشرة</vt:lpstr>
      <vt:lpstr>المصنفات في الضعفاء خاصة</vt:lpstr>
      <vt:lpstr>نماذج من الكتب المصنفة في الضعفاء</vt:lpstr>
      <vt:lpstr>تابع كتب الضعفاء</vt:lpstr>
      <vt:lpstr>تابع كتب الضعفاء</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المصنفات في رجال بلاد مخصوصة</vt:lpstr>
      <vt:lpstr>نماذج من الكتب المصنفة في رجال البلدان</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سعود بن عبد العزيز العقيل</cp:lastModifiedBy>
  <cp:revision>115</cp:revision>
  <dcterms:created xsi:type="dcterms:W3CDTF">2009-10-14T19:14:34Z</dcterms:created>
  <dcterms:modified xsi:type="dcterms:W3CDTF">2012-04-07T16:37:59Z</dcterms:modified>
</cp:coreProperties>
</file>