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303" r:id="rId5"/>
    <p:sldId id="305" r:id="rId6"/>
    <p:sldId id="301" r:id="rId7"/>
    <p:sldId id="302" r:id="rId8"/>
    <p:sldId id="288" r:id="rId9"/>
    <p:sldId id="289" r:id="rId10"/>
    <p:sldId id="290" r:id="rId11"/>
    <p:sldId id="291" r:id="rId12"/>
    <p:sldId id="296" r:id="rId13"/>
    <p:sldId id="292" r:id="rId14"/>
    <p:sldId id="293" r:id="rId15"/>
    <p:sldId id="294" r:id="rId16"/>
    <p:sldId id="295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21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دراسة الأسانيد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مراحل دراسة الأسانيد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err="1" smtClean="0"/>
              <a:t>الأولى</a:t>
            </a:r>
            <a:r>
              <a:rPr lang="ar-SA" dirty="0" err="1" smtClean="0"/>
              <a:t> </a:t>
            </a:r>
            <a:r>
              <a:rPr lang="ar-SA" dirty="0" smtClean="0"/>
              <a:t>: استخراج الحديث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err="1" smtClean="0"/>
              <a:t>الثانية</a:t>
            </a:r>
            <a:r>
              <a:rPr lang="ar-SA" dirty="0" err="1" smtClean="0"/>
              <a:t> </a:t>
            </a:r>
            <a:r>
              <a:rPr lang="ar-SA" dirty="0" smtClean="0"/>
              <a:t>: الاستعراض الكامل للطرق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err="1" smtClean="0"/>
              <a:t>الثالثة</a:t>
            </a:r>
            <a:r>
              <a:rPr lang="ar-SA" dirty="0" err="1" smtClean="0"/>
              <a:t> </a:t>
            </a:r>
            <a:r>
              <a:rPr lang="ar-SA" dirty="0" smtClean="0"/>
              <a:t>: الترجمة </a:t>
            </a:r>
            <a:r>
              <a:rPr lang="ar-SA" dirty="0" err="1" smtClean="0"/>
              <a:t>للرواة .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مراحل دراسة الأسانيد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المرحلة </a:t>
            </a:r>
            <a:r>
              <a:rPr lang="ar-SA" dirty="0" err="1" smtClean="0"/>
              <a:t>الأولى </a:t>
            </a:r>
            <a:r>
              <a:rPr lang="ar-SA" dirty="0" smtClean="0"/>
              <a:t>: استخراج الحديث بطرق التخريج الخمس التي سبق دراستها في مقرر </a:t>
            </a:r>
            <a:r>
              <a:rPr lang="ar-SA" dirty="0" err="1" smtClean="0"/>
              <a:t>التخريج .</a:t>
            </a:r>
            <a:endParaRPr lang="en-US" dirty="0" smtClean="0"/>
          </a:p>
          <a:p>
            <a:pPr rtl="1"/>
            <a:r>
              <a:rPr lang="ar-SA" dirty="0" smtClean="0"/>
              <a:t>  المرحلة </a:t>
            </a:r>
            <a:r>
              <a:rPr lang="ar-SA" dirty="0" err="1" smtClean="0"/>
              <a:t>الثانية </a:t>
            </a:r>
            <a:r>
              <a:rPr lang="ar-SA" dirty="0" smtClean="0"/>
              <a:t>: الاستعراض الكامل لهذه الطرق لملاحظة نقاط الاتفاق بين الرواة ونقاط الاختلاف بينهم </a:t>
            </a:r>
            <a:endParaRPr lang="en-US" dirty="0" smtClean="0"/>
          </a:p>
          <a:p>
            <a:pPr rtl="1"/>
            <a:r>
              <a:rPr lang="ar-SA" dirty="0" smtClean="0"/>
              <a:t> المرحلة </a:t>
            </a:r>
            <a:r>
              <a:rPr lang="ar-SA" dirty="0" err="1" smtClean="0"/>
              <a:t>الثالثة </a:t>
            </a:r>
            <a:r>
              <a:rPr lang="ar-SA" dirty="0" smtClean="0"/>
              <a:t>: الترجمة </a:t>
            </a:r>
            <a:r>
              <a:rPr lang="ar-SA" dirty="0" err="1" smtClean="0"/>
              <a:t>للرواة 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المرحلة الرابعة: الحكم على الإسناد المُفرد دون </a:t>
            </a:r>
            <a:r>
              <a:rPr lang="ar-SA" dirty="0" err="1" smtClean="0"/>
              <a:t>المجموع 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المرحلة </a:t>
            </a:r>
            <a:r>
              <a:rPr lang="ar-SA" dirty="0" err="1" smtClean="0"/>
              <a:t>الخامسة </a:t>
            </a:r>
            <a:r>
              <a:rPr lang="ar-SA" dirty="0" smtClean="0"/>
              <a:t>: النظر في اختلاف </a:t>
            </a:r>
            <a:r>
              <a:rPr lang="ar-SA" dirty="0" err="1" smtClean="0"/>
              <a:t>الطرق </a:t>
            </a:r>
            <a:r>
              <a:rPr lang="ar-SA" dirty="0" smtClean="0"/>
              <a:t>-إن </a:t>
            </a:r>
            <a:r>
              <a:rPr lang="ar-SA" dirty="0" err="1" smtClean="0"/>
              <a:t>وجدت- .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المرحلة السادسة </a:t>
            </a:r>
            <a:r>
              <a:rPr lang="ar-SA" dirty="0" err="1" smtClean="0"/>
              <a:t>والأخيرة </a:t>
            </a:r>
            <a:r>
              <a:rPr lang="ar-SA" dirty="0" smtClean="0"/>
              <a:t>: الحكم على الحديث بما </a:t>
            </a:r>
            <a:r>
              <a:rPr lang="ar-SA" dirty="0" err="1" smtClean="0"/>
              <a:t>يستحق .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/>
              <a:t>المرحلة </a:t>
            </a:r>
            <a:r>
              <a:rPr lang="ar-SA" dirty="0" err="1" smtClean="0"/>
              <a:t>الأولى </a:t>
            </a:r>
            <a:r>
              <a:rPr lang="ar-SA" dirty="0" smtClean="0"/>
              <a:t>: استخراج الحديث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None/>
            </a:pPr>
            <a:endParaRPr lang="ar-SA" sz="2800" dirty="0" smtClean="0"/>
          </a:p>
          <a:p>
            <a:pPr marL="3175" indent="465138" algn="just" rtl="1">
              <a:buNone/>
            </a:pPr>
            <a:r>
              <a:rPr lang="ar-SA" sz="4000" dirty="0" smtClean="0"/>
              <a:t>ونقصد </a:t>
            </a:r>
            <a:r>
              <a:rPr lang="ar-SA" sz="4000" dirty="0" err="1" smtClean="0"/>
              <a:t>بها</a:t>
            </a:r>
            <a:r>
              <a:rPr lang="ar-SA" sz="4000" dirty="0" smtClean="0"/>
              <a:t> الوقوف على نص الحديث من كتب السنة وذلك بطرق التخريج الخمس التي سبق دراستها في مقرر </a:t>
            </a:r>
            <a:r>
              <a:rPr lang="ar-SA" sz="4000" dirty="0" err="1" smtClean="0"/>
              <a:t>التخريج </a:t>
            </a:r>
            <a:r>
              <a:rPr lang="ar-SA" sz="4000" dirty="0" smtClean="0"/>
              <a:t>.و ذكرها الدكتور الطحان في الباب الأول من كتاب أصول التخريج و دراسة </a:t>
            </a:r>
            <a:r>
              <a:rPr lang="ar-SA" sz="4000" dirty="0" err="1" smtClean="0"/>
              <a:t>الأسانيد </a:t>
            </a:r>
            <a:r>
              <a:rPr lang="ar-SA" sz="4000" dirty="0" smtClean="0"/>
              <a:t>، بحيث تجمع طرق الحديث التي تم الوقوف عليها من مصادر السنّة التي أمكن الاطلاع </a:t>
            </a:r>
            <a:r>
              <a:rPr lang="ar-SA" sz="4000" dirty="0" err="1" smtClean="0"/>
              <a:t>عليها .</a:t>
            </a:r>
            <a:endParaRPr lang="en-US" sz="4000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الطرق الخمس للتخريج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SA" dirty="0" smtClean="0"/>
              <a:t>الطريقة </a:t>
            </a:r>
            <a:r>
              <a:rPr lang="ar-SA" dirty="0" err="1" smtClean="0"/>
              <a:t>الأولى : </a:t>
            </a:r>
            <a:r>
              <a:rPr lang="ar-SA" dirty="0" smtClean="0"/>
              <a:t>(التخريج من خلال أي لفظة من متن الحديث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و يفيد فيها كتاب المعجم المفهرس لألفاظ الحديث، و اليوم يمكن  الاستفادة من البرامج و المواقع </a:t>
            </a:r>
            <a:r>
              <a:rPr lang="ar-SA" dirty="0" err="1" smtClean="0"/>
              <a:t>الإلكترونية .</a:t>
            </a:r>
            <a:endParaRPr lang="en-US" dirty="0" smtClean="0"/>
          </a:p>
          <a:p>
            <a:pPr rtl="1"/>
            <a:r>
              <a:rPr lang="ar-SA" dirty="0" smtClean="0"/>
              <a:t>الطريقة </a:t>
            </a:r>
            <a:r>
              <a:rPr lang="ar-SA" dirty="0" err="1" smtClean="0"/>
              <a:t>الثانية : </a:t>
            </a:r>
            <a:r>
              <a:rPr lang="ar-SA" dirty="0" smtClean="0"/>
              <a:t>( التخريج من خلال أول لفظة من متن الحديث</a:t>
            </a:r>
            <a:r>
              <a:rPr lang="ar-SA" dirty="0" err="1" smtClean="0"/>
              <a:t>) 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و يفيد فيها كتاب الجامع الصغير للسيوطي، وموسوعة أطراف الحديث لزغلول.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الطريقة </a:t>
            </a:r>
            <a:r>
              <a:rPr lang="ar-SA" dirty="0" err="1" smtClean="0"/>
              <a:t>الثالثة : </a:t>
            </a:r>
            <a:r>
              <a:rPr lang="ar-SA" dirty="0" smtClean="0"/>
              <a:t>(التخريج من خلال إسناد الحديث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و يفيد فيها كتاب تحفة الأشراف للمزي، وكتب المعاجم </a:t>
            </a:r>
            <a:r>
              <a:rPr lang="ar-SA" dirty="0" err="1" smtClean="0"/>
              <a:t>والمسانيد.</a:t>
            </a:r>
            <a:endParaRPr lang="en-US" dirty="0" smtClean="0"/>
          </a:p>
          <a:p>
            <a:pPr rtl="1"/>
            <a:r>
              <a:rPr lang="ar-SA" dirty="0" smtClean="0"/>
              <a:t>الطريقة </a:t>
            </a:r>
            <a:r>
              <a:rPr lang="ar-SA" dirty="0" err="1" smtClean="0"/>
              <a:t>الرابعة : </a:t>
            </a:r>
            <a:r>
              <a:rPr lang="ar-SA" dirty="0" smtClean="0"/>
              <a:t>( تخريج الحديث عن طريق معرفة الموضوع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و يفيد فيها كتاب مفتاح كنوز </a:t>
            </a:r>
            <a:r>
              <a:rPr lang="ar-SA" dirty="0" err="1" smtClean="0"/>
              <a:t>السنة 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الطريقة </a:t>
            </a:r>
            <a:r>
              <a:rPr lang="ar-SA" dirty="0" err="1" smtClean="0"/>
              <a:t>الخامسة : </a:t>
            </a:r>
            <a:r>
              <a:rPr lang="ar-SA" dirty="0" smtClean="0"/>
              <a:t>(تخريج الحديث من خلال إحدى صفات السند أو المتن</a:t>
            </a:r>
            <a:r>
              <a:rPr lang="ar-SA" dirty="0" err="1" smtClean="0"/>
              <a:t>)</a:t>
            </a:r>
            <a:r>
              <a:rPr lang="ar-SA" dirty="0" smtClean="0"/>
              <a:t>  </a:t>
            </a:r>
            <a:endParaRPr lang="en-US" dirty="0" smtClean="0"/>
          </a:p>
          <a:p>
            <a:pPr rtl="1"/>
            <a:r>
              <a:rPr lang="ar-SA" dirty="0" smtClean="0"/>
              <a:t>و يفيد فيها كتب الأحاديث المتواترة، والموضوعة، القدسية، والعلل، </a:t>
            </a:r>
            <a:r>
              <a:rPr lang="ar-SA" dirty="0" err="1" smtClean="0"/>
              <a:t>المراسيل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المرحلة </a:t>
            </a:r>
            <a:r>
              <a:rPr lang="ar-SA" dirty="0" err="1" smtClean="0"/>
              <a:t>الثانية </a:t>
            </a:r>
            <a:r>
              <a:rPr lang="ar-SA" dirty="0" smtClean="0"/>
              <a:t>: الاستعراض الكامل للطرق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75" indent="369888" algn="just" rtl="1"/>
            <a:r>
              <a:rPr lang="ar-SA" dirty="0" smtClean="0"/>
              <a:t>ونهدف من هذه الخطوة ملاحظة نقاط الاتفاق بين الرواة ونقاط الاختلاف </a:t>
            </a:r>
            <a:r>
              <a:rPr lang="ar-SA" dirty="0" err="1" smtClean="0"/>
              <a:t>بينهم </a:t>
            </a:r>
            <a:r>
              <a:rPr lang="ar-SA" dirty="0" smtClean="0"/>
              <a:t>، ويندر أن تجد حديثاً إلا وفيه اختلاف في </a:t>
            </a:r>
            <a:r>
              <a:rPr lang="ar-SA" dirty="0" err="1" smtClean="0"/>
              <a:t>المتن </a:t>
            </a:r>
            <a:r>
              <a:rPr lang="ar-SA" dirty="0" smtClean="0"/>
              <a:t>-في </a:t>
            </a:r>
            <a:r>
              <a:rPr lang="ar-SA" dirty="0" err="1" smtClean="0"/>
              <a:t>اللفظ- </a:t>
            </a:r>
            <a:r>
              <a:rPr lang="ar-SA" dirty="0" smtClean="0"/>
              <a:t>، أو في </a:t>
            </a:r>
            <a:r>
              <a:rPr lang="ar-SA" dirty="0" err="1" smtClean="0"/>
              <a:t>الإسناد </a:t>
            </a:r>
            <a:r>
              <a:rPr lang="ar-SA" dirty="0" smtClean="0"/>
              <a:t>، أو فيهما </a:t>
            </a:r>
            <a:r>
              <a:rPr lang="ar-SA" dirty="0" err="1" smtClean="0"/>
              <a:t>معاً </a:t>
            </a:r>
            <a:r>
              <a:rPr lang="ar-SA" dirty="0" smtClean="0"/>
              <a:t>، خاصة في الأحاديث التي كثرت </a:t>
            </a:r>
            <a:r>
              <a:rPr lang="ar-SA" dirty="0" err="1" smtClean="0"/>
              <a:t>مصادرها </a:t>
            </a:r>
            <a:r>
              <a:rPr lang="ar-SA" dirty="0" smtClean="0"/>
              <a:t>، وتعددت </a:t>
            </a:r>
            <a:r>
              <a:rPr lang="ar-SA" dirty="0" err="1" smtClean="0"/>
              <a:t>أسانيدها .</a:t>
            </a:r>
            <a:endParaRPr lang="ar-SA" dirty="0" smtClean="0"/>
          </a:p>
          <a:p>
            <a:pPr marL="3175" indent="369888" algn="just" rtl="1"/>
            <a:r>
              <a:rPr lang="ar-SA" dirty="0" smtClean="0"/>
              <a:t> و يمكن عمل مُشجّرة </a:t>
            </a:r>
            <a:r>
              <a:rPr lang="ar-SA" dirty="0" err="1" smtClean="0"/>
              <a:t>للأسانيد </a:t>
            </a:r>
            <a:r>
              <a:rPr lang="ar-SA" dirty="0" smtClean="0"/>
              <a:t>؛ لتوضيح نقاط الاتفاق </a:t>
            </a:r>
            <a:r>
              <a:rPr lang="ar-SA" dirty="0" err="1" smtClean="0"/>
              <a:t>والاختلاف </a:t>
            </a:r>
            <a:r>
              <a:rPr lang="ar-SA" dirty="0" smtClean="0"/>
              <a:t>، فتُبين الصحابي الذي روى الحديث ثم من رواه </a:t>
            </a:r>
            <a:r>
              <a:rPr lang="ar-SA" dirty="0" err="1" smtClean="0"/>
              <a:t>عنه </a:t>
            </a:r>
            <a:r>
              <a:rPr lang="ar-SA" dirty="0" smtClean="0"/>
              <a:t>، وهل وقع اختلاف بين الرواة </a:t>
            </a:r>
            <a:r>
              <a:rPr lang="ar-SA" dirty="0" err="1" smtClean="0"/>
              <a:t>عنه </a:t>
            </a:r>
            <a:r>
              <a:rPr lang="ar-SA" dirty="0" smtClean="0"/>
              <a:t>، فإن لم يقع فتنظر في الرواة عن التابعين هل وقع بينهم </a:t>
            </a:r>
            <a:r>
              <a:rPr lang="ar-SA" dirty="0" err="1" smtClean="0"/>
              <a:t>اختلاف </a:t>
            </a:r>
            <a:r>
              <a:rPr lang="ar-SA" dirty="0" smtClean="0"/>
              <a:t>، </a:t>
            </a:r>
            <a:r>
              <a:rPr lang="ar-SA" dirty="0" err="1" smtClean="0"/>
              <a:t>وهكذا..</a:t>
            </a:r>
            <a:r>
              <a:rPr lang="ar-SA" dirty="0" smtClean="0"/>
              <a:t>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المرحلة </a:t>
            </a:r>
            <a:r>
              <a:rPr lang="ar-SA" b="1" dirty="0" err="1" smtClean="0"/>
              <a:t>الثالثة</a:t>
            </a:r>
            <a:r>
              <a:rPr lang="ar-SA" dirty="0" err="1" smtClean="0"/>
              <a:t> </a:t>
            </a:r>
            <a:r>
              <a:rPr lang="ar-SA" dirty="0" smtClean="0"/>
              <a:t>: الترجمة </a:t>
            </a:r>
            <a:r>
              <a:rPr lang="ar-SA" dirty="0" err="1" smtClean="0"/>
              <a:t>للرواة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981200"/>
            <a:ext cx="8915400" cy="4144963"/>
          </a:xfrm>
        </p:spPr>
        <p:txBody>
          <a:bodyPr/>
          <a:lstStyle/>
          <a:p>
            <a:pPr marL="88900" indent="284163" algn="just" rtl="1"/>
            <a:r>
              <a:rPr lang="ar-SA" sz="4000" dirty="0" smtClean="0"/>
              <a:t>وهي مرحلة </a:t>
            </a:r>
            <a:r>
              <a:rPr lang="ar-SA" sz="4000" dirty="0" err="1" smtClean="0"/>
              <a:t>مهمة </a:t>
            </a:r>
            <a:r>
              <a:rPr lang="ar-SA" sz="4000" dirty="0" smtClean="0"/>
              <a:t>، وتعد من أصعب المراحل التي تواجه </a:t>
            </a:r>
            <a:r>
              <a:rPr lang="ar-SA" sz="4000" dirty="0" err="1" smtClean="0"/>
              <a:t>الباحث </a:t>
            </a:r>
            <a:r>
              <a:rPr lang="ar-SA" sz="4000" dirty="0" smtClean="0"/>
              <a:t>، فلطولها سنقسمها إلى  </a:t>
            </a:r>
            <a:r>
              <a:rPr lang="ar-SA" sz="4000" dirty="0" err="1" smtClean="0"/>
              <a:t>خطوات :</a:t>
            </a:r>
            <a:endParaRPr lang="ar-SA" sz="4000" dirty="0" smtClean="0"/>
          </a:p>
          <a:p>
            <a:pPr marL="88900" indent="284163" algn="just" rtl="1"/>
            <a:r>
              <a:rPr lang="ar-SA" sz="4000" dirty="0" smtClean="0"/>
              <a:t>الخطوة </a:t>
            </a:r>
            <a:r>
              <a:rPr lang="ar-SA" sz="4000" dirty="0" err="1" smtClean="0"/>
              <a:t>الأولى </a:t>
            </a:r>
            <a:r>
              <a:rPr lang="ar-SA" sz="4000" dirty="0" smtClean="0"/>
              <a:t>:  تعيين الرواة </a:t>
            </a:r>
          </a:p>
          <a:p>
            <a:pPr marL="88900" indent="284163" algn="just" rtl="1"/>
            <a:r>
              <a:rPr lang="ar-SA" sz="4000" dirty="0" smtClean="0"/>
              <a:t>الخطوة </a:t>
            </a:r>
            <a:r>
              <a:rPr lang="ar-SA" sz="4000" dirty="0" err="1" smtClean="0"/>
              <a:t>الثانية </a:t>
            </a:r>
            <a:r>
              <a:rPr lang="ar-SA" sz="4000" dirty="0" smtClean="0"/>
              <a:t>: معرفة تاريخ مولد الرواة ووفاتهم أو </a:t>
            </a:r>
            <a:r>
              <a:rPr lang="ar-SA" sz="4000" dirty="0" err="1" smtClean="0"/>
              <a:t>طبقاتهم .</a:t>
            </a:r>
            <a:endParaRPr lang="en-US" sz="4000" dirty="0" smtClean="0"/>
          </a:p>
          <a:p>
            <a:pPr marL="88900" indent="284163" algn="just" rtl="1"/>
            <a:r>
              <a:rPr lang="ar-SA" sz="4000" b="1" dirty="0" smtClean="0"/>
              <a:t>  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الخطوة </a:t>
            </a:r>
            <a:r>
              <a:rPr lang="ar-SA" dirty="0" err="1" smtClean="0"/>
              <a:t>الأولى </a:t>
            </a:r>
            <a:r>
              <a:rPr lang="ar-SA" dirty="0" smtClean="0"/>
              <a:t>: تعيين </a:t>
            </a:r>
            <a:r>
              <a:rPr lang="ar-SA" dirty="0" err="1" smtClean="0"/>
              <a:t>الرواة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" indent="627063" algn="just" rtl="1"/>
            <a:r>
              <a:rPr lang="ar-SA" dirty="0" smtClean="0"/>
              <a:t>و نقصد بالتعيين معرفة </a:t>
            </a:r>
            <a:r>
              <a:rPr lang="ar-SA" dirty="0" err="1" smtClean="0"/>
              <a:t>أعيانهم </a:t>
            </a:r>
            <a:r>
              <a:rPr lang="ar-SA" dirty="0" smtClean="0"/>
              <a:t>، حتى تقف على ترجمته ومرتبته </a:t>
            </a:r>
            <a:r>
              <a:rPr lang="ar-SA" dirty="0" err="1" smtClean="0"/>
              <a:t>بدقة </a:t>
            </a:r>
            <a:r>
              <a:rPr lang="ar-SA" dirty="0" smtClean="0"/>
              <a:t>، و </a:t>
            </a:r>
            <a:r>
              <a:rPr lang="ar-SA" dirty="0" err="1" smtClean="0"/>
              <a:t>بماذا</a:t>
            </a:r>
            <a:r>
              <a:rPr lang="ar-SA" dirty="0" smtClean="0"/>
              <a:t> يستحق أن </a:t>
            </a:r>
            <a:r>
              <a:rPr lang="ar-SA" dirty="0" err="1" smtClean="0"/>
              <a:t>يوصف .</a:t>
            </a:r>
            <a:r>
              <a:rPr lang="ar-SA" dirty="0" smtClean="0"/>
              <a:t> فإذا أخطأت في تعيين الراوي فسوف يكون الحكم على الحديث مخالفاً </a:t>
            </a:r>
            <a:r>
              <a:rPr lang="ar-SA" dirty="0" err="1" smtClean="0"/>
              <a:t>للواقع </a:t>
            </a:r>
            <a:r>
              <a:rPr lang="ar-SA" dirty="0" smtClean="0"/>
              <a:t>، فالخطأ في هذه المرحلة ينبني عليه الخطأ في الحكم على الحديث </a:t>
            </a:r>
            <a:r>
              <a:rPr lang="ar-SA" dirty="0" err="1" smtClean="0"/>
              <a:t>بكامله </a:t>
            </a:r>
            <a:r>
              <a:rPr lang="ar-SA" dirty="0" smtClean="0"/>
              <a:t>، فلذا ينبغي أن يُعتنى بهذه المرحلة عناية كبيرة </a:t>
            </a:r>
            <a:r>
              <a:rPr lang="ar-SA" dirty="0" err="1" smtClean="0"/>
              <a:t>جداً </a:t>
            </a:r>
            <a:r>
              <a:rPr lang="ar-SA" dirty="0" smtClean="0"/>
              <a:t>؛ لأن الخطأ في عين الراوي في الإسناد يُورث الخطأ في الحكم على الحديث إلا إذا  أبدلت راوٍ ثقة بثقة </a:t>
            </a:r>
            <a:r>
              <a:rPr lang="ar-SA" dirty="0" err="1" smtClean="0"/>
              <a:t>آخر </a:t>
            </a:r>
            <a:r>
              <a:rPr lang="ar-SA" dirty="0" smtClean="0"/>
              <a:t>، أو ضعيف بضعيف فلا يختلف </a:t>
            </a:r>
            <a:r>
              <a:rPr lang="ar-SA" dirty="0" err="1" smtClean="0"/>
              <a:t>الحكم </a:t>
            </a:r>
            <a:r>
              <a:rPr lang="ar-SA" dirty="0" smtClean="0"/>
              <a:t>، ولكن قد يحصل </a:t>
            </a:r>
            <a:r>
              <a:rPr lang="ar-SA" dirty="0" err="1" smtClean="0"/>
              <a:t>العكس </a:t>
            </a:r>
            <a:r>
              <a:rPr lang="ar-SA" dirty="0" smtClean="0"/>
              <a:t>، من إبدال راوٍ ثقة </a:t>
            </a:r>
            <a:r>
              <a:rPr lang="ar-SA" dirty="0" err="1" smtClean="0"/>
              <a:t>بضعيف </a:t>
            </a:r>
            <a:r>
              <a:rPr lang="ar-SA" dirty="0" smtClean="0"/>
              <a:t>، أو ضعيف </a:t>
            </a:r>
            <a:r>
              <a:rPr lang="ar-SA" dirty="0" err="1" smtClean="0"/>
              <a:t>بثقة </a:t>
            </a:r>
            <a:r>
              <a:rPr lang="ar-SA" dirty="0" smtClean="0"/>
              <a:t>، ومن ثمَّ ينتج </a:t>
            </a:r>
            <a:r>
              <a:rPr lang="ar-SA" dirty="0" err="1" smtClean="0"/>
              <a:t>الخطأ .</a:t>
            </a:r>
            <a:endParaRPr lang="en-US" dirty="0" smtClean="0"/>
          </a:p>
          <a:p>
            <a:pPr rtl="1"/>
            <a:r>
              <a:rPr lang="ar-SA" dirty="0" smtClean="0"/>
              <a:t>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ولهذه الخطوة حالات تتلخص فيما </a:t>
            </a:r>
            <a:r>
              <a:rPr lang="ar-SA" dirty="0" err="1" smtClean="0"/>
              <a:t>يلي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dirty="0" smtClean="0"/>
              <a:t>   </a:t>
            </a:r>
            <a:r>
              <a:rPr lang="ar-SA" sz="4000" dirty="0" smtClean="0"/>
              <a:t>( </a:t>
            </a:r>
            <a:r>
              <a:rPr lang="ar-SA" sz="4000" dirty="0" err="1" smtClean="0"/>
              <a:t>أ </a:t>
            </a:r>
            <a:r>
              <a:rPr lang="ar-SA" sz="4000" dirty="0" smtClean="0"/>
              <a:t>) أن يكون الراوي مُسمىً باسم </a:t>
            </a:r>
            <a:r>
              <a:rPr lang="ar-SA" sz="4000" dirty="0" err="1" smtClean="0"/>
              <a:t>واضح </a:t>
            </a:r>
            <a:r>
              <a:rPr lang="ar-SA" sz="4000" dirty="0" smtClean="0"/>
              <a:t>، فينبغي التأكد من ضبط شكل </a:t>
            </a:r>
            <a:r>
              <a:rPr lang="ar-SA" sz="4000" dirty="0" err="1" smtClean="0"/>
              <a:t>الاسم </a:t>
            </a:r>
            <a:r>
              <a:rPr lang="ar-SA" sz="4000" dirty="0" smtClean="0"/>
              <a:t>؛ لأنه قد يشتبه </a:t>
            </a:r>
            <a:r>
              <a:rPr lang="ar-SA" sz="4000" dirty="0" err="1" smtClean="0"/>
              <a:t>بغيره </a:t>
            </a:r>
            <a:r>
              <a:rPr lang="ar-SA" sz="4000" dirty="0" smtClean="0"/>
              <a:t>، </a:t>
            </a:r>
            <a:r>
              <a:rPr lang="ar-SA" sz="4000" dirty="0" err="1" smtClean="0"/>
              <a:t>مثاله </a:t>
            </a:r>
            <a:r>
              <a:rPr lang="ar-SA" sz="4000" dirty="0" smtClean="0"/>
              <a:t>: محمد بن </a:t>
            </a:r>
            <a:r>
              <a:rPr lang="ar-SA" sz="4000" dirty="0" err="1" smtClean="0"/>
              <a:t>عبدالله</a:t>
            </a:r>
            <a:r>
              <a:rPr lang="ar-SA" sz="4000" dirty="0" smtClean="0"/>
              <a:t> المَخْرَمي هو غير محمد بن </a:t>
            </a:r>
            <a:r>
              <a:rPr lang="ar-SA" sz="4000" dirty="0" err="1" smtClean="0"/>
              <a:t>عبدالله</a:t>
            </a:r>
            <a:r>
              <a:rPr lang="ar-SA" sz="4000" dirty="0" smtClean="0"/>
              <a:t> </a:t>
            </a:r>
            <a:r>
              <a:rPr lang="ar-SA" sz="4000" dirty="0" err="1" smtClean="0"/>
              <a:t>المُخَرِّمي </a:t>
            </a:r>
            <a:r>
              <a:rPr lang="ar-SA" sz="4000" dirty="0" smtClean="0"/>
              <a:t>، ويُرجع في ضبط الأسماء إلى كتب المؤتلف </a:t>
            </a:r>
            <a:r>
              <a:rPr lang="ar-SA" sz="4000" dirty="0" err="1" smtClean="0"/>
              <a:t>والمختلف </a:t>
            </a:r>
            <a:r>
              <a:rPr lang="ar-SA" sz="4000" dirty="0" smtClean="0"/>
              <a:t>، و من أهم هذه الكتب </a:t>
            </a:r>
            <a:r>
              <a:rPr lang="ar-SA" sz="4000" dirty="0" err="1" smtClean="0"/>
              <a:t>كتاب </a:t>
            </a:r>
            <a:r>
              <a:rPr lang="ar-SA" sz="4000" dirty="0" smtClean="0"/>
              <a:t>(الإكمال) لابن </a:t>
            </a:r>
            <a:r>
              <a:rPr lang="ar-SA" sz="4000" dirty="0" err="1" smtClean="0"/>
              <a:t>ماكولا</a:t>
            </a:r>
            <a:r>
              <a:rPr lang="ar-SA" sz="4000" dirty="0" smtClean="0"/>
              <a:t> ، جمع فيه الكتب السابقة مع تحرير </a:t>
            </a:r>
            <a:r>
              <a:rPr lang="ar-SA" sz="4000" dirty="0" err="1" smtClean="0"/>
              <a:t>وإضافات .</a:t>
            </a:r>
            <a:endParaRPr lang="en-US" sz="4000" dirty="0" smtClean="0"/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(ب) إذا كان في الإسناد راوٍ </a:t>
            </a:r>
            <a:r>
              <a:rPr lang="ar-SA" dirty="0" err="1" smtClean="0"/>
              <a:t>مبهم </a:t>
            </a:r>
            <a:r>
              <a:rPr lang="ar-SA" dirty="0" smtClean="0"/>
              <a:t>: وهو الراوي الذي لم </a:t>
            </a:r>
            <a:r>
              <a:rPr lang="ar-SA" dirty="0" err="1" smtClean="0"/>
              <a:t>يسمَّ </a:t>
            </a:r>
            <a:r>
              <a:rPr lang="ar-SA" dirty="0" smtClean="0"/>
              <a:t>،كأن يقول </a:t>
            </a:r>
            <a:r>
              <a:rPr lang="ar-SA" dirty="0" err="1" smtClean="0"/>
              <a:t>الراوي </a:t>
            </a:r>
            <a:r>
              <a:rPr lang="ar-SA" dirty="0" smtClean="0"/>
              <a:t>: عن </a:t>
            </a:r>
            <a:r>
              <a:rPr lang="ar-SA" dirty="0" err="1" smtClean="0"/>
              <a:t>رجل </a:t>
            </a:r>
            <a:r>
              <a:rPr lang="ar-SA" dirty="0" smtClean="0"/>
              <a:t>، أو عن أحد من </a:t>
            </a:r>
            <a:r>
              <a:rPr lang="ar-SA" dirty="0" err="1" smtClean="0"/>
              <a:t>الناس </a:t>
            </a:r>
            <a:r>
              <a:rPr lang="ar-SA" dirty="0" smtClean="0"/>
              <a:t>، أو أن يكون مع الإبهام تعديل كأن يقول حدثني </a:t>
            </a:r>
            <a:r>
              <a:rPr lang="ar-SA" dirty="0" err="1" smtClean="0"/>
              <a:t>الثقة </a:t>
            </a:r>
            <a:r>
              <a:rPr lang="ar-SA" dirty="0" smtClean="0"/>
              <a:t>، أو من لا </a:t>
            </a:r>
            <a:r>
              <a:rPr lang="ar-SA" dirty="0" err="1" smtClean="0"/>
              <a:t>أتهمه 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   *الطرق التي نعرف من خلالها الراوي </a:t>
            </a:r>
            <a:r>
              <a:rPr lang="ar-SA" dirty="0" err="1" smtClean="0"/>
              <a:t>المبهم :</a:t>
            </a:r>
            <a:endParaRPr lang="en-US" dirty="0" smtClean="0"/>
          </a:p>
          <a:p>
            <a:pPr rtl="1"/>
            <a:r>
              <a:rPr lang="ar-SA" dirty="0" smtClean="0"/>
              <a:t>   1- التخريج </a:t>
            </a:r>
            <a:r>
              <a:rPr lang="ar-SA" dirty="0" err="1" smtClean="0"/>
              <a:t>الموسع </a:t>
            </a:r>
            <a:r>
              <a:rPr lang="ar-SA" dirty="0" smtClean="0"/>
              <a:t>، فقد يكون مبهماً في رواية ثم يأتي في رواية أخرى فيبينه هذا الذي أبهمه فيعينه </a:t>
            </a:r>
            <a:r>
              <a:rPr lang="ar-SA" dirty="0" err="1" smtClean="0"/>
              <a:t>ويسميه </a:t>
            </a:r>
            <a:r>
              <a:rPr lang="ar-SA" dirty="0" smtClean="0"/>
              <a:t>، وعليه نعرف المبهم ونستطيع الحكم </a:t>
            </a:r>
            <a:r>
              <a:rPr lang="ar-SA" dirty="0" err="1" smtClean="0"/>
              <a:t>عليه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sz="2800" dirty="0" smtClean="0"/>
              <a:t>2- الرجوع إلى  كتب </a:t>
            </a:r>
            <a:r>
              <a:rPr lang="ar-SA" sz="2800" dirty="0" err="1" smtClean="0"/>
              <a:t>المبهمات </a:t>
            </a:r>
            <a:r>
              <a:rPr lang="ar-SA" sz="2800" dirty="0" smtClean="0"/>
              <a:t>، ومن أوسع الكتب في العناية بمبهمات الأسانيد هو </a:t>
            </a:r>
            <a:r>
              <a:rPr lang="ar-SA" sz="2800" dirty="0" err="1" smtClean="0"/>
              <a:t>كتاب </a:t>
            </a:r>
            <a:r>
              <a:rPr lang="ar-SA" sz="2800" dirty="0" smtClean="0"/>
              <a:t>(المُستفاد في مبهمات المتن والإسناد) لأبي </a:t>
            </a:r>
            <a:r>
              <a:rPr lang="ar-SA" sz="2800" dirty="0" err="1" smtClean="0"/>
              <a:t>زُرعة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العراقي .</a:t>
            </a:r>
            <a:endParaRPr lang="en-US" sz="2800" dirty="0" smtClean="0"/>
          </a:p>
          <a:p>
            <a:pPr marL="0" indent="361950" algn="just" rtl="1"/>
            <a:r>
              <a:rPr lang="ar-SA" sz="2800" dirty="0" smtClean="0"/>
              <a:t>   3- الرجوع </a:t>
            </a:r>
            <a:r>
              <a:rPr lang="ar-SA" sz="2800" dirty="0" err="1" smtClean="0"/>
              <a:t>إلى  </a:t>
            </a:r>
            <a:r>
              <a:rPr lang="ar-SA" sz="2800" dirty="0" smtClean="0"/>
              <a:t>"فصل المبهمات" عند المزي </a:t>
            </a:r>
            <a:r>
              <a:rPr lang="ar-SA" sz="2800" dirty="0" err="1" smtClean="0"/>
              <a:t>في </a:t>
            </a:r>
            <a:r>
              <a:rPr lang="ar-SA" sz="2800" dirty="0" smtClean="0"/>
              <a:t>(تهذيب الكمال</a:t>
            </a:r>
            <a:r>
              <a:rPr lang="ar-SA" sz="2800" dirty="0" err="1" smtClean="0"/>
              <a:t>) </a:t>
            </a:r>
            <a:r>
              <a:rPr lang="ar-SA" sz="2800" dirty="0" smtClean="0"/>
              <a:t>، وعند الحافظ ابن حجر </a:t>
            </a:r>
            <a:r>
              <a:rPr lang="ar-SA" sz="2800" dirty="0" err="1" smtClean="0"/>
              <a:t>في </a:t>
            </a:r>
            <a:r>
              <a:rPr lang="ar-SA" sz="2800" dirty="0" smtClean="0"/>
              <a:t>(تهذيب التهذيب</a:t>
            </a:r>
            <a:r>
              <a:rPr lang="ar-SA" sz="2800" dirty="0" err="1" smtClean="0"/>
              <a:t>) </a:t>
            </a:r>
            <a:r>
              <a:rPr lang="ar-SA" sz="2800" dirty="0" smtClean="0"/>
              <a:t>، </a:t>
            </a:r>
            <a:r>
              <a:rPr lang="ar-SA" sz="2800" dirty="0" err="1" smtClean="0"/>
              <a:t>واختصاره </a:t>
            </a:r>
            <a:r>
              <a:rPr lang="ar-SA" sz="2800" dirty="0" smtClean="0"/>
              <a:t>(تقريب التهذيب</a:t>
            </a:r>
            <a:r>
              <a:rPr lang="ar-SA" sz="2800" dirty="0" err="1" smtClean="0"/>
              <a:t>) </a:t>
            </a:r>
            <a:r>
              <a:rPr lang="ar-SA" sz="2800" dirty="0" smtClean="0"/>
              <a:t>، </a:t>
            </a:r>
            <a:r>
              <a:rPr lang="ar-SA" sz="2800" dirty="0" err="1" smtClean="0"/>
              <a:t>وفي </a:t>
            </a:r>
            <a:r>
              <a:rPr lang="ar-SA" sz="2800" dirty="0" smtClean="0"/>
              <a:t>(تعجيل المنفعة) أيضاً للحافظ ابن </a:t>
            </a:r>
            <a:r>
              <a:rPr lang="ar-SA" sz="2800" dirty="0" err="1" smtClean="0"/>
              <a:t>حجر .</a:t>
            </a:r>
            <a:endParaRPr lang="ar-SA" sz="2800" dirty="0" smtClean="0"/>
          </a:p>
          <a:p>
            <a:pPr marL="0" indent="361950" algn="just" rtl="1"/>
            <a:r>
              <a:rPr lang="ar-SA" sz="2800" dirty="0" smtClean="0"/>
              <a:t> قد نبحث في هذه الكتب ونجد ابن حجر مثلا </a:t>
            </a:r>
            <a:r>
              <a:rPr lang="ar-SA" sz="2800" dirty="0" err="1" smtClean="0"/>
              <a:t>يقول </a:t>
            </a:r>
            <a:r>
              <a:rPr lang="ar-SA" sz="2800" dirty="0" smtClean="0"/>
              <a:t>: لم </a:t>
            </a:r>
            <a:r>
              <a:rPr lang="ar-SA" sz="2800" dirty="0" err="1" smtClean="0"/>
              <a:t>أجده </a:t>
            </a:r>
            <a:r>
              <a:rPr lang="ar-SA" sz="2800" dirty="0" smtClean="0"/>
              <a:t>، فمع بحثك وقول ابن </a:t>
            </a:r>
            <a:r>
              <a:rPr lang="ar-SA" sz="2800" dirty="0" err="1" smtClean="0"/>
              <a:t>حجر </a:t>
            </a:r>
            <a:r>
              <a:rPr lang="ar-SA" sz="2800" dirty="0" smtClean="0"/>
              <a:t>: إنه لم يجده يحصل الباحث على اطمئنان على جهده باتفاق جهده مع جهد إمام سابق </a:t>
            </a:r>
            <a:r>
              <a:rPr lang="ar-SA" sz="2800" dirty="0" err="1" smtClean="0"/>
              <a:t>مُطلع .</a:t>
            </a:r>
            <a:endParaRPr lang="en-US" sz="2800" dirty="0" smtClean="0"/>
          </a:p>
          <a:p>
            <a:pPr rtl="1"/>
            <a:r>
              <a:rPr lang="ar-SA" dirty="0" smtClean="0"/>
              <a:t>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75" indent="19050" algn="just" rtl="1"/>
            <a:r>
              <a:rPr lang="ar-SA" dirty="0" smtClean="0"/>
              <a:t> (ج) إذا  كان في الإسناد راوٍ </a:t>
            </a:r>
            <a:r>
              <a:rPr lang="ar-SA" dirty="0" err="1" smtClean="0"/>
              <a:t>مهمل </a:t>
            </a:r>
            <a:r>
              <a:rPr lang="ar-SA" dirty="0" smtClean="0"/>
              <a:t>، وهو الراوي الذي سُمي ولم تُعرف </a:t>
            </a:r>
            <a:r>
              <a:rPr lang="ar-SA" dirty="0" err="1" smtClean="0"/>
              <a:t>عينه </a:t>
            </a:r>
            <a:r>
              <a:rPr lang="ar-SA" dirty="0" smtClean="0"/>
              <a:t>، ويدخل فيه المنسوب إلى  </a:t>
            </a:r>
            <a:r>
              <a:rPr lang="ar-SA" dirty="0" err="1" smtClean="0"/>
              <a:t>جده </a:t>
            </a:r>
            <a:r>
              <a:rPr lang="ar-SA" dirty="0" smtClean="0"/>
              <a:t>، وأيضاً يدخل في المهملين المُدَّلس تدليس </a:t>
            </a:r>
            <a:r>
              <a:rPr lang="ar-SA" dirty="0" err="1" smtClean="0"/>
              <a:t>شيوخ </a:t>
            </a:r>
            <a:r>
              <a:rPr lang="ar-SA" dirty="0" smtClean="0"/>
              <a:t>، فقد يسمى أو يُكنى أو يُلقب بغير ما عُرف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r>
              <a:rPr lang="ar-SA" dirty="0" smtClean="0"/>
              <a:t> </a:t>
            </a:r>
            <a:endParaRPr lang="en-US" dirty="0" smtClean="0"/>
          </a:p>
          <a:p>
            <a:pPr marL="3175" indent="19050" algn="just" rtl="1"/>
            <a:r>
              <a:rPr lang="ar-SA" dirty="0" smtClean="0"/>
              <a:t>   من أهم طرق معرفة الراوي </a:t>
            </a:r>
            <a:r>
              <a:rPr lang="ar-SA" dirty="0" err="1" smtClean="0"/>
              <a:t>المهمل :</a:t>
            </a:r>
            <a:endParaRPr lang="en-US" dirty="0" smtClean="0"/>
          </a:p>
          <a:p>
            <a:pPr marL="3175" indent="19050" algn="just" rtl="1"/>
            <a:r>
              <a:rPr lang="ar-SA" dirty="0" smtClean="0"/>
              <a:t>   1- التخريج </a:t>
            </a:r>
            <a:r>
              <a:rPr lang="ar-SA" dirty="0" err="1" smtClean="0"/>
              <a:t>الموسع </a:t>
            </a:r>
            <a:r>
              <a:rPr lang="ar-SA" dirty="0" smtClean="0"/>
              <a:t>، فقد يأتي معيناً باسمه الكامل في طريق </a:t>
            </a:r>
            <a:r>
              <a:rPr lang="ar-SA" dirty="0" err="1" smtClean="0"/>
              <a:t>أخرى .</a:t>
            </a:r>
            <a:r>
              <a:rPr lang="ar-SA" dirty="0" smtClean="0"/>
              <a:t> </a:t>
            </a:r>
            <a:endParaRPr lang="en-US" dirty="0" smtClean="0"/>
          </a:p>
          <a:p>
            <a:pPr marL="3175" indent="19050" algn="just" rtl="1"/>
            <a:r>
              <a:rPr lang="ar-SA" dirty="0" smtClean="0"/>
              <a:t>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dirty="0" smtClean="0"/>
              <a:t> </a:t>
            </a:r>
            <a:r>
              <a:rPr lang="ar-SA" sz="2800" dirty="0" smtClean="0"/>
              <a:t>2- دراسة التلاميذ </a:t>
            </a:r>
            <a:r>
              <a:rPr lang="ar-SA" sz="2800" dirty="0" err="1" smtClean="0"/>
              <a:t>والشيوخ </a:t>
            </a:r>
            <a:r>
              <a:rPr lang="ar-SA" sz="2800" dirty="0" smtClean="0"/>
              <a:t>، وأوسع الكتب في حصر التلاميذ والشيوخ هو </a:t>
            </a:r>
            <a:r>
              <a:rPr lang="ar-SA" sz="2800" dirty="0" err="1" smtClean="0"/>
              <a:t>كتاب </a:t>
            </a:r>
            <a:r>
              <a:rPr lang="ar-SA" sz="2800" dirty="0" smtClean="0"/>
              <a:t>(تهذيب الكمال</a:t>
            </a:r>
            <a:r>
              <a:rPr lang="ar-SA" sz="2800" dirty="0" err="1" smtClean="0"/>
              <a:t>)</a:t>
            </a:r>
            <a:endParaRPr lang="en-US" sz="2800" dirty="0" smtClean="0"/>
          </a:p>
          <a:p>
            <a:pPr marL="0" indent="361950" algn="just" rtl="1"/>
            <a:r>
              <a:rPr lang="ar-SA" sz="2800" dirty="0" smtClean="0"/>
              <a:t>   3- من خلال الرجوع إلى  شروح </a:t>
            </a:r>
            <a:r>
              <a:rPr lang="ar-SA" sz="2800" dirty="0" err="1" smtClean="0"/>
              <a:t>الكتب </a:t>
            </a:r>
            <a:r>
              <a:rPr lang="ar-SA" sz="2800" dirty="0" smtClean="0"/>
              <a:t>، فمثلاً لا يخفى على كل من </a:t>
            </a:r>
            <a:r>
              <a:rPr lang="ar-SA" sz="2800" dirty="0" err="1" smtClean="0"/>
              <a:t>طالع </a:t>
            </a:r>
            <a:r>
              <a:rPr lang="ar-SA" sz="2800" dirty="0" smtClean="0"/>
              <a:t>(فتح الباري) أن للحافظ ابن حجر جهودا في تعيين الرواة المهملين </a:t>
            </a:r>
            <a:r>
              <a:rPr lang="ar-SA" sz="2800" dirty="0" err="1" smtClean="0"/>
              <a:t>في </a:t>
            </a:r>
            <a:r>
              <a:rPr lang="ar-SA" sz="2800" dirty="0" smtClean="0"/>
              <a:t>(صحيح البخاري</a:t>
            </a:r>
            <a:r>
              <a:rPr lang="ar-SA" sz="2800" dirty="0" err="1" smtClean="0"/>
              <a:t>) </a:t>
            </a:r>
            <a:r>
              <a:rPr lang="ar-SA" sz="2800" dirty="0" smtClean="0"/>
              <a:t>، بل إنه ملأ الكتاب بالقواعد في تعيين </a:t>
            </a:r>
            <a:r>
              <a:rPr lang="ar-SA" sz="2800" dirty="0" err="1" smtClean="0"/>
              <a:t>الرواة </a:t>
            </a:r>
            <a:r>
              <a:rPr lang="ar-SA" sz="2800" dirty="0" smtClean="0"/>
              <a:t>، فيقول </a:t>
            </a:r>
            <a:r>
              <a:rPr lang="ar-SA" sz="2800" dirty="0" err="1" smtClean="0"/>
              <a:t>مثلاً </a:t>
            </a:r>
            <a:r>
              <a:rPr lang="ar-SA" sz="2800" dirty="0" smtClean="0"/>
              <a:t>: إذا روى البخاري عن </a:t>
            </a:r>
            <a:r>
              <a:rPr lang="ar-SA" sz="2800" dirty="0" err="1" smtClean="0"/>
              <a:t>الفريابي</a:t>
            </a:r>
            <a:r>
              <a:rPr lang="ar-SA" sz="2800" dirty="0" smtClean="0"/>
              <a:t> عن سفيان فهو </a:t>
            </a:r>
            <a:r>
              <a:rPr lang="ar-SA" sz="2800" dirty="0" err="1" smtClean="0"/>
              <a:t>الثوري </a:t>
            </a:r>
            <a:r>
              <a:rPr lang="ar-SA" sz="2800" dirty="0" smtClean="0"/>
              <a:t>، فيبين لك أن رواية البخاري عن </a:t>
            </a:r>
            <a:r>
              <a:rPr lang="ar-SA" sz="2800" dirty="0" err="1" smtClean="0"/>
              <a:t>الفريابي</a:t>
            </a:r>
            <a:r>
              <a:rPr lang="ar-SA" sz="2800" dirty="0" smtClean="0"/>
              <a:t> إذا أُهمل بعدها سفيان فهو </a:t>
            </a:r>
            <a:r>
              <a:rPr lang="ar-SA" sz="2800" dirty="0" err="1" smtClean="0"/>
              <a:t>الثوري </a:t>
            </a:r>
            <a:r>
              <a:rPr lang="ar-SA" sz="2800" dirty="0" smtClean="0"/>
              <a:t>، </a:t>
            </a:r>
            <a:r>
              <a:rPr lang="ar-SA" sz="2800" dirty="0" err="1" smtClean="0"/>
              <a:t>وهكذا ..</a:t>
            </a:r>
            <a:endParaRPr lang="en-US" sz="2800" dirty="0" smtClean="0"/>
          </a:p>
          <a:p>
            <a:pPr marL="0" indent="361950" algn="just" rtl="1"/>
            <a:r>
              <a:rPr lang="ar-SA" sz="2800" dirty="0" smtClean="0"/>
              <a:t>   4- من خلال ما كُتب عن الرواة المهملين في بعض </a:t>
            </a:r>
            <a:r>
              <a:rPr lang="ar-SA" sz="2800" dirty="0" err="1" smtClean="0"/>
              <a:t>الكتب </a:t>
            </a:r>
            <a:r>
              <a:rPr lang="ar-SA" sz="2800" dirty="0" smtClean="0"/>
              <a:t>، ومن أهمها كتاب الحافظ أبو علي الغساني </a:t>
            </a:r>
            <a:r>
              <a:rPr lang="ar-SA" sz="2800" dirty="0" err="1" smtClean="0"/>
              <a:t>الجيّاني</a:t>
            </a:r>
            <a:r>
              <a:rPr lang="ar-SA" sz="2800" dirty="0" smtClean="0"/>
              <a:t> (تقيّيد المهمل و تميّيز المُشكل</a:t>
            </a:r>
            <a:r>
              <a:rPr lang="ar-SA" sz="2800" dirty="0" err="1" smtClean="0"/>
              <a:t>)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rtl="1"/>
            <a:r>
              <a:rPr lang="ar-SA" dirty="0" smtClean="0"/>
              <a:t>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1950" algn="just" rtl="1"/>
            <a:r>
              <a:rPr lang="ar-SA" sz="4000" dirty="0" smtClean="0"/>
              <a:t>( </a:t>
            </a:r>
            <a:r>
              <a:rPr lang="ar-SA" sz="4000" dirty="0" err="1" smtClean="0"/>
              <a:t>د </a:t>
            </a:r>
            <a:r>
              <a:rPr lang="ar-SA" sz="4000" dirty="0" smtClean="0"/>
              <a:t>)  إذا كان الراوي مذكوراً </a:t>
            </a:r>
            <a:r>
              <a:rPr lang="ar-SA" sz="4000" dirty="0" err="1" smtClean="0"/>
              <a:t>بكنيته </a:t>
            </a:r>
            <a:r>
              <a:rPr lang="ar-SA" sz="4000" dirty="0" smtClean="0"/>
              <a:t>، فهذا يمكن تعيينه من خلال كتب </a:t>
            </a:r>
            <a:r>
              <a:rPr lang="ar-SA" sz="4000" dirty="0" err="1" smtClean="0"/>
              <a:t>الكنى</a:t>
            </a:r>
            <a:r>
              <a:rPr lang="ar-SA" sz="4000" dirty="0" smtClean="0"/>
              <a:t> ، ومن أهمها </a:t>
            </a:r>
            <a:r>
              <a:rPr lang="ar-SA" sz="4000" dirty="0" err="1" smtClean="0"/>
              <a:t>كتاب </a:t>
            </a:r>
            <a:r>
              <a:rPr lang="ar-SA" sz="4000" dirty="0" smtClean="0"/>
              <a:t>(</a:t>
            </a:r>
            <a:r>
              <a:rPr lang="ar-SA" sz="4000" dirty="0" err="1" smtClean="0"/>
              <a:t>الكنى</a:t>
            </a:r>
            <a:r>
              <a:rPr lang="ar-SA" sz="4000" dirty="0" smtClean="0"/>
              <a:t> والأسماء) </a:t>
            </a:r>
            <a:r>
              <a:rPr lang="ar-SA" sz="4000" dirty="0" err="1" smtClean="0"/>
              <a:t>للدولابي</a:t>
            </a:r>
            <a:r>
              <a:rPr lang="ar-SA" sz="4000" dirty="0" smtClean="0"/>
              <a:t> </a:t>
            </a:r>
            <a:r>
              <a:rPr lang="ar-SA" sz="4000" dirty="0" err="1" smtClean="0"/>
              <a:t>.</a:t>
            </a:r>
            <a:endParaRPr lang="en-US" sz="4000" dirty="0" smtClean="0"/>
          </a:p>
          <a:p>
            <a:pPr marL="0" indent="361950" algn="just" rtl="1"/>
            <a:r>
              <a:rPr lang="ar-SA" sz="4000" dirty="0" err="1" smtClean="0"/>
              <a:t>(هـ </a:t>
            </a:r>
            <a:r>
              <a:rPr lang="ar-SA" sz="4000" dirty="0" smtClean="0"/>
              <a:t>) قد يأتي نسب الراوي لا </a:t>
            </a:r>
            <a:r>
              <a:rPr lang="ar-SA" sz="4000" dirty="0" err="1" smtClean="0"/>
              <a:t>لقبه </a:t>
            </a:r>
            <a:r>
              <a:rPr lang="ar-SA" sz="4000" dirty="0" smtClean="0"/>
              <a:t>، فنحتاج إلى كتب </a:t>
            </a:r>
            <a:r>
              <a:rPr lang="ar-SA" sz="4000" dirty="0" err="1" smtClean="0"/>
              <a:t>الأنساب </a:t>
            </a:r>
            <a:r>
              <a:rPr lang="ar-SA" sz="4000" dirty="0" smtClean="0"/>
              <a:t>، وأوسع هذه الكتب </a:t>
            </a:r>
            <a:r>
              <a:rPr lang="ar-SA" sz="4000" dirty="0" err="1" smtClean="0"/>
              <a:t>كتاب </a:t>
            </a:r>
            <a:r>
              <a:rPr lang="ar-SA" sz="4000" dirty="0" smtClean="0"/>
              <a:t>(الأنساب) </a:t>
            </a:r>
            <a:r>
              <a:rPr lang="ar-SA" sz="4000" dirty="0" err="1" smtClean="0"/>
              <a:t>للسمعاني</a:t>
            </a:r>
            <a:r>
              <a:rPr lang="ar-SA" sz="4000" dirty="0" smtClean="0"/>
              <a:t> </a:t>
            </a:r>
            <a:endParaRPr lang="en-US" sz="4000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7105</TotalTime>
  <Words>1048</Words>
  <Application>Microsoft Office PowerPoint</Application>
  <PresentationFormat>A4 Paper (210x297 mm)</PresentationFormat>
  <Paragraphs>74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 المحاضرة الثانية عشرة</vt:lpstr>
      <vt:lpstr>عناصر المحاضرة</vt:lpstr>
      <vt:lpstr>مراحل دراسة الأسانيد</vt:lpstr>
      <vt:lpstr>المرحلة الأولى : استخراج الحديث</vt:lpstr>
      <vt:lpstr>الطرق الخمس للتخريج</vt:lpstr>
      <vt:lpstr>عرض تقديمي في PowerPoint</vt:lpstr>
      <vt:lpstr>المرحلة الثانية : الاستعراض الكامل للطرق</vt:lpstr>
      <vt:lpstr>المرحلة الثالثة : الترجمة للرواة .</vt:lpstr>
      <vt:lpstr>الخطوة الأولى : تعيين الرواة :</vt:lpstr>
      <vt:lpstr> ولهذه الخطوة حالات تتلخص فيما يلي 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126</cp:revision>
  <dcterms:created xsi:type="dcterms:W3CDTF">2009-10-14T19:14:34Z</dcterms:created>
  <dcterms:modified xsi:type="dcterms:W3CDTF">2012-04-16T07:43:51Z</dcterms:modified>
</cp:coreProperties>
</file>