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67" r:id="rId4"/>
    <p:sldId id="283" r:id="rId5"/>
    <p:sldId id="285" r:id="rId6"/>
    <p:sldId id="287" r:id="rId7"/>
    <p:sldId id="289" r:id="rId8"/>
    <p:sldId id="259" r:id="rId9"/>
    <p:sldId id="268" r:id="rId10"/>
    <p:sldId id="269" r:id="rId11"/>
    <p:sldId id="270" r:id="rId12"/>
    <p:sldId id="271" r:id="rId13"/>
    <p:sldId id="272" r:id="rId14"/>
    <p:sldId id="266" r:id="rId15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  <a:srgbClr val="709256"/>
    <a:srgbClr val="AD9968"/>
    <a:srgbClr val="3B84AF"/>
    <a:srgbClr val="FF3300"/>
    <a:srgbClr val="000000"/>
    <a:srgbClr val="FF00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9" autoAdjust="0"/>
    <p:restoredTop sz="94664" autoAdjust="0"/>
  </p:normalViewPr>
  <p:slideViewPr>
    <p:cSldViewPr>
      <p:cViewPr>
        <p:scale>
          <a:sx n="90" d="100"/>
          <a:sy n="90" d="100"/>
        </p:scale>
        <p:origin x="-516" y="55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4/15/2012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4786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التعليم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الإكتروني والتعلم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19400"/>
            <a:ext cx="509905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 smtClean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</a:rPr>
              <a:t>دراسة الأسانيد</a:t>
            </a:r>
            <a:endParaRPr lang="en-US" sz="2800" b="1" dirty="0" smtClean="0">
              <a:solidFill>
                <a:srgbClr val="7F7F7F"/>
              </a:solidFill>
              <a:latin typeface="Calibri" pitchFamily="34" charset="0"/>
            </a:endParaRPr>
          </a:p>
          <a:p>
            <a:pPr algn="ctr"/>
            <a:r>
              <a:rPr lang="ar-SA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د. محمد بن </a:t>
            </a:r>
            <a:r>
              <a:rPr lang="ar-SA" sz="2600" b="1" dirty="0" err="1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عبدالرحمن</a:t>
            </a:r>
            <a:r>
              <a:rPr lang="ar-SA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 </a:t>
            </a:r>
            <a:r>
              <a:rPr lang="ar-SA" sz="2600" b="1" dirty="0" err="1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العمير</a:t>
            </a:r>
            <a:r>
              <a:rPr lang="ar-SA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 </a:t>
            </a:r>
            <a:endParaRPr lang="en-US" sz="26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8" name="Subtitle 2"/>
          <p:cNvSpPr txBox="1">
            <a:spLocks/>
          </p:cNvSpPr>
          <p:nvPr/>
        </p:nvSpPr>
        <p:spPr bwMode="auto">
          <a:xfrm>
            <a:off x="3733800" y="304800"/>
            <a:ext cx="2260600" cy="533400"/>
          </a:xfrm>
          <a:prstGeom prst="rect">
            <a:avLst/>
          </a:prstGeom>
          <a:ln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EG" sz="2600" dirty="0" smtClean="0">
                <a:solidFill>
                  <a:srgbClr val="FFFF00"/>
                </a:solidFill>
                <a:latin typeface="ae_AlMateen" pitchFamily="2" charset="-78"/>
                <a:cs typeface="ae_AlMateen" pitchFamily="2" charset="-78"/>
              </a:rPr>
              <a:t>كلية الأداب</a:t>
            </a:r>
            <a:endParaRPr lang="en-US" sz="2600" dirty="0">
              <a:solidFill>
                <a:srgbClr val="FFFF00"/>
              </a:solidFill>
              <a:latin typeface="ae_AlMateen" pitchFamily="2" charset="-78"/>
              <a:cs typeface="ae_AlMateen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SA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الثالثة عشرة</a:t>
            </a:r>
            <a:r>
              <a:rPr lang="en-US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 </a:t>
            </a:r>
            <a:r>
              <a:rPr lang="ar-SA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المحاضرة</a:t>
            </a:r>
            <a:endParaRPr lang="en-US" spc="-150" dirty="0" smtClean="0">
              <a:solidFill>
                <a:srgbClr val="376092"/>
              </a:solidFill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6147" name="Subtitle 5"/>
          <p:cNvSpPr>
            <a:spLocks noGrp="1"/>
          </p:cNvSpPr>
          <p:nvPr>
            <p:ph type="subTitle" idx="1"/>
          </p:nvPr>
        </p:nvSpPr>
        <p:spPr>
          <a:xfrm>
            <a:off x="990600" y="3886200"/>
            <a:ext cx="7429500" cy="1752600"/>
          </a:xfrm>
        </p:spPr>
        <p:txBody>
          <a:bodyPr/>
          <a:lstStyle/>
          <a:p>
            <a:pPr eaLnBrk="1" hangingPunct="1"/>
            <a:r>
              <a:rPr lang="ar-SA" b="1" dirty="0" smtClean="0">
                <a:solidFill>
                  <a:schemeClr val="tx1"/>
                </a:solidFill>
                <a:cs typeface="Arial" pitchFamily="34" charset="0"/>
              </a:rPr>
              <a:t>متابعة مراحل </a:t>
            </a:r>
            <a:r>
              <a:rPr lang="ar-SA" b="1" dirty="0" smtClean="0">
                <a:solidFill>
                  <a:schemeClr val="tx1"/>
                </a:solidFill>
                <a:cs typeface="Arial" pitchFamily="34" charset="0"/>
              </a:rPr>
              <a:t>دراسة الأسانيد</a:t>
            </a:r>
            <a:endParaRPr lang="en-US" b="1" dirty="0" smtClean="0">
              <a:solidFill>
                <a:schemeClr val="tx1"/>
              </a:solidFill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ar-SA" dirty="0" smtClean="0">
                <a:solidFill>
                  <a:schemeClr val="tx2">
                    <a:lumMod val="75000"/>
                  </a:schemeClr>
                </a:solidFill>
              </a:rPr>
              <a:t>عناصر المحاضرة</a:t>
            </a:r>
            <a:endParaRPr lang="en-US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 eaLnBrk="1" hangingPunct="1">
              <a:buFont typeface="Arial" pitchFamily="34" charset="0"/>
              <a:buChar char="•"/>
            </a:pPr>
            <a:r>
              <a:rPr lang="ar-SA" b="1" dirty="0" smtClean="0">
                <a:cs typeface="Arial" pitchFamily="34" charset="0"/>
              </a:rPr>
              <a:t>مقدمة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SA" dirty="0" smtClean="0">
                <a:cs typeface="Arial" pitchFamily="34" charset="0"/>
              </a:rPr>
              <a:t>استكمال خطوات الترجمة </a:t>
            </a:r>
            <a:r>
              <a:rPr lang="ar-SA" dirty="0" err="1" smtClean="0">
                <a:cs typeface="Arial" pitchFamily="34" charset="0"/>
              </a:rPr>
              <a:t>للرواة </a:t>
            </a:r>
            <a:r>
              <a:rPr lang="ar-SA" b="1" dirty="0" err="1" smtClean="0">
                <a:cs typeface="Arial" pitchFamily="34" charset="0"/>
              </a:rPr>
              <a:t>.</a:t>
            </a:r>
            <a:endParaRPr lang="ar-SA" b="1" dirty="0" smtClean="0">
              <a:cs typeface="Arial" pitchFamily="34" charset="0"/>
            </a:endParaRPr>
          </a:p>
          <a:p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3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0" y="274638"/>
            <a:ext cx="9525000" cy="1143000"/>
          </a:xfrm>
        </p:spPr>
        <p:txBody>
          <a:bodyPr/>
          <a:lstStyle/>
          <a:p>
            <a:pPr algn="ctr"/>
            <a:r>
              <a:rPr lang="ar-SA" sz="4000" dirty="0" smtClean="0"/>
              <a:t>  </a:t>
            </a:r>
            <a:r>
              <a:rPr lang="ar-SA" sz="3700" b="1" dirty="0" smtClean="0"/>
              <a:t>الخطوة الثانية </a:t>
            </a:r>
            <a:r>
              <a:rPr lang="ar-SA" sz="3700" b="1" dirty="0" smtClean="0"/>
              <a:t>من خطوات الترجمة </a:t>
            </a:r>
            <a:r>
              <a:rPr lang="ar-SA" sz="3700" b="1" dirty="0" err="1" smtClean="0"/>
              <a:t>للراوي :</a:t>
            </a:r>
            <a:r>
              <a:rPr lang="ar-SA" sz="3700" b="1" dirty="0" smtClean="0"/>
              <a:t/>
            </a:r>
            <a:br>
              <a:rPr lang="ar-SA" sz="3700" b="1" dirty="0" smtClean="0"/>
            </a:br>
            <a:r>
              <a:rPr lang="ar-SA" sz="3700" b="1" dirty="0" smtClean="0"/>
              <a:t>معرفة </a:t>
            </a:r>
            <a:r>
              <a:rPr lang="ar-SA" sz="3700" b="1" dirty="0" smtClean="0"/>
              <a:t>تاريخ مولد الرواة ووفاتهم </a:t>
            </a:r>
            <a:r>
              <a:rPr lang="ar-SA" sz="3700" b="1" dirty="0" err="1" smtClean="0"/>
              <a:t>أوطبقاتهم</a:t>
            </a:r>
            <a:endParaRPr lang="ar-SA" sz="3700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77788" indent="284163" algn="just" rtl="1"/>
            <a:r>
              <a:rPr lang="ar-SA" dirty="0" smtClean="0"/>
              <a:t>لمعرفة المولد والوفاة فوائد من </a:t>
            </a:r>
            <a:r>
              <a:rPr lang="ar-SA" dirty="0" err="1" smtClean="0"/>
              <a:t>أهمها </a:t>
            </a:r>
            <a:r>
              <a:rPr lang="ar-SA" dirty="0" smtClean="0"/>
              <a:t>: التثبت من عدم وجود سقط ظاهر في </a:t>
            </a:r>
            <a:r>
              <a:rPr lang="ar-SA" dirty="0" err="1" smtClean="0"/>
              <a:t>الإسناد </a:t>
            </a:r>
            <a:r>
              <a:rPr lang="ar-SA" dirty="0" smtClean="0"/>
              <a:t>، والسقط قد يكون </a:t>
            </a:r>
            <a:r>
              <a:rPr lang="ar-SA" dirty="0" err="1" smtClean="0"/>
              <a:t>قديماً </a:t>
            </a:r>
            <a:r>
              <a:rPr lang="ar-SA" dirty="0" smtClean="0"/>
              <a:t>، أي أن حقيقة الرواية منقطعة من </a:t>
            </a:r>
            <a:r>
              <a:rPr lang="ar-SA" dirty="0" err="1" smtClean="0"/>
              <a:t>الأساس </a:t>
            </a:r>
            <a:r>
              <a:rPr lang="ar-SA" dirty="0" smtClean="0"/>
              <a:t>، ولا توجد في المصنفات إلا منقطعة ولا تُعرف إلا بذلك </a:t>
            </a:r>
            <a:r>
              <a:rPr lang="ar-SA" dirty="0" err="1" smtClean="0"/>
              <a:t>السقط </a:t>
            </a:r>
            <a:r>
              <a:rPr lang="ar-SA" dirty="0" smtClean="0"/>
              <a:t>، وقد يكون السقط حديثاً أي مطبعياً أو أثناء نسخ المخطوطة سقط من </a:t>
            </a:r>
            <a:r>
              <a:rPr lang="ar-SA" dirty="0" err="1" smtClean="0"/>
              <a:t>الناسخ </a:t>
            </a:r>
            <a:r>
              <a:rPr lang="ar-SA" dirty="0" smtClean="0"/>
              <a:t>، فالنظر في المواليد والوفيات للرواة يقينا من أن يخفى علينا سقطٌ وقع في إسناد أحد </a:t>
            </a:r>
            <a:r>
              <a:rPr lang="ar-SA" dirty="0" err="1" smtClean="0"/>
              <a:t>الأحاديث .</a:t>
            </a:r>
            <a:endParaRPr lang="en-US" dirty="0" smtClean="0"/>
          </a:p>
          <a:p>
            <a:pPr marL="77788" indent="284163" algn="just" rtl="1"/>
            <a:r>
              <a:rPr lang="ar-SA" dirty="0" smtClean="0"/>
              <a:t>   فإن لم تُعرف الوفاة ولا الولادة فنلجأ إلى محاولة معرفة طبقة </a:t>
            </a:r>
            <a:r>
              <a:rPr lang="ar-SA" dirty="0" err="1" smtClean="0"/>
              <a:t>الراوي .</a:t>
            </a:r>
            <a:r>
              <a:rPr lang="ar-SA" dirty="0" smtClean="0"/>
              <a:t> </a:t>
            </a:r>
            <a:endParaRPr lang="ar-SA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361950" algn="just" rtl="1"/>
            <a:r>
              <a:rPr lang="ar-SA" dirty="0" smtClean="0"/>
              <a:t>- من خلال ما سبق نستطيع أن نتجنب السقط </a:t>
            </a:r>
            <a:r>
              <a:rPr lang="ar-SA" dirty="0" err="1" smtClean="0"/>
              <a:t>الظاهر </a:t>
            </a:r>
            <a:r>
              <a:rPr lang="ar-SA" dirty="0" smtClean="0"/>
              <a:t>، لكن بقي احتمال وجود سقط خفي وهو ما كان من رواية راوٍ حدّث عنه بما لم يسمعه </a:t>
            </a:r>
            <a:r>
              <a:rPr lang="ar-SA" dirty="0" err="1" smtClean="0"/>
              <a:t>منه </a:t>
            </a:r>
            <a:r>
              <a:rPr lang="ar-SA" dirty="0" smtClean="0"/>
              <a:t>، أو رواية راوٍ عاصر من روى عنه ولم يسمع </a:t>
            </a:r>
            <a:r>
              <a:rPr lang="ar-SA" dirty="0" err="1" smtClean="0"/>
              <a:t>منه </a:t>
            </a:r>
            <a:r>
              <a:rPr lang="ar-SA" dirty="0" smtClean="0"/>
              <a:t>، وهما عبارة عن التدليس والإرسال </a:t>
            </a:r>
            <a:r>
              <a:rPr lang="ar-SA" dirty="0" err="1" smtClean="0"/>
              <a:t>الخفي .</a:t>
            </a:r>
            <a:endParaRPr lang="en-US" dirty="0" smtClean="0"/>
          </a:p>
          <a:p>
            <a:pPr marL="0" indent="361950" algn="just" rtl="1"/>
            <a:r>
              <a:rPr lang="ar-SA" dirty="0" smtClean="0"/>
              <a:t>   فإذا أردت أن أتثبت من عدم وجود سقطٍ خفي </a:t>
            </a:r>
            <a:r>
              <a:rPr lang="ar-SA" dirty="0" err="1" smtClean="0"/>
              <a:t>أنظر </a:t>
            </a:r>
            <a:r>
              <a:rPr lang="ar-SA" dirty="0" smtClean="0"/>
              <a:t>: هل صرّح الرواة </a:t>
            </a:r>
            <a:r>
              <a:rPr lang="ar-SA" dirty="0" err="1" smtClean="0"/>
              <a:t>بالسماع ؟</a:t>
            </a:r>
            <a:r>
              <a:rPr lang="ar-SA" dirty="0" smtClean="0"/>
              <a:t>  فإن صرّحوا </a:t>
            </a:r>
            <a:r>
              <a:rPr lang="ar-SA" dirty="0" err="1" smtClean="0"/>
              <a:t>بالسماع </a:t>
            </a:r>
            <a:r>
              <a:rPr lang="ar-SA" dirty="0" smtClean="0"/>
              <a:t>، وصحّ هذا التصريح عنهم </a:t>
            </a:r>
            <a:r>
              <a:rPr lang="ar-SA" dirty="0" err="1" smtClean="0"/>
              <a:t>بالسماع </a:t>
            </a:r>
            <a:r>
              <a:rPr lang="ar-SA" dirty="0" smtClean="0"/>
              <a:t>، ولم يحتمل وجود تأول في هذا </a:t>
            </a:r>
            <a:r>
              <a:rPr lang="ar-SA" dirty="0" err="1" smtClean="0"/>
              <a:t>التصريح </a:t>
            </a:r>
            <a:r>
              <a:rPr lang="ar-SA" dirty="0" smtClean="0"/>
              <a:t>، يحصل لدي غلبة ظن و اطمئنان فأحكم باتصال هذا </a:t>
            </a:r>
            <a:r>
              <a:rPr lang="ar-SA" dirty="0" err="1" smtClean="0"/>
              <a:t>الإسناد .</a:t>
            </a:r>
            <a:endParaRPr lang="en-US" dirty="0" smtClean="0"/>
          </a:p>
          <a:p>
            <a:pPr marL="0" indent="361950" algn="just" rtl="1"/>
            <a:r>
              <a:rPr lang="ar-SA" b="1" dirty="0" smtClean="0"/>
              <a:t>    </a:t>
            </a:r>
            <a:endParaRPr lang="ar-SA" dirty="0" smtClean="0"/>
          </a:p>
          <a:p>
            <a:endParaRPr lang="ar-SA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/>
              <a:t>   </a:t>
            </a:r>
            <a:r>
              <a:rPr lang="ar-SA" b="1" dirty="0" err="1" smtClean="0"/>
              <a:t>تنبيه</a:t>
            </a:r>
            <a:r>
              <a:rPr lang="ar-SA" dirty="0" err="1" smtClean="0"/>
              <a:t> :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361950" algn="just" rtl="1"/>
            <a:r>
              <a:rPr lang="ar-SA" sz="2800" dirty="0" smtClean="0"/>
              <a:t>التوقف عن قبول رواية الرواة إلا أن يصرحوا بالسماع خاص في مَنْ وُصِفَ بأنه </a:t>
            </a:r>
            <a:r>
              <a:rPr lang="ar-SA" sz="2800" dirty="0" err="1" smtClean="0"/>
              <a:t>مدلس </a:t>
            </a:r>
            <a:r>
              <a:rPr lang="ar-SA" sz="2800" dirty="0" smtClean="0"/>
              <a:t>، فهذا هو الذي نطلب منه أن يصرح </a:t>
            </a:r>
            <a:r>
              <a:rPr lang="ar-SA" sz="2800" dirty="0" err="1" smtClean="0"/>
              <a:t>بالسماع </a:t>
            </a:r>
            <a:r>
              <a:rPr lang="ar-SA" sz="2800" dirty="0" smtClean="0"/>
              <a:t>، ثم إنه ليس كل مدلس نطلب منه أن يصرح </a:t>
            </a:r>
            <a:r>
              <a:rPr lang="ar-SA" sz="2800" dirty="0" err="1" smtClean="0"/>
              <a:t>بالسماع .</a:t>
            </a:r>
            <a:endParaRPr lang="en-US" sz="2800" dirty="0" smtClean="0"/>
          </a:p>
          <a:p>
            <a:pPr marL="0" indent="361950" algn="just" rtl="1"/>
            <a:r>
              <a:rPr lang="ar-SA" sz="2800" dirty="0" smtClean="0"/>
              <a:t>   -  إذا وُصِفَ </a:t>
            </a:r>
            <a:r>
              <a:rPr lang="ar-SA" sz="2800" dirty="0" err="1" smtClean="0"/>
              <a:t>بالتدليس </a:t>
            </a:r>
            <a:r>
              <a:rPr lang="ar-SA" sz="2800" dirty="0" smtClean="0"/>
              <a:t>، فأنظر ما نوع تدليسه الذي وصف </a:t>
            </a:r>
            <a:r>
              <a:rPr lang="ar-SA" sz="2800" dirty="0" err="1" smtClean="0"/>
              <a:t>به</a:t>
            </a:r>
            <a:r>
              <a:rPr lang="ar-SA" sz="2800" dirty="0" smtClean="0"/>
              <a:t> </a:t>
            </a:r>
            <a:r>
              <a:rPr lang="ar-SA" sz="2800" dirty="0" err="1" smtClean="0"/>
              <a:t>؟</a:t>
            </a:r>
            <a:endParaRPr lang="ar-SA" sz="2800" dirty="0" smtClean="0"/>
          </a:p>
          <a:p>
            <a:pPr marL="0" indent="361950" algn="just" rtl="1"/>
            <a:r>
              <a:rPr lang="ar-SA" sz="2800" dirty="0" smtClean="0"/>
              <a:t> فإن كان تدليسه تدليس شيوخ أو تدليس </a:t>
            </a:r>
            <a:r>
              <a:rPr lang="ar-SA" sz="2800" dirty="0" err="1" smtClean="0"/>
              <a:t>بلدان </a:t>
            </a:r>
            <a:r>
              <a:rPr lang="ar-SA" sz="2800" dirty="0" smtClean="0"/>
              <a:t>، فلا يؤثر ذلك على قبول </a:t>
            </a:r>
            <a:r>
              <a:rPr lang="ar-SA" sz="2800" dirty="0" err="1" smtClean="0"/>
              <a:t>عنعنته </a:t>
            </a:r>
            <a:r>
              <a:rPr lang="ar-SA" sz="2800" dirty="0" smtClean="0"/>
              <a:t>؛ لأن تدليس الشيوخ لا علاقة له بصيغ الأداء وإنما هو تعمية اسم الراوي وذكره بغير ما يعرف </a:t>
            </a:r>
            <a:r>
              <a:rPr lang="ar-SA" sz="2800" dirty="0" err="1" smtClean="0"/>
              <a:t>به</a:t>
            </a:r>
            <a:r>
              <a:rPr lang="ar-SA" sz="2800" dirty="0" smtClean="0"/>
              <a:t> ، فإذا كان ذلك فعلينا أن نعيّن الراوي </a:t>
            </a:r>
            <a:r>
              <a:rPr lang="ar-SA" sz="2800" dirty="0" err="1" smtClean="0"/>
              <a:t>فقط </a:t>
            </a:r>
            <a:r>
              <a:rPr lang="ar-SA" sz="2800" dirty="0" smtClean="0"/>
              <a:t>، فإذا عرفناه حكمنا عليه بما </a:t>
            </a:r>
            <a:r>
              <a:rPr lang="ar-SA" sz="2800" dirty="0" err="1" smtClean="0"/>
              <a:t>يلزم </a:t>
            </a:r>
            <a:r>
              <a:rPr lang="ar-SA" sz="2800" dirty="0" smtClean="0"/>
              <a:t>، وإذا لم نعرفه نتوقف في الحكم على الحديث؛ لأن هذا الراوي أشبه عندنا المجهول الذي لا نستطيع أن نحكم على حديثه </a:t>
            </a:r>
          </a:p>
          <a:p>
            <a:pPr marL="0" indent="361950" algn="just" rtl="1"/>
            <a:r>
              <a:rPr lang="ar-SA" sz="2800" dirty="0" smtClean="0"/>
              <a:t>                           لا بصحة ولا </a:t>
            </a:r>
            <a:r>
              <a:rPr lang="ar-SA" sz="2800" dirty="0" err="1" smtClean="0"/>
              <a:t>بضعف </a:t>
            </a:r>
            <a:r>
              <a:rPr lang="ar-SA" dirty="0" err="1" smtClean="0"/>
              <a:t>.</a:t>
            </a:r>
            <a:endParaRPr lang="en-US" dirty="0" smtClean="0"/>
          </a:p>
          <a:p>
            <a:pPr rtl="1"/>
            <a:r>
              <a:rPr lang="ar-SA" dirty="0" smtClean="0"/>
              <a:t>   </a:t>
            </a:r>
            <a:endParaRPr lang="ar-SA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180975" algn="just" rtl="1"/>
            <a:r>
              <a:rPr lang="ar-SA" dirty="0" smtClean="0"/>
              <a:t>وإن كان التدليس تدليس </a:t>
            </a:r>
            <a:r>
              <a:rPr lang="ar-SA" dirty="0" err="1" smtClean="0"/>
              <a:t>إسناد </a:t>
            </a:r>
            <a:r>
              <a:rPr lang="ar-SA" dirty="0" smtClean="0"/>
              <a:t>، وهو رواية الراوي عمّن سمع منه ما لم </a:t>
            </a:r>
            <a:r>
              <a:rPr lang="ar-SA" dirty="0" err="1" smtClean="0"/>
              <a:t>يسمعه </a:t>
            </a:r>
            <a:r>
              <a:rPr lang="ar-SA" dirty="0" smtClean="0"/>
              <a:t>، فهنا ننظر هل ذُكر في مراتب المدلسين في مرتبة من تُقبل عنعنته أم مَنْ تُرَدُّ </a:t>
            </a:r>
            <a:r>
              <a:rPr lang="ar-SA" dirty="0" err="1" smtClean="0"/>
              <a:t>عنعنته .</a:t>
            </a:r>
            <a:r>
              <a:rPr lang="ar-SA" dirty="0" smtClean="0"/>
              <a:t> </a:t>
            </a:r>
          </a:p>
          <a:p>
            <a:pPr marL="0" indent="180975" algn="just" rtl="1"/>
            <a:r>
              <a:rPr lang="ar-SA" dirty="0" smtClean="0"/>
              <a:t>و من أهم كتب مراتب المدلسين </a:t>
            </a:r>
            <a:r>
              <a:rPr lang="ar-SA" dirty="0" err="1" smtClean="0"/>
              <a:t>كتاب </a:t>
            </a:r>
            <a:r>
              <a:rPr lang="ar-SA" dirty="0" smtClean="0"/>
              <a:t>(تعريف أهل التقديس بمراتب الموصوفين بالتدليس) للحافظ ابن </a:t>
            </a:r>
            <a:r>
              <a:rPr lang="ar-SA" dirty="0" err="1" smtClean="0"/>
              <a:t>حجر </a:t>
            </a:r>
            <a:r>
              <a:rPr lang="ar-SA" dirty="0" smtClean="0"/>
              <a:t>، حيث رتب فيه المدلسين </a:t>
            </a:r>
            <a:r>
              <a:rPr lang="ar-SA" smtClean="0"/>
              <a:t>على خمس </a:t>
            </a:r>
            <a:r>
              <a:rPr lang="ar-SA" dirty="0" err="1" smtClean="0"/>
              <a:t>طبقات </a:t>
            </a:r>
            <a:r>
              <a:rPr lang="ar-SA" dirty="0" smtClean="0"/>
              <a:t>، الأولى والثانية تُقبل </a:t>
            </a:r>
            <a:r>
              <a:rPr lang="ar-SA" dirty="0" err="1" smtClean="0"/>
              <a:t>عنعنتهم </a:t>
            </a:r>
            <a:r>
              <a:rPr lang="ar-SA" dirty="0" smtClean="0"/>
              <a:t>، والثالثة يُرجح الحافظ بأنها تُرد </a:t>
            </a:r>
            <a:r>
              <a:rPr lang="ar-SA" dirty="0" err="1" smtClean="0"/>
              <a:t>عنعنتهم </a:t>
            </a:r>
            <a:r>
              <a:rPr lang="ar-SA" dirty="0" smtClean="0"/>
              <a:t>، والرابعة يجزم بردّ </a:t>
            </a:r>
            <a:r>
              <a:rPr lang="ar-SA" dirty="0" err="1" smtClean="0"/>
              <a:t>عنعنتهم </a:t>
            </a:r>
            <a:r>
              <a:rPr lang="ar-SA" dirty="0" smtClean="0"/>
              <a:t>، والخامسة حديثهم ضعيف سواءً صرحوا بالسماع أم لم </a:t>
            </a:r>
            <a:r>
              <a:rPr lang="ar-SA" dirty="0" err="1" smtClean="0"/>
              <a:t>يصرّحوا .</a:t>
            </a:r>
            <a:endParaRPr lang="ar-SA" dirty="0" smtClean="0"/>
          </a:p>
          <a:p>
            <a:endParaRPr lang="ar-SA" dirty="0" smtClean="0"/>
          </a:p>
          <a:p>
            <a:endParaRPr lang="ar-SA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SA" sz="3200" dirty="0" smtClean="0"/>
              <a:t>3</a:t>
            </a:r>
            <a:r>
              <a:rPr lang="ar-SA" sz="3200" b="1" dirty="0" smtClean="0"/>
              <a:t>) الخطوة الثالثة من خطوات الترجمة </a:t>
            </a:r>
            <a:r>
              <a:rPr lang="ar-SA" sz="3200" b="1" dirty="0" err="1" smtClean="0"/>
              <a:t>للرواة </a:t>
            </a:r>
            <a:r>
              <a:rPr lang="ar-SA" sz="3200" b="1" dirty="0" smtClean="0"/>
              <a:t>: معرفة مرتبة الراوي في الجرح </a:t>
            </a:r>
            <a:r>
              <a:rPr lang="ar-SA" sz="3200" b="1" dirty="0" err="1" smtClean="0"/>
              <a:t>والتعديل</a:t>
            </a:r>
            <a:r>
              <a:rPr lang="ar-SA" sz="3200" dirty="0" err="1" smtClean="0"/>
              <a:t> .</a:t>
            </a:r>
            <a:endParaRPr lang="en-US" sz="3200" dirty="0" smtClean="0"/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228600" y="1295400"/>
            <a:ext cx="9144000" cy="4678363"/>
          </a:xfrm>
        </p:spPr>
        <p:txBody>
          <a:bodyPr/>
          <a:lstStyle/>
          <a:p>
            <a:pPr indent="200025" algn="just" rtl="1">
              <a:tabLst>
                <a:tab pos="542925" algn="l"/>
              </a:tabLst>
            </a:pPr>
            <a:endParaRPr lang="ar-SA" dirty="0" smtClean="0"/>
          </a:p>
          <a:p>
            <a:pPr indent="200025" algn="just" rtl="1">
              <a:tabLst>
                <a:tab pos="542925" algn="l"/>
              </a:tabLst>
            </a:pPr>
            <a:r>
              <a:rPr lang="ar-SA" dirty="0" smtClean="0"/>
              <a:t>قبل مراجعة كتب الجرح </a:t>
            </a:r>
            <a:r>
              <a:rPr lang="ar-SA" dirty="0" err="1" smtClean="0"/>
              <a:t>والتعديل </a:t>
            </a:r>
            <a:r>
              <a:rPr lang="ar-SA" dirty="0" smtClean="0"/>
              <a:t>؛ لمعرفة مرتبة الراوي فيها وأقوال أهل العلم </a:t>
            </a:r>
            <a:r>
              <a:rPr lang="ar-SA" dirty="0" err="1" smtClean="0"/>
              <a:t>فيه </a:t>
            </a:r>
            <a:r>
              <a:rPr lang="ar-SA" dirty="0" smtClean="0"/>
              <a:t>، يجب على طالب العلم أن يُتقن بابين من أبواب مصطلح الحديث تتعلق بهذا </a:t>
            </a:r>
            <a:r>
              <a:rPr lang="ar-SA" dirty="0" err="1" smtClean="0"/>
              <a:t>الأمر :</a:t>
            </a:r>
            <a:endParaRPr lang="en-US" dirty="0" smtClean="0"/>
          </a:p>
          <a:p>
            <a:pPr indent="200025" algn="just" rtl="1">
              <a:tabLst>
                <a:tab pos="542925" algn="l"/>
              </a:tabLst>
            </a:pPr>
            <a:r>
              <a:rPr lang="ar-SA" dirty="0" smtClean="0"/>
              <a:t>   الباب </a:t>
            </a:r>
            <a:r>
              <a:rPr lang="ar-SA" dirty="0" err="1" smtClean="0"/>
              <a:t>الأول </a:t>
            </a:r>
            <a:r>
              <a:rPr lang="ar-SA" dirty="0" smtClean="0"/>
              <a:t>: باب معرفة مَنْ تقبل روايته ومَنْ </a:t>
            </a:r>
            <a:r>
              <a:rPr lang="ar-SA" dirty="0" err="1" smtClean="0"/>
              <a:t>تُردّ .</a:t>
            </a:r>
            <a:endParaRPr lang="en-US" dirty="0" smtClean="0"/>
          </a:p>
          <a:p>
            <a:pPr indent="200025" algn="just" rtl="1">
              <a:tabLst>
                <a:tab pos="542925" algn="l"/>
              </a:tabLst>
            </a:pPr>
            <a:r>
              <a:rPr lang="ar-SA" dirty="0" smtClean="0"/>
              <a:t>   الباب </a:t>
            </a:r>
            <a:r>
              <a:rPr lang="ar-SA" dirty="0" err="1" smtClean="0"/>
              <a:t>الثاني </a:t>
            </a:r>
            <a:r>
              <a:rPr lang="ar-SA" dirty="0" smtClean="0"/>
              <a:t>: باب مراتب الجرح </a:t>
            </a:r>
            <a:r>
              <a:rPr lang="ar-SA" dirty="0" err="1" smtClean="0"/>
              <a:t>والتعديل .</a:t>
            </a:r>
            <a:endParaRPr lang="en-US" dirty="0" smtClean="0"/>
          </a:p>
          <a:p>
            <a:pPr indent="200025" algn="just" rtl="1">
              <a:tabLst>
                <a:tab pos="542925" algn="l"/>
              </a:tabLst>
            </a:pPr>
            <a:r>
              <a:rPr lang="ar-SA" dirty="0" smtClean="0"/>
              <a:t>   فلا بد من إتقان وضبط هذين </a:t>
            </a:r>
            <a:r>
              <a:rPr lang="ar-SA" dirty="0" err="1" smtClean="0"/>
              <a:t>البابين </a:t>
            </a:r>
            <a:r>
              <a:rPr lang="ar-SA" dirty="0" smtClean="0"/>
              <a:t>؛ لأن العلماء قد يختلفون في الجرح </a:t>
            </a:r>
            <a:r>
              <a:rPr lang="ar-SA" dirty="0" err="1" smtClean="0"/>
              <a:t>والتعديل .</a:t>
            </a:r>
            <a:r>
              <a:rPr lang="ar-SA" dirty="0" smtClean="0"/>
              <a:t> فبدراسة هذين البابين يمكن التعامل مع هذا</a:t>
            </a:r>
          </a:p>
          <a:p>
            <a:pPr indent="200025" algn="just" rtl="1">
              <a:tabLst>
                <a:tab pos="542925" algn="l"/>
              </a:tabLst>
            </a:pPr>
            <a:r>
              <a:rPr lang="ar-SA" dirty="0" smtClean="0"/>
              <a:t>                        </a:t>
            </a:r>
            <a:r>
              <a:rPr lang="ar-SA" dirty="0" err="1" smtClean="0"/>
              <a:t>الخلاف </a:t>
            </a:r>
            <a:r>
              <a:rPr lang="ar-SA" dirty="0" smtClean="0"/>
              <a:t>، وترجيح </a:t>
            </a:r>
            <a:r>
              <a:rPr lang="ar-SA" dirty="0" err="1" smtClean="0"/>
              <a:t>الصحيح .</a:t>
            </a:r>
            <a:r>
              <a:rPr lang="ar-SA" dirty="0" smtClean="0"/>
              <a:t> </a:t>
            </a:r>
            <a:endParaRPr lang="en-US" dirty="0" smtClean="0"/>
          </a:p>
          <a:p>
            <a:pPr indent="200025" algn="just" rtl="1">
              <a:tabLst>
                <a:tab pos="542925" algn="l"/>
              </a:tabLst>
            </a:pPr>
            <a:r>
              <a:rPr lang="ar-SA" dirty="0" smtClean="0"/>
              <a:t>   </a:t>
            </a:r>
            <a:endParaRPr lang="ar-SA" b="1" dirty="0" smtClean="0">
              <a:cs typeface="Arial" pitchFamily="34" charset="0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8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من المسائل المهمة التي ينبغي التنبيه </a:t>
            </a:r>
            <a:r>
              <a:rPr lang="ar-SA" dirty="0" err="1" smtClean="0"/>
              <a:t>عليها :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200025" algn="just" rtl="1">
              <a:tabLst>
                <a:tab pos="542925" algn="l"/>
              </a:tabLst>
            </a:pPr>
            <a:r>
              <a:rPr lang="ar-SA" dirty="0" smtClean="0"/>
              <a:t>- أنه لا يحتج بالراوي إلا إذا كان عدلاً </a:t>
            </a:r>
            <a:r>
              <a:rPr lang="ar-SA" dirty="0" err="1" smtClean="0"/>
              <a:t>ضابطاً .</a:t>
            </a:r>
            <a:endParaRPr lang="en-US" dirty="0" smtClean="0"/>
          </a:p>
          <a:p>
            <a:pPr indent="200025" algn="just" rtl="1">
              <a:tabLst>
                <a:tab pos="542925" algn="l"/>
              </a:tabLst>
            </a:pPr>
            <a:r>
              <a:rPr lang="ar-SA" dirty="0" smtClean="0"/>
              <a:t>   وشرط البلوغ يشترطه العلماء حين الأداء لا حين </a:t>
            </a:r>
            <a:r>
              <a:rPr lang="ar-SA" dirty="0" err="1" smtClean="0"/>
              <a:t>التحمل </a:t>
            </a:r>
            <a:r>
              <a:rPr lang="ar-SA" dirty="0" smtClean="0"/>
              <a:t>، فقد يتحمل الراوي </a:t>
            </a:r>
            <a:r>
              <a:rPr lang="ar-SA" dirty="0" err="1" smtClean="0"/>
              <a:t>صغيراً </a:t>
            </a:r>
            <a:r>
              <a:rPr lang="ar-SA" dirty="0" smtClean="0"/>
              <a:t>، لكن يشترط أن لا يقبل حديثه إلا إذا  رواه </a:t>
            </a:r>
            <a:r>
              <a:rPr lang="ar-SA" dirty="0" err="1" smtClean="0"/>
              <a:t>كبيراً .</a:t>
            </a:r>
            <a:endParaRPr lang="en-US" dirty="0" smtClean="0"/>
          </a:p>
          <a:p>
            <a:pPr indent="200025" algn="just" rtl="1">
              <a:tabLst>
                <a:tab pos="542925" algn="l"/>
              </a:tabLst>
            </a:pPr>
            <a:r>
              <a:rPr lang="ar-SA" dirty="0" smtClean="0"/>
              <a:t>   وكذلك شرط </a:t>
            </a:r>
            <a:r>
              <a:rPr lang="ar-SA" dirty="0" err="1" smtClean="0"/>
              <a:t>الإسلام </a:t>
            </a:r>
            <a:r>
              <a:rPr lang="ar-SA" dirty="0" smtClean="0"/>
              <a:t>، فالكافر يمكن أن يتحمل في حال </a:t>
            </a:r>
            <a:r>
              <a:rPr lang="ar-SA" dirty="0" err="1" smtClean="0"/>
              <a:t>كفره </a:t>
            </a:r>
            <a:r>
              <a:rPr lang="ar-SA" dirty="0" smtClean="0"/>
              <a:t>، لكنه لا يقبل منه إلا أن يرويه بعد </a:t>
            </a:r>
            <a:r>
              <a:rPr lang="ar-SA" dirty="0" err="1" smtClean="0"/>
              <a:t>إسلامه </a:t>
            </a:r>
            <a:r>
              <a:rPr lang="ar-SA" dirty="0" smtClean="0"/>
              <a:t>، كما حصل مع بعض الصحابة الذين سمعوا من </a:t>
            </a:r>
            <a:r>
              <a:rPr lang="ar-SA" dirty="0" err="1" smtClean="0"/>
              <a:t>النبي </a:t>
            </a:r>
            <a:r>
              <a:rPr lang="ar-SA" dirty="0" smtClean="0"/>
              <a:t>-صلى الله عليه وسلم- حال </a:t>
            </a:r>
            <a:r>
              <a:rPr lang="ar-SA" dirty="0" err="1" smtClean="0"/>
              <a:t>كفرهم </a:t>
            </a:r>
            <a:r>
              <a:rPr lang="ar-SA" dirty="0" smtClean="0"/>
              <a:t>، ورووه بعد </a:t>
            </a:r>
            <a:r>
              <a:rPr lang="ar-SA" dirty="0" err="1" smtClean="0"/>
              <a:t>إسلامهم.</a:t>
            </a:r>
            <a:r>
              <a:rPr lang="ar-SA" dirty="0" smtClean="0"/>
              <a:t> </a:t>
            </a:r>
            <a:endParaRPr lang="en-US" dirty="0" smtClean="0"/>
          </a:p>
          <a:p>
            <a:pPr indent="200025" algn="just" rtl="1">
              <a:tabLst>
                <a:tab pos="542925" algn="l"/>
              </a:tabLst>
            </a:pPr>
            <a:r>
              <a:rPr lang="ar-SA" dirty="0" smtClean="0"/>
              <a:t>   </a:t>
            </a:r>
            <a:endParaRPr lang="ar-SA" b="1" dirty="0" smtClean="0">
              <a:cs typeface="Arial" pitchFamily="34" charset="0"/>
            </a:endParaRPr>
          </a:p>
          <a:p>
            <a:endParaRPr lang="ar-SA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200025" algn="just" rtl="1">
              <a:tabLst>
                <a:tab pos="542925" algn="l"/>
              </a:tabLst>
            </a:pPr>
            <a:r>
              <a:rPr lang="ar-SA" dirty="0" smtClean="0"/>
              <a:t>وتُعرف العدالة من </a:t>
            </a:r>
            <a:r>
              <a:rPr lang="ar-SA" dirty="0" err="1" smtClean="0"/>
              <a:t>خلال :</a:t>
            </a:r>
            <a:endParaRPr lang="ar-SA" dirty="0" smtClean="0"/>
          </a:p>
          <a:p>
            <a:pPr indent="200025" algn="just" rtl="1">
              <a:tabLst>
                <a:tab pos="542925" algn="l"/>
              </a:tabLst>
            </a:pPr>
            <a:r>
              <a:rPr lang="ar-SA" dirty="0" err="1" smtClean="0"/>
              <a:t>1.</a:t>
            </a:r>
            <a:r>
              <a:rPr lang="ar-SA" dirty="0" smtClean="0"/>
              <a:t> الشهرة </a:t>
            </a:r>
            <a:r>
              <a:rPr lang="ar-SA" dirty="0" err="1" smtClean="0"/>
              <a:t>والاستفاضة .</a:t>
            </a:r>
            <a:endParaRPr lang="en-US" dirty="0" smtClean="0"/>
          </a:p>
          <a:p>
            <a:pPr indent="19050" algn="just" rtl="1">
              <a:tabLst>
                <a:tab pos="542925" algn="l"/>
              </a:tabLst>
            </a:pPr>
            <a:r>
              <a:rPr lang="ar-SA" dirty="0" smtClean="0"/>
              <a:t> </a:t>
            </a:r>
            <a:r>
              <a:rPr lang="ar-SA" dirty="0" err="1" smtClean="0"/>
              <a:t>2.</a:t>
            </a:r>
            <a:r>
              <a:rPr lang="ar-SA" dirty="0" smtClean="0"/>
              <a:t> التنصيص: بأن ينص الأئمة على توثيق فلان،أو على </a:t>
            </a:r>
            <a:r>
              <a:rPr lang="ar-SA" dirty="0" err="1" smtClean="0"/>
              <a:t>ضعفه .</a:t>
            </a:r>
            <a:endParaRPr lang="en-US" dirty="0" smtClean="0"/>
          </a:p>
          <a:p>
            <a:pPr indent="200025" algn="just" rtl="1">
              <a:tabLst>
                <a:tab pos="542925" algn="l"/>
              </a:tabLst>
            </a:pPr>
            <a:r>
              <a:rPr lang="ar-SA" dirty="0" smtClean="0"/>
              <a:t>ويعرف العلماء الضبط من خلال النظر في روايات الراوي التي شارك فيها الرواة الآخرين </a:t>
            </a:r>
            <a:r>
              <a:rPr lang="ar-SA" dirty="0" err="1" smtClean="0"/>
              <a:t>الثقات </a:t>
            </a:r>
            <a:r>
              <a:rPr lang="ar-SA" dirty="0" smtClean="0"/>
              <a:t>، فإن وافقهم ولم يخالفهم في زيادة أو نقص أو </a:t>
            </a:r>
            <a:r>
              <a:rPr lang="ar-SA" dirty="0" err="1" smtClean="0"/>
              <a:t>تغيير </a:t>
            </a:r>
            <a:r>
              <a:rPr lang="ar-SA" dirty="0" smtClean="0"/>
              <a:t>، فهذا دليل </a:t>
            </a:r>
            <a:r>
              <a:rPr lang="ar-SA" dirty="0" err="1" smtClean="0"/>
              <a:t>ضبطه </a:t>
            </a:r>
            <a:r>
              <a:rPr lang="ar-SA" dirty="0" smtClean="0"/>
              <a:t>، وإن كان الغالب فيه عدم الموافقة وكثرة </a:t>
            </a:r>
            <a:r>
              <a:rPr lang="ar-SA" dirty="0" err="1" smtClean="0"/>
              <a:t>المخالفة </a:t>
            </a:r>
            <a:r>
              <a:rPr lang="ar-SA" dirty="0" smtClean="0"/>
              <a:t>، فهذا يدل على عدم ضبطه، وعلى حسب نسبة المخالفة يُعرف مقدار الضبط عند هذا </a:t>
            </a:r>
            <a:r>
              <a:rPr lang="ar-SA" dirty="0" err="1" smtClean="0"/>
              <a:t>الراوي .</a:t>
            </a:r>
            <a:endParaRPr lang="en-US" dirty="0" smtClean="0"/>
          </a:p>
          <a:p>
            <a:pPr indent="200025" algn="just" rtl="1">
              <a:tabLst>
                <a:tab pos="542925" algn="l"/>
              </a:tabLst>
            </a:pPr>
            <a:r>
              <a:rPr lang="en-US" dirty="0" smtClean="0"/>
              <a:t> </a:t>
            </a:r>
          </a:p>
          <a:p>
            <a:pPr indent="200025" algn="just" rtl="1">
              <a:tabLst>
                <a:tab pos="542925" algn="l"/>
              </a:tabLst>
            </a:pPr>
            <a:r>
              <a:rPr lang="ar-SA" dirty="0" smtClean="0"/>
              <a:t>  </a:t>
            </a:r>
            <a:endParaRPr lang="ar-SA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/>
              <a:t>تنبيهات حول قضايا الجرح </a:t>
            </a:r>
            <a:r>
              <a:rPr lang="ar-SA" dirty="0" err="1" smtClean="0"/>
              <a:t>والتعديل :</a:t>
            </a:r>
            <a:r>
              <a:rPr lang="en-US" dirty="0" smtClean="0"/>
              <a:t/>
            </a:r>
            <a:br>
              <a:rPr lang="en-US" dirty="0" smtClean="0"/>
            </a:b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200025" algn="just" rtl="1">
              <a:tabLst>
                <a:tab pos="542925" algn="l"/>
              </a:tabLst>
            </a:pPr>
            <a:r>
              <a:rPr lang="ar-SA" dirty="0" err="1" smtClean="0"/>
              <a:t>الأول </a:t>
            </a:r>
            <a:r>
              <a:rPr lang="ar-SA" dirty="0" smtClean="0"/>
              <a:t>: وجوب التنبه إلى الاصطلاحات الخاصة لبعض </a:t>
            </a:r>
            <a:r>
              <a:rPr lang="ar-SA" dirty="0" err="1" smtClean="0"/>
              <a:t>الأئمة </a:t>
            </a:r>
            <a:r>
              <a:rPr lang="ar-SA" dirty="0" smtClean="0"/>
              <a:t>، حيث إن الاصطلاحات قد يكون لها معنىً خاص عند </a:t>
            </a:r>
            <a:r>
              <a:rPr lang="ar-SA" dirty="0" err="1" smtClean="0"/>
              <a:t>إمام </a:t>
            </a:r>
            <a:r>
              <a:rPr lang="ar-SA" dirty="0" smtClean="0"/>
              <a:t>، يختلف هذا المعنى عند </a:t>
            </a:r>
            <a:r>
              <a:rPr lang="ar-SA" dirty="0" err="1" smtClean="0"/>
              <a:t>الجمهور </a:t>
            </a:r>
            <a:r>
              <a:rPr lang="ar-SA" dirty="0" smtClean="0"/>
              <a:t>، مثال </a:t>
            </a:r>
            <a:r>
              <a:rPr lang="ar-SA" dirty="0" err="1" smtClean="0"/>
              <a:t>ذلك :</a:t>
            </a:r>
            <a:endParaRPr lang="ar-SA" dirty="0" smtClean="0"/>
          </a:p>
          <a:p>
            <a:pPr indent="200025" algn="just" rtl="1">
              <a:tabLst>
                <a:tab pos="542925" algn="l"/>
              </a:tabLst>
            </a:pPr>
            <a:r>
              <a:rPr lang="ar-SA" dirty="0" smtClean="0"/>
              <a:t>- </a:t>
            </a:r>
            <a:r>
              <a:rPr lang="ar-SA" dirty="0" err="1" smtClean="0"/>
              <a:t>عبارة </a:t>
            </a:r>
            <a:r>
              <a:rPr lang="ar-SA" dirty="0" smtClean="0"/>
              <a:t>"سكتوا عنه” ظاهرها أنهم ما تكلموا </a:t>
            </a:r>
            <a:r>
              <a:rPr lang="ar-SA" dirty="0" err="1" smtClean="0"/>
              <a:t>فيه </a:t>
            </a:r>
            <a:r>
              <a:rPr lang="ar-SA" dirty="0" smtClean="0"/>
              <a:t>،بينما هي عند البخاري تدل على التضعيف </a:t>
            </a:r>
            <a:r>
              <a:rPr lang="ar-SA" dirty="0" err="1" smtClean="0"/>
              <a:t>الشديد </a:t>
            </a:r>
            <a:r>
              <a:rPr lang="ar-SA" dirty="0" smtClean="0"/>
              <a:t>، أي أنهم تكلموا فيه كلاما جارحاً </a:t>
            </a:r>
            <a:r>
              <a:rPr lang="ar-SA" dirty="0" err="1" smtClean="0"/>
              <a:t>شديداً </a:t>
            </a:r>
            <a:r>
              <a:rPr lang="ar-SA" dirty="0" smtClean="0"/>
              <a:t>، فقصد بتلك العبارة أنهم أصبحوا لا يعتبرونه </a:t>
            </a:r>
            <a:r>
              <a:rPr lang="ar-SA" dirty="0" err="1" smtClean="0"/>
              <a:t>شيئاً .</a:t>
            </a:r>
            <a:r>
              <a:rPr lang="ar-SA" dirty="0" smtClean="0"/>
              <a:t> -  </a:t>
            </a:r>
            <a:r>
              <a:rPr lang="ar-SA" dirty="0" err="1" smtClean="0"/>
              <a:t>عبارة </a:t>
            </a:r>
            <a:r>
              <a:rPr lang="ar-SA" dirty="0" smtClean="0"/>
              <a:t>"ليس </a:t>
            </a:r>
            <a:r>
              <a:rPr lang="ar-SA" dirty="0" err="1" smtClean="0"/>
              <a:t>بشئ</a:t>
            </a:r>
            <a:r>
              <a:rPr lang="ar-SA" dirty="0" smtClean="0"/>
              <a:t>" ظاهرها التضعيف الشديد بينما هي عند يحيى بن معين تدل على أن الراوي قليل الحديث </a:t>
            </a:r>
            <a:endParaRPr lang="en-US" dirty="0" smtClean="0"/>
          </a:p>
          <a:p>
            <a:pPr indent="200025" algn="just" rtl="1">
              <a:tabLst>
                <a:tab pos="542925" algn="l"/>
              </a:tabLst>
            </a:pPr>
            <a:r>
              <a:rPr lang="ar-SA" dirty="0" err="1" smtClean="0"/>
              <a:t>.</a:t>
            </a:r>
            <a:r>
              <a:rPr lang="ar-SA" dirty="0" smtClean="0"/>
              <a:t> </a:t>
            </a:r>
            <a:endParaRPr lang="en-US" dirty="0" smtClean="0"/>
          </a:p>
          <a:p>
            <a:endParaRPr lang="ar-SA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200025" algn="just" rtl="1">
              <a:tabLst>
                <a:tab pos="542925" algn="l"/>
              </a:tabLst>
            </a:pPr>
            <a:r>
              <a:rPr lang="ar-SA" sz="4000" dirty="0" err="1" smtClean="0"/>
              <a:t>الثاني </a:t>
            </a:r>
            <a:r>
              <a:rPr lang="ar-SA" sz="4000" dirty="0" smtClean="0"/>
              <a:t>: التنبه إلى مراتب العلماء تشدداً وتساهلاً واعتدالاً في الجرح </a:t>
            </a:r>
            <a:r>
              <a:rPr lang="ar-SA" sz="4000" dirty="0" err="1" smtClean="0"/>
              <a:t>والتعديل .</a:t>
            </a:r>
            <a:r>
              <a:rPr lang="ar-SA" sz="4000" dirty="0" smtClean="0"/>
              <a:t> </a:t>
            </a:r>
          </a:p>
          <a:p>
            <a:pPr indent="200025" algn="just" rtl="1">
              <a:tabLst>
                <a:tab pos="542925" algn="l"/>
              </a:tabLst>
            </a:pPr>
            <a:r>
              <a:rPr lang="ar-SA" sz="4000" dirty="0" smtClean="0"/>
              <a:t>وقد نبّه أهل العلم على </a:t>
            </a:r>
            <a:r>
              <a:rPr lang="ar-SA" sz="4000" dirty="0" err="1" smtClean="0"/>
              <a:t>ذلك </a:t>
            </a:r>
            <a:r>
              <a:rPr lang="ar-SA" sz="4000" dirty="0" smtClean="0"/>
              <a:t>، ومنهم الإمام الذهبي في </a:t>
            </a:r>
            <a:r>
              <a:rPr lang="ar-SA" sz="4000" dirty="0" err="1" smtClean="0"/>
              <a:t>كتابه </a:t>
            </a:r>
            <a:r>
              <a:rPr lang="ar-SA" sz="4000" dirty="0" smtClean="0"/>
              <a:t>(ذِكْرُ مَنْ يُعتمدُ قوله في الجرح والتعديل</a:t>
            </a:r>
            <a:r>
              <a:rPr lang="ar-SA" sz="4000" dirty="0" err="1" smtClean="0"/>
              <a:t>) </a:t>
            </a:r>
            <a:r>
              <a:rPr lang="ar-SA" sz="4000" dirty="0" smtClean="0"/>
              <a:t>، حيث ذكر أن العلماء في كل طبقة تقريباً ينقسمون إلى متشدد ومتساهل </a:t>
            </a:r>
            <a:r>
              <a:rPr lang="ar-SA" sz="4000" dirty="0" err="1" smtClean="0"/>
              <a:t>ومتوسط </a:t>
            </a:r>
            <a:r>
              <a:rPr lang="ar-SA" sz="4000" dirty="0" smtClean="0"/>
              <a:t>، وهناك من العلماء من لم يوصف لا بتشدد ولا بتساهل.</a:t>
            </a:r>
            <a:endParaRPr lang="en-US" sz="4000" dirty="0" smtClean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200025" algn="just" rtl="1">
              <a:tabLst>
                <a:tab pos="542925" algn="l"/>
              </a:tabLst>
            </a:pPr>
            <a:r>
              <a:rPr lang="ar-SA" dirty="0" smtClean="0"/>
              <a:t> </a:t>
            </a:r>
            <a:r>
              <a:rPr lang="ar-SA" dirty="0" err="1" smtClean="0"/>
              <a:t>الثالث </a:t>
            </a:r>
            <a:r>
              <a:rPr lang="ar-SA" dirty="0" smtClean="0"/>
              <a:t>: التنبه لمسألة تعارض الجرح </a:t>
            </a:r>
            <a:r>
              <a:rPr lang="ar-SA" dirty="0" err="1" smtClean="0"/>
              <a:t>والتعديل </a:t>
            </a:r>
            <a:r>
              <a:rPr lang="ar-SA" dirty="0" smtClean="0"/>
              <a:t>، وهذه المسألة مهمةٌ </a:t>
            </a:r>
            <a:r>
              <a:rPr lang="ar-SA" dirty="0" err="1" smtClean="0"/>
              <a:t>جداً </a:t>
            </a:r>
            <a:r>
              <a:rPr lang="ar-SA" dirty="0" smtClean="0"/>
              <a:t>؛ لأنها كثيرة الحصول واقعاً.و فيها اختلاف بين </a:t>
            </a:r>
            <a:r>
              <a:rPr lang="ar-SA" dirty="0" err="1" smtClean="0"/>
              <a:t>العلماء </a:t>
            </a:r>
            <a:r>
              <a:rPr lang="ar-SA" dirty="0" smtClean="0"/>
              <a:t>، والراجح فيها ضمن النقاط </a:t>
            </a:r>
            <a:r>
              <a:rPr lang="ar-SA" dirty="0" err="1" smtClean="0"/>
              <a:t>التالية :</a:t>
            </a:r>
            <a:endParaRPr lang="en-US" dirty="0" smtClean="0"/>
          </a:p>
          <a:p>
            <a:pPr indent="200025" algn="just" rtl="1">
              <a:tabLst>
                <a:tab pos="542925" algn="l"/>
              </a:tabLst>
            </a:pPr>
            <a:r>
              <a:rPr lang="ar-SA" dirty="0" smtClean="0"/>
              <a:t>   1) تقديم الجرحِ المُفسّر بجارحٍ </a:t>
            </a:r>
            <a:r>
              <a:rPr lang="ar-SA" dirty="0" err="1" smtClean="0"/>
              <a:t>حقيقي</a:t>
            </a:r>
            <a:r>
              <a:rPr lang="ar-SA" dirty="0" smtClean="0"/>
              <a:t> ، والمقصود بالجرح المُفسّر الذي بُيّن </a:t>
            </a:r>
            <a:r>
              <a:rPr lang="ar-SA" dirty="0" err="1" smtClean="0"/>
              <a:t>سببه </a:t>
            </a:r>
            <a:r>
              <a:rPr lang="ar-SA" dirty="0" smtClean="0"/>
              <a:t>، والجارح </a:t>
            </a:r>
            <a:r>
              <a:rPr lang="ar-SA" dirty="0" err="1" smtClean="0"/>
              <a:t>الحقيقي</a:t>
            </a:r>
            <a:r>
              <a:rPr lang="ar-SA" dirty="0" smtClean="0"/>
              <a:t> هو الذي يستحق أن يُجْرَحَ </a:t>
            </a:r>
            <a:r>
              <a:rPr lang="ar-SA" dirty="0" err="1" smtClean="0"/>
              <a:t>به</a:t>
            </a:r>
            <a:r>
              <a:rPr lang="ar-SA" dirty="0" smtClean="0"/>
              <a:t> في عدالته أو في </a:t>
            </a:r>
            <a:r>
              <a:rPr lang="ar-SA" dirty="0" err="1" smtClean="0"/>
              <a:t>ضبطه </a:t>
            </a:r>
            <a:r>
              <a:rPr lang="ar-SA" dirty="0" smtClean="0"/>
              <a:t>، لا كما جرح أحدهم </a:t>
            </a:r>
            <a:r>
              <a:rPr lang="ar-SA" dirty="0" err="1" smtClean="0"/>
              <a:t>راوياً </a:t>
            </a:r>
            <a:r>
              <a:rPr lang="ar-SA" dirty="0" smtClean="0"/>
              <a:t>، </a:t>
            </a:r>
            <a:r>
              <a:rPr lang="ar-SA" dirty="0" err="1" smtClean="0"/>
              <a:t>فسُئل </a:t>
            </a:r>
            <a:r>
              <a:rPr lang="ar-SA" dirty="0" smtClean="0"/>
              <a:t>: </a:t>
            </a:r>
            <a:r>
              <a:rPr lang="ar-SA" dirty="0" err="1" smtClean="0"/>
              <a:t>لماذا ؟</a:t>
            </a:r>
            <a:r>
              <a:rPr lang="ar-SA" dirty="0" smtClean="0"/>
              <a:t> ، </a:t>
            </a:r>
            <a:r>
              <a:rPr lang="ar-SA" dirty="0" err="1" smtClean="0"/>
              <a:t>فقال </a:t>
            </a:r>
            <a:r>
              <a:rPr lang="ar-SA" dirty="0" smtClean="0"/>
              <a:t>:"رأيته يركب على </a:t>
            </a:r>
            <a:r>
              <a:rPr lang="ar-SA" dirty="0" err="1" smtClean="0"/>
              <a:t>برذون</a:t>
            </a:r>
            <a:r>
              <a:rPr lang="ar-SA" dirty="0" smtClean="0"/>
              <a:t> يجري </a:t>
            </a:r>
            <a:r>
              <a:rPr lang="ar-SA" dirty="0" err="1" smtClean="0"/>
              <a:t>به</a:t>
            </a:r>
            <a:r>
              <a:rPr lang="ar-SA" dirty="0" smtClean="0"/>
              <a:t> في </a:t>
            </a:r>
            <a:r>
              <a:rPr lang="ar-SA" dirty="0" err="1" smtClean="0"/>
              <a:t>السوق" </a:t>
            </a:r>
            <a:r>
              <a:rPr lang="ar-SA" dirty="0" smtClean="0"/>
              <a:t>، و جرح آخر راوياً </a:t>
            </a:r>
            <a:r>
              <a:rPr lang="ar-SA" dirty="0" err="1" smtClean="0"/>
              <a:t>آخر </a:t>
            </a:r>
            <a:r>
              <a:rPr lang="ar-SA" dirty="0" smtClean="0"/>
              <a:t>، فسُئل </a:t>
            </a:r>
            <a:r>
              <a:rPr lang="ar-SA" dirty="0" err="1" smtClean="0"/>
              <a:t>لماذا؟</a:t>
            </a:r>
            <a:r>
              <a:rPr lang="ar-SA" dirty="0" smtClean="0"/>
              <a:t> ، </a:t>
            </a:r>
            <a:r>
              <a:rPr lang="ar-SA" dirty="0" err="1" smtClean="0"/>
              <a:t>فقال </a:t>
            </a:r>
            <a:r>
              <a:rPr lang="ar-SA" dirty="0" smtClean="0"/>
              <a:t>:" سمعت</a:t>
            </a:r>
          </a:p>
          <a:p>
            <a:pPr indent="200025" algn="just" rtl="1">
              <a:tabLst>
                <a:tab pos="542925" algn="l"/>
              </a:tabLst>
            </a:pPr>
            <a:r>
              <a:rPr lang="ar-SA" dirty="0" smtClean="0"/>
              <a:t>                   في بيته </a:t>
            </a:r>
            <a:r>
              <a:rPr lang="ar-SA" dirty="0" err="1" smtClean="0"/>
              <a:t>طنبوراً" .</a:t>
            </a:r>
            <a:r>
              <a:rPr lang="ar-SA" dirty="0" smtClean="0"/>
              <a:t> أي </a:t>
            </a:r>
            <a:r>
              <a:rPr lang="ar-SA" dirty="0" err="1" smtClean="0"/>
              <a:t>مزماراً .</a:t>
            </a:r>
            <a:endParaRPr lang="ar-SA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4385</TotalTime>
  <Words>978</Words>
  <Application>Microsoft Office PowerPoint</Application>
  <PresentationFormat>A4 Paper (210x297 mm)‎</PresentationFormat>
  <Paragraphs>61</Paragraphs>
  <Slides>14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14</vt:i4>
      </vt:variant>
    </vt:vector>
  </HeadingPairs>
  <TitlesOfParts>
    <vt:vector size="15" baseType="lpstr">
      <vt:lpstr>Office Theme</vt:lpstr>
      <vt:lpstr>الشريحة 1</vt:lpstr>
      <vt:lpstr>الثالثة عشرة المحاضرة</vt:lpstr>
      <vt:lpstr>عناصر المحاضرة</vt:lpstr>
      <vt:lpstr>  الخطوة الثانية من خطوات الترجمة للراوي : معرفة تاريخ مولد الرواة ووفاتهم أوطبقاتهم</vt:lpstr>
      <vt:lpstr>الشريحة 5</vt:lpstr>
      <vt:lpstr>   تنبيه :</vt:lpstr>
      <vt:lpstr>الشريحة 7</vt:lpstr>
      <vt:lpstr>3) الخطوة الثالثة من خطوات الترجمة للرواة : معرفة مرتبة الراوي في الجرح والتعديل .</vt:lpstr>
      <vt:lpstr>من المسائل المهمة التي ينبغي التنبيه عليها :</vt:lpstr>
      <vt:lpstr>الشريحة 10</vt:lpstr>
      <vt:lpstr> تنبيهات حول قضايا الجرح والتعديل : </vt:lpstr>
      <vt:lpstr>الشريحة 12</vt:lpstr>
      <vt:lpstr>الشريحة 13</vt:lpstr>
      <vt:lpstr>الشريحة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سعود بن عبد العزيز العقيل</cp:lastModifiedBy>
  <cp:revision>122</cp:revision>
  <dcterms:created xsi:type="dcterms:W3CDTF">2009-10-14T19:14:34Z</dcterms:created>
  <dcterms:modified xsi:type="dcterms:W3CDTF">2012-04-15T04:25:25Z</dcterms:modified>
</cp:coreProperties>
</file>