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57" r:id="rId3"/>
    <p:sldId id="267" r:id="rId4"/>
    <p:sldId id="268" r:id="rId5"/>
    <p:sldId id="269" r:id="rId6"/>
    <p:sldId id="270" r:id="rId7"/>
    <p:sldId id="277" r:id="rId8"/>
    <p:sldId id="278" r:id="rId9"/>
    <p:sldId id="279" r:id="rId10"/>
    <p:sldId id="271" r:id="rId11"/>
    <p:sldId id="272" r:id="rId12"/>
    <p:sldId id="300" r:id="rId13"/>
    <p:sldId id="301" r:id="rId14"/>
    <p:sldId id="280" r:id="rId15"/>
    <p:sldId id="281" r:id="rId16"/>
    <p:sldId id="282" r:id="rId17"/>
    <p:sldId id="283" r:id="rId18"/>
    <p:sldId id="284" r:id="rId19"/>
    <p:sldId id="285" r:id="rId20"/>
    <p:sldId id="286" r:id="rId21"/>
    <p:sldId id="287" r:id="rId22"/>
    <p:sldId id="288" r:id="rId23"/>
    <p:sldId id="289" r:id="rId24"/>
    <p:sldId id="290" r:id="rId25"/>
    <p:sldId id="291" r:id="rId26"/>
    <p:sldId id="292" r:id="rId27"/>
    <p:sldId id="293" r:id="rId28"/>
    <p:sldId id="294" r:id="rId29"/>
    <p:sldId id="295" r:id="rId30"/>
    <p:sldId id="296" r:id="rId31"/>
    <p:sldId id="299" r:id="rId32"/>
    <p:sldId id="297" r:id="rId33"/>
    <p:sldId id="276" r:id="rId34"/>
    <p:sldId id="266" r:id="rId3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516" y="55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4/21/2012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rPr>
              <a:t>دراسة الأسانيد</a:t>
            </a:r>
            <a:endParaRPr lang="en-US" sz="2800" b="1" dirty="0" smtClean="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 محمد بن </a:t>
            </a:r>
            <a:r>
              <a:rPr lang="ar-SA" sz="2600" b="1" dirty="0" err="1" smtClean="0">
                <a:solidFill>
                  <a:srgbClr val="7F7F7F"/>
                </a:solidFill>
                <a:latin typeface="Calibri" pitchFamily="34" charset="0"/>
                <a:cs typeface="Times New Roman" pitchFamily="18" charset="0"/>
              </a:rPr>
              <a:t>عبدالرحمن</a:t>
            </a:r>
            <a:r>
              <a:rPr lang="ar-SA" sz="2600" b="1" dirty="0" smtClean="0">
                <a:solidFill>
                  <a:srgbClr val="7F7F7F"/>
                </a:solidFill>
                <a:latin typeface="Calibri" pitchFamily="34" charset="0"/>
                <a:cs typeface="Times New Roman" pitchFamily="18" charset="0"/>
              </a:rPr>
              <a:t> </a:t>
            </a:r>
            <a:r>
              <a:rPr lang="ar-SA" sz="2600" b="1" dirty="0" err="1" smtClean="0">
                <a:solidFill>
                  <a:srgbClr val="7F7F7F"/>
                </a:solidFill>
                <a:latin typeface="Calibri" pitchFamily="34" charset="0"/>
                <a:cs typeface="Times New Roman" pitchFamily="18" charset="0"/>
              </a:rPr>
              <a:t>العمير</a:t>
            </a:r>
            <a:r>
              <a:rPr lang="ar-SA" sz="2600" b="1" dirty="0" smtClean="0">
                <a:solidFill>
                  <a:srgbClr val="7F7F7F"/>
                </a:solidFill>
                <a:latin typeface="Calibri" pitchFamily="34" charset="0"/>
                <a:cs typeface="Times New Roman" pitchFamily="18" charset="0"/>
              </a:rPr>
              <a:t> </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الرابعة عشرة</a:t>
            </a:r>
            <a:r>
              <a:rPr lang="en-US" spc="-150" dirty="0" smtClean="0">
                <a:solidFill>
                  <a:srgbClr val="376092"/>
                </a:solidFill>
                <a:latin typeface="ae_AlMateen" pitchFamily="2" charset="-78"/>
                <a:cs typeface="ae_AlMateen" pitchFamily="2" charset="-78"/>
              </a:rPr>
              <a:t> </a:t>
            </a:r>
            <a:r>
              <a:rPr lang="ar-SA" spc="-150" dirty="0" smtClean="0">
                <a:solidFill>
                  <a:srgbClr val="376092"/>
                </a:solidFill>
                <a:latin typeface="ae_AlMateen" pitchFamily="2" charset="-78"/>
                <a:cs typeface="ae_AlMateen" pitchFamily="2" charset="-78"/>
              </a:rPr>
              <a:t>المحاضرة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بقية مراحل دراسة الأسانيد</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dirty="0" smtClean="0"/>
              <a:t>المرحلة الرابعة: الحكم على الإسناد المُفرد دون </a:t>
            </a:r>
            <a:r>
              <a:rPr lang="ar-SA" dirty="0" err="1" smtClean="0"/>
              <a:t>المجموع .</a:t>
            </a:r>
            <a:endParaRPr lang="ar-SA" dirty="0" smtClean="0"/>
          </a:p>
          <a:p>
            <a:pPr rtl="1" eaLnBrk="1" hangingPunct="1">
              <a:buFont typeface="Arial" pitchFamily="34" charset="0"/>
              <a:buChar char="•"/>
            </a:pPr>
            <a:r>
              <a:rPr lang="ar-SA" dirty="0" smtClean="0"/>
              <a:t>المرحلة </a:t>
            </a:r>
            <a:r>
              <a:rPr lang="ar-SA" dirty="0" err="1" smtClean="0"/>
              <a:t>الخامسة </a:t>
            </a:r>
            <a:r>
              <a:rPr lang="ar-SA" dirty="0" smtClean="0"/>
              <a:t>: النظر في اختلاف </a:t>
            </a:r>
            <a:r>
              <a:rPr lang="ar-SA" dirty="0" err="1" smtClean="0"/>
              <a:t>الطرق </a:t>
            </a:r>
            <a:r>
              <a:rPr lang="ar-SA" dirty="0" smtClean="0"/>
              <a:t>-إن </a:t>
            </a:r>
            <a:r>
              <a:rPr lang="ar-SA" dirty="0" err="1" smtClean="0"/>
              <a:t>وجدت- .</a:t>
            </a:r>
            <a:endParaRPr lang="ar-SA" dirty="0" smtClean="0"/>
          </a:p>
          <a:p>
            <a:pPr rtl="1" eaLnBrk="1" hangingPunct="1">
              <a:buFont typeface="Arial" pitchFamily="34" charset="0"/>
              <a:buChar char="•"/>
            </a:pPr>
            <a:r>
              <a:rPr lang="ar-SA" dirty="0" smtClean="0"/>
              <a:t>المرحلة </a:t>
            </a:r>
            <a:r>
              <a:rPr lang="ar-SA" dirty="0" err="1" smtClean="0"/>
              <a:t>السادسة </a:t>
            </a:r>
            <a:r>
              <a:rPr lang="ar-SA" dirty="0" smtClean="0"/>
              <a:t>: الحكم على الحديث بما </a:t>
            </a:r>
            <a:r>
              <a:rPr lang="ar-SA" dirty="0" err="1" smtClean="0"/>
              <a:t>يستحق .</a:t>
            </a:r>
            <a:r>
              <a:rPr lang="en-US" b="1" dirty="0" smtClean="0">
                <a:cs typeface="Arial" pitchFamily="34" charset="0"/>
              </a:rPr>
              <a:t> </a:t>
            </a: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المرحلة </a:t>
            </a:r>
            <a:r>
              <a:rPr lang="ar-SA" sz="3200" b="1" dirty="0" err="1" smtClean="0"/>
              <a:t>الرابعة </a:t>
            </a:r>
            <a:r>
              <a:rPr lang="ar-SA" sz="3200" b="1" dirty="0" smtClean="0"/>
              <a:t>-من مراحل دراسة </a:t>
            </a:r>
            <a:r>
              <a:rPr lang="ar-SA" sz="3200" b="1" dirty="0" err="1" smtClean="0"/>
              <a:t>الأسانيد- </a:t>
            </a:r>
            <a:r>
              <a:rPr lang="ar-SA" sz="3200" b="1" dirty="0" smtClean="0"/>
              <a:t>: الحكم على الإسناد المُفرد دون المجموع</a:t>
            </a:r>
            <a:endParaRPr lang="ar-SA" sz="3200" dirty="0"/>
          </a:p>
        </p:txBody>
      </p:sp>
      <p:sp>
        <p:nvSpPr>
          <p:cNvPr id="3" name="عنصر نائب للمحتوى 2"/>
          <p:cNvSpPr>
            <a:spLocks noGrp="1"/>
          </p:cNvSpPr>
          <p:nvPr>
            <p:ph idx="1"/>
          </p:nvPr>
        </p:nvSpPr>
        <p:spPr/>
        <p:txBody>
          <a:bodyPr/>
          <a:lstStyle/>
          <a:p>
            <a:pPr indent="200025" algn="just" rtl="1">
              <a:tabLst>
                <a:tab pos="542925" algn="l"/>
              </a:tabLst>
            </a:pPr>
            <a:r>
              <a:rPr lang="ar-SA" dirty="0" smtClean="0"/>
              <a:t> </a:t>
            </a:r>
            <a:r>
              <a:rPr lang="ar-SA" sz="4000" dirty="0" smtClean="0"/>
              <a:t>فينظر في كل إسناد منفرد عن بقية طرق </a:t>
            </a:r>
            <a:r>
              <a:rPr lang="ar-SA" sz="4000" dirty="0" err="1" smtClean="0"/>
              <a:t>الحديث </a:t>
            </a:r>
            <a:r>
              <a:rPr lang="ar-SA" sz="4000" dirty="0" smtClean="0"/>
              <a:t>، ويحكم على الإسناد بحسب ما يستحقه على </a:t>
            </a:r>
            <a:r>
              <a:rPr lang="ar-SA" sz="4000" dirty="0" err="1" smtClean="0"/>
              <a:t>الانفراد .</a:t>
            </a:r>
            <a:endParaRPr lang="ar-SA" sz="4000" dirty="0" smtClean="0"/>
          </a:p>
          <a:p>
            <a:pPr indent="200025" algn="just" rtl="1">
              <a:tabLst>
                <a:tab pos="542925" algn="l"/>
              </a:tabLst>
            </a:pPr>
            <a:r>
              <a:rPr lang="ar-SA" sz="4000" dirty="0" smtClean="0"/>
              <a:t> وهذا الحكم لن تكون له قيمة كبيرة إلا في </a:t>
            </a:r>
            <a:r>
              <a:rPr lang="ar-SA" sz="4000" dirty="0" err="1" smtClean="0"/>
              <a:t>الأخير </a:t>
            </a:r>
            <a:r>
              <a:rPr lang="ar-SA" sz="4000" dirty="0" smtClean="0"/>
              <a:t>، و إنما يستفاد من هذه الخطوة معرفة الإسناد الذي يقوي </a:t>
            </a:r>
            <a:r>
              <a:rPr lang="ar-SA" sz="4000" dirty="0" err="1" smtClean="0"/>
              <a:t>ويتقوى </a:t>
            </a:r>
            <a:r>
              <a:rPr lang="ar-SA" sz="4000" dirty="0" smtClean="0"/>
              <a:t>، أو لا يستطيع </a:t>
            </a:r>
            <a:r>
              <a:rPr lang="ar-SA" sz="4000" dirty="0" err="1" smtClean="0"/>
              <a:t>ذلك </a:t>
            </a:r>
            <a:r>
              <a:rPr lang="ar-SA" sz="4000" dirty="0" smtClean="0"/>
              <a:t>، كالإسناد الشديد </a:t>
            </a:r>
            <a:r>
              <a:rPr lang="ar-SA" sz="4000" dirty="0" err="1" smtClean="0"/>
              <a:t>الضعف .</a:t>
            </a:r>
            <a:endParaRPr lang="en-US" sz="4000" dirty="0" smtClean="0"/>
          </a:p>
          <a:p>
            <a:pPr indent="200025" algn="just" rtl="1">
              <a:tabLst>
                <a:tab pos="542925" algn="l"/>
              </a:tabLst>
            </a:pPr>
            <a:r>
              <a:rPr lang="ar-SA" b="1" dirty="0" smtClean="0"/>
              <a:t>   </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err="1" smtClean="0"/>
              <a:t>تنبيه :</a:t>
            </a:r>
            <a:endParaRPr lang="ar-SA" dirty="0"/>
          </a:p>
        </p:txBody>
      </p:sp>
      <p:sp>
        <p:nvSpPr>
          <p:cNvPr id="3" name="عنصر نائب للمحتوى 2"/>
          <p:cNvSpPr>
            <a:spLocks noGrp="1"/>
          </p:cNvSpPr>
          <p:nvPr>
            <p:ph idx="1"/>
          </p:nvPr>
        </p:nvSpPr>
        <p:spPr/>
        <p:txBody>
          <a:bodyPr/>
          <a:lstStyle/>
          <a:p>
            <a:pPr indent="200025" algn="just" rtl="1">
              <a:tabLst>
                <a:tab pos="542925" algn="l"/>
              </a:tabLst>
            </a:pPr>
            <a:r>
              <a:rPr lang="ar-SA" b="1" dirty="0" smtClean="0"/>
              <a:t>القاعدة المطردة في الحكم على الإسناد أن</a:t>
            </a:r>
            <a:r>
              <a:rPr lang="ar-SA" dirty="0" smtClean="0"/>
              <a:t> الأقلُّ في هذا العلم يقضي على الأكثر، فالإسناد الذي كل رواته ثقات إلا راوٍ واحد ضعيف يحكم عليه بأنه إسناد </a:t>
            </a:r>
            <a:r>
              <a:rPr lang="ar-SA" dirty="0" err="1" smtClean="0"/>
              <a:t>ضعيف </a:t>
            </a:r>
            <a:r>
              <a:rPr lang="ar-SA" dirty="0" smtClean="0"/>
              <a:t>، فينظر في أقل راو في </a:t>
            </a:r>
            <a:r>
              <a:rPr lang="ar-SA" dirty="0" err="1" smtClean="0"/>
              <a:t>الإسناد </a:t>
            </a:r>
            <a:r>
              <a:rPr lang="ar-SA" dirty="0" smtClean="0"/>
              <a:t>، فيحكم عليه باعتبار درجة هذا </a:t>
            </a:r>
            <a:r>
              <a:rPr lang="ar-SA" dirty="0" err="1" smtClean="0"/>
              <a:t>الراوي .</a:t>
            </a:r>
            <a:r>
              <a:rPr lang="ar-SA" dirty="0" smtClean="0"/>
              <a:t> </a:t>
            </a:r>
            <a:endParaRPr lang="en-US" dirty="0" smtClean="0"/>
          </a:p>
          <a:p>
            <a:pPr indent="200025" algn="just" rtl="1">
              <a:tabLst>
                <a:tab pos="542925" algn="l"/>
              </a:tabLst>
            </a:pPr>
            <a:r>
              <a:rPr lang="ar-SA" dirty="0" smtClean="0"/>
              <a:t>ويُنتبه إلى خطورة الاكتفاء بهذا الحكم المُفرد على </a:t>
            </a:r>
            <a:r>
              <a:rPr lang="ar-SA" dirty="0" err="1" smtClean="0"/>
              <a:t>الأسانيد </a:t>
            </a:r>
            <a:r>
              <a:rPr lang="ar-SA" dirty="0" smtClean="0"/>
              <a:t>، فلا يُظنّ أن العمل قد </a:t>
            </a:r>
            <a:r>
              <a:rPr lang="ar-SA" dirty="0" err="1" smtClean="0"/>
              <a:t>انتهى </a:t>
            </a:r>
            <a:r>
              <a:rPr lang="ar-SA" dirty="0" smtClean="0"/>
              <a:t>، بل لا بد من مراعاة المراحل </a:t>
            </a:r>
            <a:r>
              <a:rPr lang="ar-SA" dirty="0" err="1" smtClean="0"/>
              <a:t>الآتية </a:t>
            </a:r>
            <a:r>
              <a:rPr lang="ar-SA" dirty="0" smtClean="0"/>
              <a:t>، التي هي في غاية </a:t>
            </a:r>
            <a:r>
              <a:rPr lang="ar-SA" dirty="0" err="1" smtClean="0"/>
              <a:t>الأهمية </a:t>
            </a:r>
            <a:r>
              <a:rPr lang="ar-SA" dirty="0" smtClean="0"/>
              <a:t>، ويغفل عنها كثيرٌ من طلبة </a:t>
            </a:r>
            <a:r>
              <a:rPr lang="ar-SA" dirty="0" err="1" smtClean="0"/>
              <a:t>العلم .</a:t>
            </a:r>
            <a:endParaRPr lang="en-US" dirty="0" smtClean="0"/>
          </a:p>
          <a:p>
            <a:pPr indent="200025" algn="just" rtl="1">
              <a:tabLst>
                <a:tab pos="542925" algn="l"/>
              </a:tabLst>
            </a:pPr>
            <a:r>
              <a:rPr lang="ar-SA" b="1" dirty="0" smtClean="0"/>
              <a:t>   </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944562"/>
          </a:xfrm>
        </p:spPr>
        <p:txBody>
          <a:bodyPr/>
          <a:lstStyle/>
          <a:p>
            <a:r>
              <a:rPr lang="ar-SA" sz="3200" b="1" dirty="0" smtClean="0"/>
              <a:t>المرحلة </a:t>
            </a:r>
            <a:r>
              <a:rPr lang="ar-SA" sz="3200" b="1" dirty="0" err="1" smtClean="0"/>
              <a:t>الخامسة </a:t>
            </a:r>
            <a:r>
              <a:rPr lang="ar-SA" sz="3200" b="1" dirty="0" smtClean="0"/>
              <a:t>: النظر في اختلاف </a:t>
            </a:r>
            <a:r>
              <a:rPr lang="ar-SA" sz="3200" b="1" dirty="0" err="1" smtClean="0"/>
              <a:t>الطرق </a:t>
            </a:r>
            <a:r>
              <a:rPr lang="ar-SA" sz="3200" b="1" dirty="0" smtClean="0"/>
              <a:t>-إن </a:t>
            </a:r>
            <a:r>
              <a:rPr lang="ar-SA" sz="3200" b="1" dirty="0" err="1" smtClean="0"/>
              <a:t>وجدت-</a:t>
            </a:r>
            <a:endParaRPr lang="ar-SA" sz="3200" dirty="0"/>
          </a:p>
        </p:txBody>
      </p:sp>
      <p:sp>
        <p:nvSpPr>
          <p:cNvPr id="3" name="عنصر نائب للمحتوى 2"/>
          <p:cNvSpPr>
            <a:spLocks noGrp="1"/>
          </p:cNvSpPr>
          <p:nvPr>
            <p:ph idx="1"/>
          </p:nvPr>
        </p:nvSpPr>
        <p:spPr>
          <a:xfrm>
            <a:off x="533400" y="1295400"/>
            <a:ext cx="8915400" cy="4678363"/>
          </a:xfrm>
        </p:spPr>
        <p:txBody>
          <a:bodyPr/>
          <a:lstStyle/>
          <a:p>
            <a:pPr indent="200025" algn="just" rtl="1">
              <a:tabLst>
                <a:tab pos="542925" algn="l"/>
              </a:tabLst>
            </a:pPr>
            <a:r>
              <a:rPr lang="ar-SA" dirty="0" smtClean="0"/>
              <a:t>ففي هذه المرحلة ينظر هل اتفقت الطرق كلها </a:t>
            </a:r>
            <a:r>
              <a:rPr lang="ar-SA" dirty="0" err="1" smtClean="0"/>
              <a:t>سندا </a:t>
            </a:r>
            <a:r>
              <a:rPr lang="ar-SA" dirty="0" smtClean="0"/>
              <a:t>، </a:t>
            </a:r>
            <a:r>
              <a:rPr lang="ar-SA" dirty="0" err="1" smtClean="0"/>
              <a:t>ومتنا </a:t>
            </a:r>
            <a:r>
              <a:rPr lang="ar-SA" dirty="0" smtClean="0"/>
              <a:t>، أم أن بينها </a:t>
            </a:r>
            <a:r>
              <a:rPr lang="ar-SA" dirty="0" err="1" smtClean="0"/>
              <a:t>اختلافا .</a:t>
            </a:r>
            <a:r>
              <a:rPr lang="ar-SA" dirty="0" smtClean="0"/>
              <a:t> و الهدف من هذه المرحلة التأكد من انتفاء الشذوذ و انتفاء </a:t>
            </a:r>
            <a:r>
              <a:rPr lang="ar-SA" dirty="0" err="1" smtClean="0"/>
              <a:t>العلة .</a:t>
            </a:r>
            <a:endParaRPr lang="ar-SA" dirty="0" smtClean="0"/>
          </a:p>
          <a:p>
            <a:pPr indent="200025" algn="just" rtl="1">
              <a:tabLst>
                <a:tab pos="542925" algn="l"/>
              </a:tabLst>
            </a:pPr>
            <a:r>
              <a:rPr lang="ar-SA" dirty="0" smtClean="0"/>
              <a:t> و هل الاختلاف قد يوجد في الإسناد وقد يوجد في </a:t>
            </a:r>
            <a:r>
              <a:rPr lang="ar-SA" dirty="0" err="1" smtClean="0"/>
              <a:t>المتن؟</a:t>
            </a:r>
            <a:r>
              <a:rPr lang="ar-SA" dirty="0" smtClean="0"/>
              <a:t> </a:t>
            </a:r>
          </a:p>
          <a:p>
            <a:pPr indent="200025" algn="just" rtl="1">
              <a:tabLst>
                <a:tab pos="542925" algn="l"/>
              </a:tabLst>
            </a:pPr>
            <a:r>
              <a:rPr lang="ar-SA" dirty="0" smtClean="0"/>
              <a:t>فمثال الاختلاف في الإسناد أيُبدل راوٍ براوٍ </a:t>
            </a:r>
            <a:r>
              <a:rPr lang="ar-SA" dirty="0" err="1" smtClean="0"/>
              <a:t>آخر </a:t>
            </a:r>
            <a:r>
              <a:rPr lang="ar-SA" dirty="0" smtClean="0"/>
              <a:t>، أو يروى الحديثُ مرّة متصلاً وأخرى </a:t>
            </a:r>
            <a:r>
              <a:rPr lang="ar-SA" dirty="0" err="1" smtClean="0"/>
              <a:t>مرسلاً </a:t>
            </a:r>
            <a:r>
              <a:rPr lang="ar-SA" dirty="0" smtClean="0"/>
              <a:t>، ومرة مرفوعاً وأخرى </a:t>
            </a:r>
            <a:r>
              <a:rPr lang="ar-SA" dirty="0" err="1" smtClean="0"/>
              <a:t>موقوفاً .</a:t>
            </a:r>
            <a:r>
              <a:rPr lang="ar-SA" dirty="0" smtClean="0"/>
              <a:t> </a:t>
            </a:r>
          </a:p>
          <a:p>
            <a:pPr indent="200025" algn="just" rtl="1">
              <a:tabLst>
                <a:tab pos="542925" algn="l"/>
              </a:tabLst>
            </a:pPr>
            <a:r>
              <a:rPr lang="ar-SA" dirty="0" smtClean="0"/>
              <a:t>ومثال الاختلاف في المتن وجود نقص أو زيادة أو تقديم </a:t>
            </a:r>
          </a:p>
          <a:p>
            <a:pPr indent="200025" algn="just" rtl="1">
              <a:tabLst>
                <a:tab pos="542925" algn="l"/>
              </a:tabLst>
            </a:pPr>
            <a:r>
              <a:rPr lang="ar-SA" dirty="0" smtClean="0"/>
              <a:t>         أو تأخير يؤثر في </a:t>
            </a:r>
            <a:r>
              <a:rPr lang="ar-SA" dirty="0" err="1" smtClean="0"/>
              <a:t>المعنى </a:t>
            </a:r>
            <a:r>
              <a:rPr lang="ar-SA" sz="3600" dirty="0" err="1" smtClean="0"/>
              <a:t>.</a:t>
            </a:r>
            <a:endParaRPr lang="en-US" sz="3600" dirty="0" smtClean="0"/>
          </a:p>
          <a:p>
            <a:endParaRPr lang="ar-SA" dirty="0" smtClean="0"/>
          </a:p>
          <a:p>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3175" indent="358775" algn="just" rtl="1"/>
            <a:r>
              <a:rPr lang="ar-SA" dirty="0" smtClean="0"/>
              <a:t>البحث عن الشذوذ والعلة أمر أصعب بكثير من البحث في عدالة الرواة وضبطهم، واتصال السند؛ لأن الكشف على الشذوذ والعلة إثباتًا أو نفيًا أمر لا يقوى عليه إلا صاحب الاطلاع الواسع جدًّا على متون الأحاديث وأسانيدها، حتى يمكنه معرفة اتفاق أسانيد هذا الحديث في جميع الطرق التي ورد </a:t>
            </a:r>
            <a:r>
              <a:rPr lang="ar-SA" dirty="0" err="1" smtClean="0"/>
              <a:t>بها</a:t>
            </a:r>
            <a:r>
              <a:rPr lang="ar-SA" dirty="0" smtClean="0"/>
              <a:t> الحديث أو عدم اتفاقها، وقد ذكر علماء المصطلح أن العلة تطرق إلى الإسناد الذي رجاله ثقات، الجامع شروط الصحة من حيث الظاهر</a:t>
            </a:r>
            <a:endParaRPr lang="en-US" dirty="0" smtClean="0"/>
          </a:p>
          <a:p>
            <a:pPr marL="3175" indent="358775" algn="just"/>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t>
            </a:r>
            <a:br>
              <a:rPr lang="ar-SA" dirty="0" smtClean="0"/>
            </a:br>
            <a:r>
              <a:rPr lang="ar-SA" dirty="0" smtClean="0"/>
              <a:t>الكتب التي يُستعان </a:t>
            </a:r>
            <a:r>
              <a:rPr lang="ar-SA" dirty="0" err="1" smtClean="0"/>
              <a:t>بها</a:t>
            </a:r>
            <a:r>
              <a:rPr lang="ar-SA" dirty="0" smtClean="0"/>
              <a:t> في كشف العلة </a:t>
            </a:r>
            <a:r>
              <a:rPr lang="ar-SA" dirty="0" err="1" smtClean="0"/>
              <a:t>والشذوذ:</a:t>
            </a:r>
            <a:r>
              <a:rPr lang="ar-SA" dirty="0" smtClean="0"/>
              <a:t> </a:t>
            </a:r>
            <a:r>
              <a:rPr lang="en-US" dirty="0" smtClean="0"/>
              <a:t/>
            </a:r>
            <a:br>
              <a:rPr lang="en-US" dirty="0" smtClean="0"/>
            </a:br>
            <a:r>
              <a:rPr lang="ar-SA" dirty="0" smtClean="0"/>
              <a:t>  </a:t>
            </a:r>
            <a:endParaRPr lang="ar-SA" dirty="0"/>
          </a:p>
        </p:txBody>
      </p:sp>
      <p:sp>
        <p:nvSpPr>
          <p:cNvPr id="3" name="عنصر نائب للمحتوى 2"/>
          <p:cNvSpPr>
            <a:spLocks noGrp="1"/>
          </p:cNvSpPr>
          <p:nvPr>
            <p:ph idx="1"/>
          </p:nvPr>
        </p:nvSpPr>
        <p:spPr/>
        <p:txBody>
          <a:bodyPr/>
          <a:lstStyle/>
          <a:p>
            <a:pPr marL="3175" indent="358775" algn="just" rtl="1"/>
            <a:r>
              <a:rPr lang="ar-SA" dirty="0" smtClean="0"/>
              <a:t>هناك كتب صنفها العلماء لبيان علل الحديث، وتعرف هذه الكتب بكتب </a:t>
            </a:r>
            <a:r>
              <a:rPr lang="ar-SA" dirty="0" err="1" smtClean="0"/>
              <a:t>العلل،</a:t>
            </a:r>
            <a:r>
              <a:rPr lang="ar-SA" dirty="0" smtClean="0"/>
              <a:t> </a:t>
            </a:r>
            <a:endParaRPr lang="en-US" dirty="0" smtClean="0"/>
          </a:p>
          <a:p>
            <a:pPr marL="3175" indent="358775" algn="just" rtl="1"/>
            <a:r>
              <a:rPr lang="ar-SA" dirty="0" smtClean="0"/>
              <a:t>مثل </a:t>
            </a:r>
            <a:r>
              <a:rPr lang="ar-SA" dirty="0" err="1" smtClean="0"/>
              <a:t>كتاب </a:t>
            </a:r>
            <a:r>
              <a:rPr lang="ar-SA" dirty="0" smtClean="0"/>
              <a:t>"علل الحديث" لابن أبي حاتم، وهو مرتب على الأبواب، </a:t>
            </a:r>
            <a:r>
              <a:rPr lang="ar-SA" dirty="0" err="1" smtClean="0"/>
              <a:t>وكتاب </a:t>
            </a:r>
            <a:r>
              <a:rPr lang="ar-SA" dirty="0" smtClean="0"/>
              <a:t>"العلل" </a:t>
            </a:r>
            <a:r>
              <a:rPr lang="ar-SA" dirty="0" err="1" smtClean="0"/>
              <a:t>للدارقطني</a:t>
            </a:r>
            <a:r>
              <a:rPr lang="ar-SA" dirty="0" smtClean="0"/>
              <a:t>، وهو مرتب على </a:t>
            </a:r>
            <a:r>
              <a:rPr lang="ar-SA" dirty="0" err="1" smtClean="0"/>
              <a:t>المسانيد</a:t>
            </a:r>
            <a:endParaRPr lang="en-US" dirty="0" smtClean="0"/>
          </a:p>
          <a:p>
            <a:pPr marL="3175" indent="358775" algn="just" rtl="1"/>
            <a:r>
              <a:rPr lang="ar-SA" dirty="0" smtClean="0"/>
              <a:t> وقد يَنهَج بعض المؤلفين في العلل نهجًا آخر، فتراه يذكر أن فلانًا لم يسمع من فلان، أو أن حديث فلان عن فلان منقطع؛ لأنه لم يلقه، وذلك كالإمام أحمد في </a:t>
            </a:r>
            <a:r>
              <a:rPr lang="ar-SA" dirty="0" err="1" smtClean="0"/>
              <a:t>كتابه </a:t>
            </a:r>
            <a:r>
              <a:rPr lang="ar-SA" dirty="0" smtClean="0"/>
              <a:t>"العلل ومعرفة الرجال" فهذه الكتب يمكن الاستعانة </a:t>
            </a:r>
            <a:r>
              <a:rPr lang="ar-SA" dirty="0" err="1" smtClean="0"/>
              <a:t>بها</a:t>
            </a:r>
            <a:r>
              <a:rPr lang="ar-SA" dirty="0" smtClean="0"/>
              <a:t> في كشف علل </a:t>
            </a:r>
            <a:r>
              <a:rPr lang="ar-SA" dirty="0" err="1" smtClean="0"/>
              <a:t>الحديث .</a:t>
            </a:r>
            <a:endParaRPr lang="en-US" dirty="0" smtClean="0"/>
          </a:p>
          <a:p>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85725" indent="276225" algn="just" rtl="1"/>
            <a:r>
              <a:rPr lang="ar-SA" sz="4000" dirty="0" smtClean="0"/>
              <a:t>هل صنف العلماء كتبًا خاصة في معرفة الأحاديث </a:t>
            </a:r>
            <a:r>
              <a:rPr lang="ar-SA" sz="4000" dirty="0" err="1" smtClean="0"/>
              <a:t>الشاذة؟</a:t>
            </a:r>
            <a:r>
              <a:rPr lang="ar-SA" sz="4000" dirty="0" smtClean="0"/>
              <a:t> </a:t>
            </a:r>
          </a:p>
          <a:p>
            <a:pPr marL="85725" indent="276225" algn="just" rtl="1"/>
            <a:r>
              <a:rPr lang="ar-SA" sz="4000" dirty="0" smtClean="0"/>
              <a:t>والجواب عن ذلك: أن العلماء لم يصنفوا مثل هذه </a:t>
            </a:r>
            <a:r>
              <a:rPr lang="ar-SA" sz="4000" dirty="0" err="1" smtClean="0"/>
              <a:t>المؤلفات </a:t>
            </a:r>
            <a:r>
              <a:rPr lang="ar-SA" sz="4000" dirty="0" smtClean="0"/>
              <a:t>، لكن الشذوذ قبل ظهوره هو نوع من العلل، ولذلك كثيرًا ما يعلل الأئمة بعض الأحاديث بأن فلانًا روى الحديث على وجه مخالف للأول، وهو أثبت وأوثق منه، فالشذوذ نوع من العلل.</a:t>
            </a:r>
            <a:endParaRPr lang="en-US" sz="4000" dirty="0" smtClean="0"/>
          </a:p>
          <a:p>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
            </a:r>
            <a:br>
              <a:rPr lang="ar-SA" sz="3200" b="1" dirty="0" smtClean="0"/>
            </a:br>
            <a:r>
              <a:rPr lang="ar-SA" sz="3200" b="1" dirty="0" smtClean="0"/>
              <a:t>المرحلة </a:t>
            </a:r>
            <a:r>
              <a:rPr lang="ar-SA" sz="3200" b="1" dirty="0" err="1" smtClean="0"/>
              <a:t>السادسة </a:t>
            </a:r>
            <a:r>
              <a:rPr lang="ar-SA" sz="3200" b="1" dirty="0" smtClean="0"/>
              <a:t>: الحكم على الحديث بناءً على المراحل السابقة بما يستحقه هذا </a:t>
            </a:r>
            <a:r>
              <a:rPr lang="ar-SA" sz="3200" b="1" dirty="0" err="1" smtClean="0"/>
              <a:t>الحديث</a:t>
            </a:r>
            <a:r>
              <a:rPr lang="ar-SA" sz="3200" dirty="0" err="1" smtClean="0"/>
              <a:t> .</a:t>
            </a:r>
            <a:r>
              <a:rPr lang="ar-SA" sz="3200" dirty="0" smtClean="0"/>
              <a:t> </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indent="200025" algn="just" rtl="1">
              <a:tabLst>
                <a:tab pos="542925" algn="l"/>
              </a:tabLst>
            </a:pPr>
            <a:r>
              <a:rPr lang="ar-SA" sz="4000" dirty="0" smtClean="0"/>
              <a:t>إذا توفرت جميع شروط الصحة في السند و المتن حكمنا </a:t>
            </a:r>
            <a:r>
              <a:rPr lang="ar-SA" sz="4000" dirty="0" err="1" smtClean="0"/>
              <a:t>بها</a:t>
            </a:r>
            <a:r>
              <a:rPr lang="ar-SA" sz="4000" dirty="0" smtClean="0"/>
              <a:t> ، و إن فقد شرط حكم بما يناسب من حسن أو </a:t>
            </a:r>
            <a:r>
              <a:rPr lang="ar-SA" sz="4000" dirty="0" err="1" smtClean="0"/>
              <a:t>ضعف </a:t>
            </a:r>
            <a:r>
              <a:rPr lang="ar-SA" sz="4000" dirty="0" smtClean="0"/>
              <a:t>،إلا أن يوجد له عاضد </a:t>
            </a:r>
            <a:r>
              <a:rPr lang="ar-SA" sz="4000" dirty="0" err="1" smtClean="0"/>
              <a:t>يعضده .</a:t>
            </a:r>
            <a:endParaRPr lang="ar-SA" sz="4000" dirty="0" smtClean="0"/>
          </a:p>
          <a:p>
            <a:pPr indent="200025" algn="just" rtl="1">
              <a:tabLst>
                <a:tab pos="542925" algn="l"/>
              </a:tabLst>
            </a:pPr>
            <a:r>
              <a:rPr lang="ar-SA" sz="4000" dirty="0" smtClean="0"/>
              <a:t> و المقصود أنه ينبغي النظر في </a:t>
            </a:r>
            <a:r>
              <a:rPr lang="ar-SA" sz="4000" dirty="0" err="1" smtClean="0"/>
              <a:t>المعضدات </a:t>
            </a:r>
            <a:r>
              <a:rPr lang="ar-SA" sz="4000" dirty="0" smtClean="0"/>
              <a:t>، فقد أحكم على هذا الحديث بحكمٍ </a:t>
            </a:r>
            <a:r>
              <a:rPr lang="ar-SA" sz="4000" dirty="0" err="1" smtClean="0"/>
              <a:t>معين </a:t>
            </a:r>
            <a:r>
              <a:rPr lang="ar-SA" sz="4000" dirty="0" smtClean="0"/>
              <a:t>، لكن قد أجد ما يعضده ويقويه من طرق وشواهد </a:t>
            </a:r>
            <a:r>
              <a:rPr lang="ar-SA" sz="4000" dirty="0" err="1" smtClean="0"/>
              <a:t>أخرى .</a:t>
            </a:r>
            <a:endParaRPr lang="en-US" sz="4000" dirty="0" smtClean="0"/>
          </a:p>
          <a:p>
            <a:pPr indent="200025" algn="just" rtl="1">
              <a:tabLst>
                <a:tab pos="542925" algn="l"/>
              </a:tabLst>
            </a:pPr>
            <a:r>
              <a:rPr lang="ar-SA" dirty="0" smtClean="0"/>
              <a:t>   </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المراد </a:t>
            </a:r>
            <a:r>
              <a:rPr lang="ar-SA" dirty="0" err="1" smtClean="0"/>
              <a:t>بالعاضد</a:t>
            </a:r>
            <a:r>
              <a:rPr lang="ar-SA" dirty="0" smtClean="0"/>
              <a:t> </a:t>
            </a:r>
            <a:r>
              <a:rPr lang="ar-SA" dirty="0" err="1" smtClean="0"/>
              <a:t>؟</a:t>
            </a:r>
            <a:r>
              <a:rPr lang="ar-SA" dirty="0" smtClean="0"/>
              <a:t> </a:t>
            </a:r>
            <a:br>
              <a:rPr lang="ar-SA" dirty="0" smtClean="0"/>
            </a:br>
            <a:endParaRPr lang="ar-SA" dirty="0"/>
          </a:p>
        </p:txBody>
      </p:sp>
      <p:sp>
        <p:nvSpPr>
          <p:cNvPr id="3" name="عنصر نائب للمحتوى 2"/>
          <p:cNvSpPr>
            <a:spLocks noGrp="1"/>
          </p:cNvSpPr>
          <p:nvPr>
            <p:ph idx="1"/>
          </p:nvPr>
        </p:nvSpPr>
        <p:spPr/>
        <p:txBody>
          <a:bodyPr/>
          <a:lstStyle/>
          <a:p>
            <a:pPr indent="200025" algn="just" rtl="1">
              <a:tabLst>
                <a:tab pos="542925" algn="l"/>
              </a:tabLst>
            </a:pPr>
            <a:endParaRPr lang="ar-SA" sz="3600" dirty="0" smtClean="0"/>
          </a:p>
          <a:p>
            <a:pPr indent="200025" algn="just" rtl="1">
              <a:tabLst>
                <a:tab pos="542925" algn="l"/>
              </a:tabLst>
            </a:pPr>
            <a:r>
              <a:rPr lang="ar-SA" sz="3600" dirty="0" err="1" smtClean="0"/>
              <a:t>العاضد</a:t>
            </a:r>
            <a:r>
              <a:rPr lang="ar-SA" sz="3600" dirty="0" smtClean="0"/>
              <a:t> هو كل ما يدفع </a:t>
            </a:r>
            <a:r>
              <a:rPr lang="ar-SA" sz="3600" dirty="0" err="1" smtClean="0"/>
              <a:t>الضعف </a:t>
            </a:r>
            <a:r>
              <a:rPr lang="ar-SA" sz="3600" dirty="0" smtClean="0"/>
              <a:t>، و يرفه درجة </a:t>
            </a:r>
            <a:r>
              <a:rPr lang="ar-SA" sz="3600" dirty="0" err="1" smtClean="0"/>
              <a:t>الخبر .</a:t>
            </a:r>
            <a:r>
              <a:rPr lang="ar-SA" sz="3600" dirty="0" smtClean="0"/>
              <a:t> ومن ذلك </a:t>
            </a:r>
            <a:r>
              <a:rPr lang="ar-SA" sz="3600" dirty="0" err="1" smtClean="0"/>
              <a:t>ميالي</a:t>
            </a:r>
            <a:r>
              <a:rPr lang="ar-SA" sz="3600" dirty="0" smtClean="0"/>
              <a:t> </a:t>
            </a:r>
            <a:r>
              <a:rPr lang="ar-SA" sz="3600" dirty="0" err="1" smtClean="0"/>
              <a:t>:</a:t>
            </a:r>
            <a:r>
              <a:rPr lang="ar-SA" sz="3600" dirty="0" smtClean="0"/>
              <a:t> </a:t>
            </a:r>
          </a:p>
          <a:p>
            <a:pPr indent="200025" algn="just" rtl="1">
              <a:tabLst>
                <a:tab pos="542925" algn="l"/>
              </a:tabLst>
            </a:pPr>
            <a:r>
              <a:rPr lang="ar-SA" sz="3600" dirty="0" smtClean="0"/>
              <a:t>- المتابعة من رواية الصحابي </a:t>
            </a:r>
            <a:r>
              <a:rPr lang="ar-SA" sz="3600" dirty="0" err="1" smtClean="0"/>
              <a:t>نفسه .</a:t>
            </a:r>
            <a:endParaRPr lang="ar-SA" sz="3600" dirty="0" smtClean="0"/>
          </a:p>
          <a:p>
            <a:pPr indent="200025" algn="just" rtl="1">
              <a:buFontTx/>
              <a:buChar char="-"/>
              <a:tabLst>
                <a:tab pos="542925" algn="l"/>
              </a:tabLst>
            </a:pPr>
            <a:r>
              <a:rPr lang="ar-SA" sz="3600" dirty="0" smtClean="0"/>
              <a:t> الشاهد من رواية صحابي آخر، حين يكون المعنى منطبقاً بين </a:t>
            </a:r>
            <a:r>
              <a:rPr lang="ar-SA" sz="3600" dirty="0" err="1" smtClean="0"/>
              <a:t>الروايتين .</a:t>
            </a:r>
            <a:endParaRPr lang="ar-SA" sz="3600" dirty="0" smtClean="0"/>
          </a:p>
          <a:p>
            <a:pPr indent="200025" algn="just" rtl="1">
              <a:tabLst>
                <a:tab pos="542925" algn="l"/>
              </a:tabLst>
            </a:pPr>
            <a:r>
              <a:rPr lang="ar-SA" dirty="0" smtClean="0"/>
              <a:t>   </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تنبيه</a:t>
            </a:r>
            <a:endParaRPr lang="ar-SA"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495300" y="1752601"/>
            <a:ext cx="8915400" cy="3641766"/>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الأحاديث التي بحثها الأئمة وبينوا الحكم فيها </a:t>
            </a:r>
            <a:endParaRPr lang="ar-SA" dirty="0"/>
          </a:p>
        </p:txBody>
      </p:sp>
      <p:sp>
        <p:nvSpPr>
          <p:cNvPr id="3" name="عنصر نائب للمحتوى 2"/>
          <p:cNvSpPr>
            <a:spLocks noGrp="1"/>
          </p:cNvSpPr>
          <p:nvPr>
            <p:ph idx="1"/>
          </p:nvPr>
        </p:nvSpPr>
        <p:spPr/>
        <p:txBody>
          <a:bodyPr/>
          <a:lstStyle/>
          <a:p>
            <a:r>
              <a:rPr lang="ar-SA" dirty="0" err="1" smtClean="0"/>
              <a:t>1 </a:t>
            </a:r>
            <a:r>
              <a:rPr lang="ar-SA" dirty="0" smtClean="0"/>
              <a:t>– ما رواه الشيخان أو أحدهما بسند </a:t>
            </a:r>
            <a:r>
              <a:rPr lang="ar-SA" dirty="0" err="1" smtClean="0"/>
              <a:t>متصل .</a:t>
            </a:r>
            <a:r>
              <a:rPr lang="ar-SA" dirty="0" smtClean="0"/>
              <a:t> </a:t>
            </a:r>
          </a:p>
          <a:p>
            <a:r>
              <a:rPr lang="ar-SA" dirty="0" err="1" smtClean="0"/>
              <a:t>2 </a:t>
            </a:r>
            <a:r>
              <a:rPr lang="ar-SA" dirty="0" smtClean="0"/>
              <a:t>– الأحاديث الواردة في كتاب التزم </a:t>
            </a:r>
            <a:r>
              <a:rPr lang="ar-SA" dirty="0" err="1" smtClean="0"/>
              <a:t>مألفوها</a:t>
            </a:r>
            <a:r>
              <a:rPr lang="ar-SA" dirty="0" smtClean="0"/>
              <a:t> </a:t>
            </a:r>
            <a:r>
              <a:rPr lang="ar-SA" dirty="0" err="1" smtClean="0"/>
              <a:t>بالصحة </a:t>
            </a:r>
            <a:r>
              <a:rPr lang="ar-SA" dirty="0" smtClean="0"/>
              <a:t>، ومن أشهر هذه </a:t>
            </a:r>
            <a:r>
              <a:rPr lang="ar-SA" dirty="0" err="1" smtClean="0"/>
              <a:t>الكتب :</a:t>
            </a:r>
            <a:r>
              <a:rPr lang="ar-SA" dirty="0" smtClean="0"/>
              <a:t> </a:t>
            </a:r>
          </a:p>
          <a:p>
            <a:r>
              <a:rPr lang="ar-SA" dirty="0" smtClean="0"/>
              <a:t>- المستخرجات على </a:t>
            </a:r>
            <a:r>
              <a:rPr lang="ar-SA" dirty="0" err="1" smtClean="0"/>
              <a:t>الصحيحين </a:t>
            </a:r>
            <a:r>
              <a:rPr lang="ar-SA" dirty="0" smtClean="0"/>
              <a:t>، </a:t>
            </a:r>
            <a:r>
              <a:rPr lang="ar-SA" dirty="0" err="1" smtClean="0"/>
              <a:t>كالإسماعيلي </a:t>
            </a:r>
            <a:r>
              <a:rPr lang="ar-SA" dirty="0" smtClean="0"/>
              <a:t>، </a:t>
            </a:r>
            <a:r>
              <a:rPr lang="ar-SA" dirty="0" err="1" smtClean="0"/>
              <a:t>والبرقاني</a:t>
            </a:r>
            <a:r>
              <a:rPr lang="ar-SA" dirty="0" smtClean="0"/>
              <a:t> </a:t>
            </a:r>
            <a:r>
              <a:rPr lang="ar-SA" dirty="0" err="1" smtClean="0"/>
              <a:t>.</a:t>
            </a:r>
            <a:r>
              <a:rPr lang="ar-SA" dirty="0" smtClean="0"/>
              <a:t> </a:t>
            </a:r>
          </a:p>
          <a:p>
            <a:pPr>
              <a:buFontTx/>
              <a:buChar char="-"/>
            </a:pPr>
            <a:r>
              <a:rPr lang="ar-SA" dirty="0" smtClean="0"/>
              <a:t>- كتب الصحاح كصحيح </a:t>
            </a:r>
            <a:r>
              <a:rPr lang="ar-SA" dirty="0" smtClean="0"/>
              <a:t>ابن </a:t>
            </a:r>
            <a:r>
              <a:rPr lang="ar-SA" dirty="0" err="1" smtClean="0"/>
              <a:t>السكن </a:t>
            </a:r>
            <a:r>
              <a:rPr lang="ar-SA" dirty="0" smtClean="0"/>
              <a:t>، وصحيح </a:t>
            </a:r>
            <a:r>
              <a:rPr lang="ar-SA" dirty="0" smtClean="0"/>
              <a:t>ابن </a:t>
            </a:r>
            <a:r>
              <a:rPr lang="ar-SA" dirty="0" err="1" smtClean="0"/>
              <a:t>حبان </a:t>
            </a:r>
            <a:r>
              <a:rPr lang="ar-SA" dirty="0" smtClean="0"/>
              <a:t>،</a:t>
            </a:r>
            <a:r>
              <a:rPr lang="ar-SA" dirty="0" smtClean="0"/>
              <a:t>وصحيح ابن </a:t>
            </a:r>
            <a:r>
              <a:rPr lang="ar-SA" dirty="0" err="1" smtClean="0"/>
              <a:t>خزيمة</a:t>
            </a:r>
            <a:r>
              <a:rPr lang="ar-SA" dirty="0" smtClean="0"/>
              <a:t> ، و صحيح </a:t>
            </a:r>
            <a:r>
              <a:rPr lang="ar-SA" dirty="0" err="1" smtClean="0"/>
              <a:t>الحاكم .</a:t>
            </a:r>
            <a:endParaRPr lang="ar-SA" dirty="0" smtClean="0"/>
          </a:p>
          <a:p>
            <a:r>
              <a:rPr lang="ar-SA" smtClean="0"/>
              <a:t>3- </a:t>
            </a:r>
            <a:r>
              <a:rPr lang="ar-SA" dirty="0" smtClean="0"/>
              <a:t>الأحاديث التي نص على صحتها العلماء في كتبهم سواء كانت كتب رواية أو غيرها ككتب </a:t>
            </a:r>
            <a:r>
              <a:rPr lang="ar-SA" dirty="0" err="1" smtClean="0"/>
              <a:t>التخريج .</a:t>
            </a:r>
            <a:r>
              <a:rPr lang="ar-SA" dirty="0" smtClean="0"/>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r>
            <a:br>
              <a:rPr lang="ar-SA" dirty="0" smtClean="0"/>
            </a:br>
            <a:r>
              <a:rPr lang="ar-SA" dirty="0" smtClean="0"/>
              <a:t>مثال لدراسة الإسناد عمليا </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dirty="0" smtClean="0"/>
              <a:t>قال النسائي: أخبرنا إسماعيل بن مسعود، قال: حدثنا خالد بن الحارس، قال: حدثنا حسين المعلّم، عن عمرو بن شعيب أن أباه حدثه عن عبد الله بن عمرو قال: لما فتح رسول </a:t>
            </a:r>
            <a:r>
              <a:rPr lang="ar-SA" dirty="0" err="1" smtClean="0"/>
              <a:t>الله </a:t>
            </a:r>
            <a:r>
              <a:rPr lang="ar-SA" dirty="0" smtClean="0"/>
              <a:t>-صلى الله عليه وسلم- مكةَ؛ قامَ خطيبا فقال في </a:t>
            </a:r>
            <a:r>
              <a:rPr lang="ar-SA" dirty="0" err="1" smtClean="0"/>
              <a:t>خطبته: </a:t>
            </a:r>
            <a:r>
              <a:rPr lang="ar-SA" dirty="0" smtClean="0"/>
              <a:t>(لا يجوز لامرأة عطية إلا بإذن زوجها</a:t>
            </a:r>
            <a:r>
              <a:rPr lang="ar-SA" dirty="0" err="1" smtClean="0"/>
              <a:t>))</a:t>
            </a:r>
            <a:endParaRPr lang="en-US" dirty="0" smtClean="0"/>
          </a:p>
          <a:p>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indent="284163" algn="just" rtl="1"/>
            <a:r>
              <a:rPr lang="ar-SA" dirty="0" smtClean="0"/>
              <a:t>الحديث من سنن النسائي و هو أحد الكتب الستة فرجال هذا الإسناد كلَّهم </a:t>
            </a:r>
            <a:r>
              <a:rPr lang="ar-SA" dirty="0" err="1" smtClean="0"/>
              <a:t>في </a:t>
            </a:r>
            <a:r>
              <a:rPr lang="ar-SA" dirty="0" smtClean="0"/>
              <a:t>"تهذيب الكمال" وأصوله وفروعه؛ أي هم في </a:t>
            </a:r>
            <a:r>
              <a:rPr lang="ar-SA" dirty="0" err="1" smtClean="0"/>
              <a:t>كتاب </a:t>
            </a:r>
            <a:r>
              <a:rPr lang="ar-SA" dirty="0" smtClean="0"/>
              <a:t>"الكمال" لعبد الغني المقدسي، وموجودون </a:t>
            </a:r>
            <a:r>
              <a:rPr lang="ar-SA" dirty="0" err="1" smtClean="0"/>
              <a:t>في </a:t>
            </a:r>
            <a:r>
              <a:rPr lang="ar-SA" dirty="0" smtClean="0"/>
              <a:t>"تهذيب الكمال" </a:t>
            </a:r>
            <a:r>
              <a:rPr lang="ar-SA" dirty="0" err="1" smtClean="0"/>
              <a:t>في </a:t>
            </a:r>
            <a:r>
              <a:rPr lang="ar-SA" dirty="0" smtClean="0"/>
              <a:t>"تذهيب التهذيب" و"الكاشف" كلاهما للذهبي، و"تقريب </a:t>
            </a:r>
            <a:r>
              <a:rPr lang="ar-SA" dirty="0" err="1" smtClean="0"/>
              <a:t>التهذيب" </a:t>
            </a:r>
            <a:r>
              <a:rPr lang="ar-SA" dirty="0" smtClean="0"/>
              <a:t>"وكتاب الخزرجي" هؤلاء الرواة موجودون في كل هذه الكتب إما على وجه الاختصار، أو على وجه التوسط، أو على وجه التوسع جدًّا.</a:t>
            </a:r>
            <a:endParaRPr lang="en-US" dirty="0" smtClean="0"/>
          </a:p>
          <a:p>
            <a:r>
              <a:rPr lang="ar-SA" dirty="0" smtClean="0"/>
              <a:t>    وسنتعرف على الرواة من </a:t>
            </a:r>
            <a:r>
              <a:rPr lang="ar-SA" dirty="0" err="1" smtClean="0"/>
              <a:t>كتاب </a:t>
            </a:r>
            <a:r>
              <a:rPr lang="ar-SA" dirty="0" smtClean="0"/>
              <a:t>"تقريب </a:t>
            </a:r>
            <a:r>
              <a:rPr lang="ar-SA" dirty="0" err="1" smtClean="0"/>
              <a:t>التهذيب"</a:t>
            </a:r>
            <a:r>
              <a:rPr lang="ar-SA" dirty="0" smtClean="0"/>
              <a:t> </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r>
            <a:br>
              <a:rPr lang="ar-SA" dirty="0" smtClean="0"/>
            </a:br>
            <a:r>
              <a:rPr lang="ar-SA" dirty="0" smtClean="0"/>
              <a:t>أولا: إسماعيل بن مسعود:</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marL="0" indent="361950" algn="just" rtl="1"/>
            <a:r>
              <a:rPr lang="ar-SA" sz="2400" dirty="0" smtClean="0"/>
              <a:t>نفتش عمن اسمه إسماعيل في حرف الهمزة فنجد أول شخص اسمه إسماعيل بن أبان، إذن نقلب عدة أوراق لنرى من اسم أبيه </a:t>
            </a:r>
            <a:r>
              <a:rPr lang="ar-SA" sz="2400" dirty="0" err="1" smtClean="0"/>
              <a:t>مسعود </a:t>
            </a:r>
            <a:r>
              <a:rPr lang="ar-SA" sz="2400" dirty="0" smtClean="0"/>
              <a:t>، سنجد اثنين كل منهما اسمه إسماعيل بن مسعود، وهما: إسماعيل بن مسعود </a:t>
            </a:r>
            <a:r>
              <a:rPr lang="ar-SA" sz="2400" dirty="0" err="1" smtClean="0"/>
              <a:t>الزرقي</a:t>
            </a:r>
            <a:r>
              <a:rPr lang="ar-SA" sz="2400" dirty="0" smtClean="0"/>
              <a:t>، وإسماعيل بن مسعود </a:t>
            </a:r>
            <a:r>
              <a:rPr lang="ar-SA" sz="2400" dirty="0" err="1" smtClean="0"/>
              <a:t>الجحدري،</a:t>
            </a:r>
            <a:r>
              <a:rPr lang="ar-SA" sz="2400" dirty="0" smtClean="0"/>
              <a:t> </a:t>
            </a:r>
          </a:p>
          <a:p>
            <a:pPr marL="0" indent="361950" algn="just" rtl="1"/>
            <a:r>
              <a:rPr lang="ar-SA" sz="2400" dirty="0" smtClean="0"/>
              <a:t>نستطيع أن نميز إسماعيل بن مسعود الذي هو شيخ النسائي بأنه </a:t>
            </a:r>
            <a:r>
              <a:rPr lang="ar-SA" sz="2400" dirty="0" err="1" smtClean="0"/>
              <a:t>الجحدري</a:t>
            </a:r>
            <a:r>
              <a:rPr lang="ar-SA" sz="2400" dirty="0" smtClean="0"/>
              <a:t> من أمرين:</a:t>
            </a:r>
            <a:endParaRPr lang="en-US" sz="2400" dirty="0" smtClean="0"/>
          </a:p>
          <a:p>
            <a:pPr marL="0" indent="361950" algn="just" rtl="1"/>
            <a:r>
              <a:rPr lang="ar-SA" sz="2400" dirty="0" smtClean="0"/>
              <a:t>أولهما: أن المؤلف رمز </a:t>
            </a:r>
            <a:r>
              <a:rPr lang="ar-SA" sz="2400" dirty="0" err="1" smtClean="0"/>
              <a:t>بحرف </a:t>
            </a:r>
            <a:r>
              <a:rPr lang="ar-SA" sz="2400" dirty="0" smtClean="0"/>
              <a:t>"س" </a:t>
            </a:r>
            <a:r>
              <a:rPr lang="ar-SA" sz="2400" dirty="0" err="1" smtClean="0"/>
              <a:t>للجحدري</a:t>
            </a:r>
            <a:r>
              <a:rPr lang="ar-SA" sz="2400" dirty="0" smtClean="0"/>
              <a:t>، ومعنى هذا الرمز أنه أخرج له النسائي في سننه، على حين أنه رمز </a:t>
            </a:r>
            <a:r>
              <a:rPr lang="ar-SA" sz="2400" dirty="0" err="1" smtClean="0"/>
              <a:t>للزُّرقي</a:t>
            </a:r>
            <a:r>
              <a:rPr lang="ar-SA" sz="2400" dirty="0" smtClean="0"/>
              <a:t> </a:t>
            </a:r>
            <a:r>
              <a:rPr lang="ar-SA" sz="2400" dirty="0" err="1" smtClean="0"/>
              <a:t>بحرف </a:t>
            </a:r>
            <a:r>
              <a:rPr lang="ar-SA" sz="2400" dirty="0" smtClean="0"/>
              <a:t>"ع س" ومعناه أنه أخرج له النسائي </a:t>
            </a:r>
            <a:r>
              <a:rPr lang="ar-SA" sz="2400" dirty="0" err="1" smtClean="0"/>
              <a:t>في </a:t>
            </a:r>
            <a:r>
              <a:rPr lang="ar-SA" sz="2400" dirty="0" smtClean="0"/>
              <a:t>"مسند علي" فقط.</a:t>
            </a:r>
            <a:endParaRPr lang="en-US" sz="2400" dirty="0" smtClean="0"/>
          </a:p>
          <a:p>
            <a:pPr marL="0" indent="361950" algn="just" rtl="1"/>
            <a:r>
              <a:rPr lang="ar-SA" sz="2400" dirty="0" smtClean="0"/>
              <a:t>وثانيهما: أنه قال عن </a:t>
            </a:r>
            <a:r>
              <a:rPr lang="ar-SA" sz="2400" dirty="0" err="1" smtClean="0"/>
              <a:t>الزرقي</a:t>
            </a:r>
            <a:r>
              <a:rPr lang="ar-SA" sz="2400" dirty="0" smtClean="0"/>
              <a:t>: إنه من الطبقة الخامسة، وهي طبقة صغار التابعين، ولا يمكن للنسائي أن يروي عنه بلفظ حدثنا وهو من طبقة صغار الآخذين عن اتباع </a:t>
            </a:r>
            <a:r>
              <a:rPr lang="ar-SA" sz="2400" dirty="0" err="1" smtClean="0"/>
              <a:t>التابعين  </a:t>
            </a:r>
            <a:r>
              <a:rPr lang="ar-SA" sz="2400" dirty="0" smtClean="0"/>
              <a:t>، وقال عن </a:t>
            </a:r>
            <a:r>
              <a:rPr lang="ar-SA" sz="2400" dirty="0" err="1" smtClean="0"/>
              <a:t>الجحدري</a:t>
            </a:r>
            <a:r>
              <a:rPr lang="ar-SA" sz="2400" dirty="0" smtClean="0"/>
              <a:t>: إنه من الطبقة العاشرة، وهو الذي يمكن أن يروى عنه النسائي.</a:t>
            </a:r>
            <a:endParaRPr lang="en-US" sz="2400" dirty="0" smtClean="0"/>
          </a:p>
          <a:p>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r>
            <a:br>
              <a:rPr lang="ar-SA" dirty="0" smtClean="0"/>
            </a:br>
            <a:r>
              <a:rPr lang="ar-SA" dirty="0" smtClean="0"/>
              <a:t>ثانيا: خالد بن الحارث:</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marL="184150" indent="200025" algn="just" rtl="1"/>
            <a:endParaRPr lang="ar-SA" sz="3600" dirty="0" smtClean="0"/>
          </a:p>
          <a:p>
            <a:pPr marL="184150" indent="200025" algn="just" rtl="1"/>
            <a:r>
              <a:rPr lang="ar-SA" sz="3600" dirty="0" smtClean="0"/>
              <a:t>نفتش عمن اسمه خالد في حرف الخاء، فنجد أولهم خالد بن إياس، فنجول بنظرنا بَعْدَه بِعِدَّةِ تراجم فنراه بعد أربع تراجم وهو خالد بن الحارث </a:t>
            </a:r>
            <a:r>
              <a:rPr lang="ar-SA" sz="3600" dirty="0" err="1" smtClean="0"/>
              <a:t>الهجيمي</a:t>
            </a:r>
            <a:r>
              <a:rPr lang="ar-SA" sz="3600" dirty="0" smtClean="0"/>
              <a:t>، ولا يوجد من اسمه خالد بن الحارث غيره في رجال الكتب الستة.</a:t>
            </a:r>
            <a:endParaRPr lang="en-US" sz="3600" dirty="0" smtClean="0"/>
          </a:p>
          <a:p>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r>
            <a:br>
              <a:rPr lang="ar-SA" dirty="0" smtClean="0"/>
            </a:br>
            <a:r>
              <a:rPr lang="ar-SA" dirty="0" smtClean="0"/>
              <a:t>ثالثا: حسين المعلم:</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indent="369888" algn="just" rtl="1"/>
            <a:r>
              <a:rPr lang="ar-SA" sz="3600" dirty="0" smtClean="0"/>
              <a:t>نبحث عمن اسمه حسين في </a:t>
            </a:r>
            <a:r>
              <a:rPr lang="ar-SA" sz="3600" dirty="0" err="1" smtClean="0"/>
              <a:t>حرف </a:t>
            </a:r>
            <a:r>
              <a:rPr lang="ar-SA" sz="3600" dirty="0" smtClean="0"/>
              <a:t>"الحاء" فنجد هذا </a:t>
            </a:r>
            <a:r>
              <a:rPr lang="ar-SA" sz="3600" dirty="0" err="1" smtClean="0"/>
              <a:t>العنوان: </a:t>
            </a:r>
            <a:r>
              <a:rPr lang="ar-SA" sz="3600" dirty="0" smtClean="0"/>
              <a:t>"ذكر من اسمه الحسين" وبما أن الشخص الذي نبحث عن ترجمته لم يُذكر اسم أبيه في الإسناد؛ لذلك ينبغي علينا استعراض من اسمهم حسين كلهم؛ حتى نعثر عليه، وباستعراض من اسمهم حسين نعثر على حسين المعلم واسمه حسين بن </a:t>
            </a:r>
            <a:r>
              <a:rPr lang="ar-SA" sz="3600" dirty="0" err="1" smtClean="0"/>
              <a:t>ذكوان</a:t>
            </a:r>
            <a:r>
              <a:rPr lang="ar-SA" sz="3600" dirty="0" smtClean="0"/>
              <a:t> </a:t>
            </a:r>
            <a:r>
              <a:rPr lang="ar-SA" sz="3600" dirty="0" err="1" smtClean="0"/>
              <a:t>المعلم </a:t>
            </a:r>
            <a:r>
              <a:rPr lang="ar-SA" dirty="0" err="1" smtClean="0"/>
              <a:t>.</a:t>
            </a:r>
            <a:endParaRPr lang="en-US" dirty="0" smtClean="0"/>
          </a:p>
          <a:p>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r>
            <a:br>
              <a:rPr lang="ar-SA" dirty="0" smtClean="0"/>
            </a:br>
            <a:r>
              <a:rPr lang="ar-SA" dirty="0" smtClean="0"/>
              <a:t>رابعا: عمرو بن شعيب:</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marL="0" indent="446088" algn="just" rtl="1"/>
            <a:endParaRPr lang="ar-SA" sz="4000" dirty="0" smtClean="0"/>
          </a:p>
          <a:p>
            <a:pPr marL="0" indent="446088" algn="just" rtl="1"/>
            <a:r>
              <a:rPr lang="ar-SA" sz="4000" dirty="0" smtClean="0"/>
              <a:t>نبحث عمن اسمه عمرو في </a:t>
            </a:r>
            <a:r>
              <a:rPr lang="ar-SA" sz="4000" dirty="0" err="1" smtClean="0"/>
              <a:t>حرف </a:t>
            </a:r>
            <a:r>
              <a:rPr lang="ar-SA" sz="4000" dirty="0" smtClean="0"/>
              <a:t>"العين" فنجد هذا </a:t>
            </a:r>
            <a:r>
              <a:rPr lang="ar-SA" sz="4000" dirty="0" err="1" smtClean="0"/>
              <a:t>العنوان: </a:t>
            </a:r>
            <a:r>
              <a:rPr lang="ar-SA" sz="4000" dirty="0" smtClean="0"/>
              <a:t>"ذكر من اسمه عَمرو بفتح أوله" فنبحث عن اسم أبيه شعيب فنجد عمرو بن شعيب بن محمد بن عبد الله بن عمر و بن العاص.</a:t>
            </a:r>
            <a:endParaRPr lang="en-US" sz="4000" dirty="0" smtClean="0"/>
          </a:p>
          <a:p>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r>
            <a:br>
              <a:rPr lang="ar-SA" dirty="0" smtClean="0"/>
            </a:br>
            <a:r>
              <a:rPr lang="ar-SA" dirty="0" smtClean="0"/>
              <a:t>خامسا: شعيب والد عمرو:</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marL="85725" indent="360363" algn="just" rtl="1"/>
            <a:endParaRPr lang="ar-SA" sz="4000" dirty="0" smtClean="0"/>
          </a:p>
          <a:p>
            <a:pPr marL="85725" indent="360363" algn="just" rtl="1"/>
            <a:r>
              <a:rPr lang="ar-SA" sz="4000" dirty="0" smtClean="0"/>
              <a:t>نبحث عنه في </a:t>
            </a:r>
            <a:r>
              <a:rPr lang="ar-SA" sz="4000" dirty="0" err="1" smtClean="0"/>
              <a:t>حرف </a:t>
            </a:r>
            <a:r>
              <a:rPr lang="ar-SA" sz="4000" dirty="0" smtClean="0"/>
              <a:t>"الشين" فنجد أول من اسمه </a:t>
            </a:r>
            <a:r>
              <a:rPr lang="ar-SA" sz="4000" dirty="0" err="1" smtClean="0"/>
              <a:t>شعيب </a:t>
            </a:r>
            <a:r>
              <a:rPr lang="ar-SA" sz="4000" dirty="0" smtClean="0"/>
              <a:t>، وبما أننا عرفنا اسم أبيه وهو محمد عندما كنا نبحث عن ترجمة ابنه عمرو؛ إذن نبحث عن اسم أبيه محمد فنجد قول </a:t>
            </a:r>
            <a:r>
              <a:rPr lang="ar-SA" sz="4000" dirty="0" err="1" smtClean="0"/>
              <a:t>المؤلف: </a:t>
            </a:r>
            <a:r>
              <a:rPr lang="ar-SA" sz="4000" dirty="0" smtClean="0"/>
              <a:t>"شعيب بن محمد بن عبد الله بن عمرو بن العاص صدوقٌ، ثَبَتَ سماعُه من جده.</a:t>
            </a:r>
            <a:endParaRPr lang="en-US" sz="4000" dirty="0" smtClean="0"/>
          </a:p>
          <a:p>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r>
            <a:br>
              <a:rPr lang="ar-SA" dirty="0" smtClean="0"/>
            </a:br>
            <a:r>
              <a:rPr lang="ar-SA" dirty="0" smtClean="0"/>
              <a:t>سادسا: عبد الله بن عمرو:</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endParaRPr lang="ar-SA" dirty="0" smtClean="0"/>
          </a:p>
          <a:p>
            <a:pPr rtl="1"/>
            <a:r>
              <a:rPr lang="ar-SA" dirty="0" smtClean="0"/>
              <a:t>أي ابن العاص نبحث عن اسمه عبد الله في حرف </a:t>
            </a:r>
            <a:r>
              <a:rPr lang="ar-SA" dirty="0" err="1" smtClean="0"/>
              <a:t>العين </a:t>
            </a:r>
            <a:r>
              <a:rPr lang="ar-SA" dirty="0" smtClean="0"/>
              <a:t>.و هو الصحابي </a:t>
            </a:r>
            <a:r>
              <a:rPr lang="ar-SA" dirty="0" err="1" smtClean="0"/>
              <a:t>المعروف .</a:t>
            </a:r>
            <a:endParaRPr lang="en-US" dirty="0" smtClean="0"/>
          </a:p>
          <a:p>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r>
            <a:br>
              <a:rPr lang="ar-SA" dirty="0" smtClean="0"/>
            </a:br>
            <a:r>
              <a:rPr lang="ar-SA" dirty="0" smtClean="0"/>
              <a:t/>
            </a:r>
            <a:br>
              <a:rPr lang="ar-SA" dirty="0" smtClean="0"/>
            </a:br>
            <a:r>
              <a:rPr lang="ar-SA" dirty="0" smtClean="0"/>
              <a:t>- البحث عن عدالة الرواة وضبطهم:</a:t>
            </a:r>
            <a:r>
              <a:rPr lang="en-US" dirty="0" smtClean="0"/>
              <a:t/>
            </a:r>
            <a:br>
              <a:rPr lang="en-US" dirty="0" smtClean="0"/>
            </a:b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marL="0" indent="361950" algn="just" rtl="1"/>
            <a:r>
              <a:rPr lang="ar-SA" sz="4000" dirty="0" smtClean="0"/>
              <a:t>بعد أن أخرجنا تراجم رجال الإسناد، وعرفنا مكانها في كتب التراجم؛ ننتقل إلى مرحلة ثانية، ألا وهي: مرحلة البحث عن عدالة هؤلاء الرجال وضبطهم، وذلك بقراءة ما قاله علماء الجرح والتعديل عن كل راوٍ خلال </a:t>
            </a:r>
            <a:r>
              <a:rPr lang="ar-SA" sz="4000" dirty="0" err="1" smtClean="0"/>
              <a:t>ترجمته .</a:t>
            </a:r>
            <a:endParaRPr lang="ar-SA" sz="4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أولا: إسماعيل بن مسعود:</a:t>
            </a:r>
            <a:endParaRPr lang="en-US" dirty="0" smtClean="0"/>
          </a:p>
          <a:p>
            <a:pPr rtl="1"/>
            <a:r>
              <a:rPr lang="ar-SA" dirty="0" smtClean="0"/>
              <a:t>قال عنه في التقريب: ثقة، وقال عنه </a:t>
            </a:r>
            <a:r>
              <a:rPr lang="ar-SA" dirty="0" err="1" smtClean="0"/>
              <a:t>في </a:t>
            </a:r>
            <a:r>
              <a:rPr lang="ar-SA" dirty="0" smtClean="0"/>
              <a:t>"الكاشف" ثقة، وقال عنه </a:t>
            </a:r>
            <a:r>
              <a:rPr lang="ar-SA" dirty="0" err="1" smtClean="0"/>
              <a:t>في </a:t>
            </a:r>
            <a:r>
              <a:rPr lang="ar-SA" dirty="0" smtClean="0"/>
              <a:t>"الخلاصة": قال أبو حاتم: </a:t>
            </a:r>
            <a:r>
              <a:rPr lang="ar-SA" dirty="0" err="1" smtClean="0"/>
              <a:t>صدوق .</a:t>
            </a:r>
            <a:endParaRPr lang="en-US" dirty="0" smtClean="0"/>
          </a:p>
          <a:p>
            <a:pPr rtl="1"/>
            <a:r>
              <a:rPr lang="ar-SA" dirty="0" smtClean="0"/>
              <a:t> ثانيا: خالد بن الحارث:</a:t>
            </a:r>
            <a:endParaRPr lang="en-US" dirty="0" smtClean="0"/>
          </a:p>
          <a:p>
            <a:pPr rtl="1"/>
            <a:r>
              <a:rPr lang="ar-SA" dirty="0" smtClean="0"/>
              <a:t>قال عنه في التقريب: ثقة </a:t>
            </a:r>
            <a:r>
              <a:rPr lang="ar-SA" dirty="0" err="1" smtClean="0"/>
              <a:t>ثبت .</a:t>
            </a:r>
            <a:r>
              <a:rPr lang="ar-SA" dirty="0" smtClean="0"/>
              <a:t> وقال عنه </a:t>
            </a:r>
            <a:r>
              <a:rPr lang="ar-SA" dirty="0" err="1" smtClean="0"/>
              <a:t>في </a:t>
            </a:r>
            <a:r>
              <a:rPr lang="ar-SA" dirty="0" smtClean="0"/>
              <a:t>"الكاشف": قال أحمد: إليه المنتهى في التثبُّت</a:t>
            </a:r>
            <a:endParaRPr lang="en-US" dirty="0" smtClean="0"/>
          </a:p>
          <a:p>
            <a:pPr rtl="1"/>
            <a:r>
              <a:rPr lang="ar-SA" dirty="0" smtClean="0"/>
              <a:t> وقال </a:t>
            </a:r>
            <a:r>
              <a:rPr lang="ar-SA" dirty="0" err="1" smtClean="0"/>
              <a:t>في </a:t>
            </a:r>
            <a:r>
              <a:rPr lang="ar-SA" dirty="0" smtClean="0"/>
              <a:t>"الخلاصة": قال النسائي: ثقة ثبت، قال القطان: ما رأيت خيرا منه ومن سفيان</a:t>
            </a:r>
            <a:endParaRPr lang="en-US" dirty="0" smtClean="0"/>
          </a:p>
          <a:p>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3175" indent="284163" algn="just" rtl="1"/>
            <a:r>
              <a:rPr lang="ar-SA" sz="2400" dirty="0" smtClean="0"/>
              <a:t>ثالثا: حسين المعلم: قال عنه </a:t>
            </a:r>
            <a:r>
              <a:rPr lang="ar-SA" sz="2400" dirty="0" err="1" smtClean="0"/>
              <a:t>في </a:t>
            </a:r>
            <a:r>
              <a:rPr lang="ar-SA" sz="2400" dirty="0" smtClean="0"/>
              <a:t>"التقريب": ثقة ربما </a:t>
            </a:r>
            <a:r>
              <a:rPr lang="ar-SA" sz="2400" dirty="0" err="1" smtClean="0"/>
              <a:t>وَهِمَ .</a:t>
            </a:r>
            <a:r>
              <a:rPr lang="ar-SA" sz="2400" dirty="0" smtClean="0"/>
              <a:t> وقال عنه </a:t>
            </a:r>
            <a:r>
              <a:rPr lang="ar-SA" sz="2400" dirty="0" err="1" smtClean="0"/>
              <a:t>في </a:t>
            </a:r>
            <a:r>
              <a:rPr lang="ar-SA" sz="2400" dirty="0" smtClean="0"/>
              <a:t>"الكاشف": الحسين بن </a:t>
            </a:r>
            <a:r>
              <a:rPr lang="ar-SA" sz="2400" dirty="0" err="1" smtClean="0"/>
              <a:t>ذكوان</a:t>
            </a:r>
            <a:r>
              <a:rPr lang="ar-SA" sz="2400" dirty="0" smtClean="0"/>
              <a:t> المعلم البصري الثقة، وقال عنه </a:t>
            </a:r>
            <a:r>
              <a:rPr lang="ar-SA" sz="2400" dirty="0" err="1" smtClean="0"/>
              <a:t>في </a:t>
            </a:r>
            <a:r>
              <a:rPr lang="ar-SA" sz="2400" dirty="0" smtClean="0"/>
              <a:t>"الخلاصة": وثقه ابن معين، وأبو حاتم</a:t>
            </a:r>
            <a:endParaRPr lang="en-US" sz="2400" dirty="0" smtClean="0"/>
          </a:p>
          <a:p>
            <a:pPr marL="3175" indent="284163" algn="just" rtl="1"/>
            <a:r>
              <a:rPr lang="ar-SA" sz="2400" dirty="0" smtClean="0"/>
              <a:t> رابعا: عمرو بن شعيب:  قال عنه </a:t>
            </a:r>
            <a:r>
              <a:rPr lang="ar-SA" sz="2400" dirty="0" err="1" smtClean="0"/>
              <a:t>في </a:t>
            </a:r>
            <a:r>
              <a:rPr lang="ar-SA" sz="2400" dirty="0" smtClean="0"/>
              <a:t>"التقريب": </a:t>
            </a:r>
            <a:r>
              <a:rPr lang="ar-SA" sz="2400" dirty="0" err="1" smtClean="0"/>
              <a:t>صدوق </a:t>
            </a:r>
            <a:r>
              <a:rPr lang="ar-SA" sz="2400" dirty="0" smtClean="0"/>
              <a:t>, وقال عنه </a:t>
            </a:r>
            <a:r>
              <a:rPr lang="ar-SA" sz="2400" dirty="0" err="1" smtClean="0"/>
              <a:t>في </a:t>
            </a:r>
            <a:r>
              <a:rPr lang="ar-SA" sz="2400" dirty="0" smtClean="0"/>
              <a:t>"الكاشف": قال القطان: إذا روى عنه ثقة؛ فهو حجة، وقال أحمد: ربما احتججنا </a:t>
            </a:r>
            <a:r>
              <a:rPr lang="ar-SA" sz="2400" dirty="0" err="1" smtClean="0"/>
              <a:t>به</a:t>
            </a:r>
            <a:r>
              <a:rPr lang="ar-SA" sz="2400" dirty="0" smtClean="0"/>
              <a:t> </a:t>
            </a:r>
            <a:r>
              <a:rPr lang="ar-SA" sz="2400" dirty="0" err="1" smtClean="0"/>
              <a:t>.</a:t>
            </a:r>
            <a:r>
              <a:rPr lang="ar-SA" sz="2400" dirty="0" smtClean="0"/>
              <a:t> وقال البخاري: رأيت أحمد، وعليًّا، وإسحاق، وأبا عُبَيْدٍ، وعامة أصحابنا يحتجون </a:t>
            </a:r>
            <a:r>
              <a:rPr lang="ar-SA" sz="2400" dirty="0" err="1" smtClean="0"/>
              <a:t>به</a:t>
            </a:r>
            <a:r>
              <a:rPr lang="ar-SA" sz="2400" dirty="0" smtClean="0"/>
              <a:t>، وقال أبو داود: ليس </a:t>
            </a:r>
            <a:r>
              <a:rPr lang="ar-SA" sz="2400" dirty="0" err="1" smtClean="0"/>
              <a:t>بحجة .</a:t>
            </a:r>
            <a:r>
              <a:rPr lang="ar-SA" sz="2400" dirty="0" smtClean="0"/>
              <a:t> وقال عنه </a:t>
            </a:r>
            <a:r>
              <a:rPr lang="ar-SA" sz="2400" dirty="0" err="1" smtClean="0"/>
              <a:t>في </a:t>
            </a:r>
            <a:r>
              <a:rPr lang="ar-SA" sz="2400" dirty="0" smtClean="0"/>
              <a:t>"الخلاصة" في الصفحة 290: قال القطان: إذا روى عن الثقات؛ فهو ثقة يُحتج </a:t>
            </a:r>
            <a:r>
              <a:rPr lang="ar-SA" sz="2400" dirty="0" err="1" smtClean="0"/>
              <a:t>به</a:t>
            </a:r>
            <a:r>
              <a:rPr lang="ar-SA" sz="2400" dirty="0" smtClean="0"/>
              <a:t>، وفي رواية عن ابن معين: إذا حدث عن غير أبيه؛ فهو ثقة، وقال أبو داود: عمرو بن شعيب عن أبيه عن جده ليس بحجةٍ، وقال أبو إسحاق: هو كأيوب عن نافع عن ابن عمر، ووثقه النسائي، وقال الحافظ أبو بكر بن زياد: صح سماع عمرو من أبيه، وصح سماع شعيب من   جده عبد الله بن عمرو، وقال البخاري: سمع شعيب من جده عبد الله بن عمرو</a:t>
            </a:r>
            <a:endParaRPr lang="en-US" sz="2400" dirty="0" smtClean="0"/>
          </a:p>
          <a:p>
            <a:pPr marL="3175" indent="284163" algn="just"/>
            <a:endParaRPr lang="ar-SA" sz="2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88900" indent="369888" rtl="1"/>
            <a:endParaRPr lang="ar-SA" sz="3600" dirty="0" smtClean="0"/>
          </a:p>
          <a:p>
            <a:pPr marL="88900" indent="369888" rtl="1"/>
            <a:r>
              <a:rPr lang="ar-SA" sz="3600" dirty="0" smtClean="0"/>
              <a:t>خامسا: شعيب بن محمد والد عمرو:</a:t>
            </a:r>
            <a:endParaRPr lang="en-US" sz="3600" dirty="0" smtClean="0"/>
          </a:p>
          <a:p>
            <a:pPr marL="88900" indent="369888" rtl="1"/>
            <a:r>
              <a:rPr lang="ar-SA" sz="3600" dirty="0" smtClean="0"/>
              <a:t>قال عنه </a:t>
            </a:r>
            <a:r>
              <a:rPr lang="ar-SA" sz="3600" dirty="0" err="1" smtClean="0"/>
              <a:t>في </a:t>
            </a:r>
            <a:r>
              <a:rPr lang="ar-SA" sz="3600" dirty="0" smtClean="0"/>
              <a:t>"التقريب": صدوق، وقال عنه </a:t>
            </a:r>
            <a:r>
              <a:rPr lang="ar-SA" sz="3600" dirty="0" err="1" smtClean="0"/>
              <a:t>في </a:t>
            </a:r>
            <a:r>
              <a:rPr lang="ar-SA" sz="3600" dirty="0" smtClean="0"/>
              <a:t>"الكاشف": صدوق، وقال عنه </a:t>
            </a:r>
            <a:r>
              <a:rPr lang="ar-SA" sz="3600" dirty="0" err="1" smtClean="0"/>
              <a:t>في </a:t>
            </a:r>
            <a:r>
              <a:rPr lang="ar-SA" sz="3600" dirty="0" smtClean="0"/>
              <a:t>"الخلاصة": وثقه ابن حبان.</a:t>
            </a:r>
            <a:endParaRPr lang="en-US" sz="3600" dirty="0" smtClean="0"/>
          </a:p>
          <a:p>
            <a:pPr marL="88900" indent="369888" rtl="1"/>
            <a:r>
              <a:rPr lang="ar-SA" sz="3600" dirty="0" smtClean="0"/>
              <a:t>سادسا: عبد الله بن عمرو بن </a:t>
            </a:r>
            <a:r>
              <a:rPr lang="ar-SA" sz="3600" dirty="0" err="1" smtClean="0"/>
              <a:t>العاص </a:t>
            </a:r>
            <a:r>
              <a:rPr lang="ar-SA" sz="3600" dirty="0" smtClean="0"/>
              <a:t>، صحابي </a:t>
            </a:r>
            <a:r>
              <a:rPr lang="ar-SA" sz="3600" dirty="0" err="1" smtClean="0"/>
              <a:t>مشهور </a:t>
            </a:r>
            <a:r>
              <a:rPr lang="ar-SA" sz="3600" dirty="0" smtClean="0"/>
              <a:t>، والصحابة لا يُبحث عن عدالتهم ولا عن ضبطهم.</a:t>
            </a:r>
            <a:endParaRPr lang="en-US" sz="3600" dirty="0" smtClean="0"/>
          </a:p>
          <a:p>
            <a:endParaRPr lang="ar-SA"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r>
            <a:br>
              <a:rPr lang="ar-SA" dirty="0" smtClean="0"/>
            </a:br>
            <a:r>
              <a:rPr lang="ar-SA" dirty="0" smtClean="0"/>
              <a:t>خلاصة البحث في عدالة الرواة وضبطهم:</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marL="0" indent="265113" algn="just" rtl="1"/>
            <a:r>
              <a:rPr lang="ar-SA" sz="2400" dirty="0" smtClean="0"/>
              <a:t>بعد استعراض ما قاله علماء الجرح والتعديل في رجال الإسناد الستة تبين لنا:</a:t>
            </a:r>
            <a:endParaRPr lang="en-US" sz="2400" dirty="0" smtClean="0"/>
          </a:p>
          <a:p>
            <a:pPr marL="0" indent="265113" algn="just" rtl="1"/>
            <a:r>
              <a:rPr lang="ar-SA" sz="2400" dirty="0" smtClean="0"/>
              <a:t>أولا: أن الثلاثة الأول، وهم: إسماعيل بن مسعود، وخالد بن الحارث، وحسين المعلم كلهم عدول </a:t>
            </a:r>
            <a:r>
              <a:rPr lang="ar-SA" sz="2400" dirty="0" err="1" smtClean="0"/>
              <a:t>ضابطون</a:t>
            </a:r>
            <a:r>
              <a:rPr lang="ar-SA" sz="2400" dirty="0" smtClean="0"/>
              <a:t>؛ لأن أئمة الجرح والتعديل وثقوهم، ولم يجرحوا عدالتهم، ولا ضبطهم، ومعلوم لدينا أن الثقة هو العدل الضابط.</a:t>
            </a:r>
            <a:endParaRPr lang="en-US" sz="2400" dirty="0" smtClean="0"/>
          </a:p>
          <a:p>
            <a:pPr marL="0" indent="265113" algn="just" rtl="1"/>
            <a:r>
              <a:rPr lang="ar-SA" sz="2400" dirty="0" smtClean="0"/>
              <a:t>ثانيا: وأن السادس، وهو عبد الله بن عمرو صحابي؛ فهو ثقة.</a:t>
            </a:r>
            <a:endParaRPr lang="en-US" sz="2400" dirty="0" smtClean="0"/>
          </a:p>
          <a:p>
            <a:pPr marL="0" indent="265113" algn="just" rtl="1"/>
            <a:r>
              <a:rPr lang="ar-SA" sz="2400" dirty="0" smtClean="0"/>
              <a:t>ثالثا: أن الرابع، وهو عمرو بن شعيب مختلف في توثيقه، لكن من لم يوثقه لم يَعْزُ ذلك إلى جرح في عدالته أو ضبطه، وإنما عزا ذلك إلى أمر خارج عن العدالة والضبط، وهذا الأمر هو في روايته عن أبيه هل سمع من </a:t>
            </a:r>
            <a:r>
              <a:rPr lang="ar-SA" sz="2400" dirty="0" err="1" smtClean="0"/>
              <a:t>أبيه؟!</a:t>
            </a:r>
            <a:r>
              <a:rPr lang="ar-SA" sz="2400" dirty="0" smtClean="0"/>
              <a:t> وإذا كان سمع من أبيه؛ فهل كل ما روى عن أبيه سمعه </a:t>
            </a:r>
            <a:r>
              <a:rPr lang="ar-SA" sz="2400" dirty="0" err="1" smtClean="0"/>
              <a:t>منه؟!</a:t>
            </a:r>
            <a:endParaRPr lang="en-US" sz="2400" dirty="0" smtClean="0"/>
          </a:p>
          <a:p>
            <a:pPr marL="0" indent="265113" algn="just" rtl="1"/>
            <a:r>
              <a:rPr lang="ar-SA" sz="2400" dirty="0" smtClean="0"/>
              <a:t>لذلك نرى كثيرًا من أئمة الجرح والتعديل يقولون: إذا حَدَّثَ عن غير أبيه؛ فهو ثقة، والخلاصة أن عَمْرًا ثقةٌ في نفسه، فإذا صرح بالتحديث عن أبيه؛ فحديثه حجة ليس فيه شيء والله أعلم.</a:t>
            </a:r>
            <a:endParaRPr lang="en-US" sz="2400" dirty="0" smtClean="0"/>
          </a:p>
          <a:p>
            <a:pPr marL="0" indent="265113" algn="just"/>
            <a:endParaRPr lang="ar-SA" sz="2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3175" indent="369888" algn="just" rtl="1"/>
            <a:r>
              <a:rPr lang="ar-SA" sz="3600" dirty="0" smtClean="0"/>
              <a:t>رابعا: وأن الخامس وهو شعيب بن محمد أمره يشبه أمرَ ابنه عمرو؛ فهو في نفسه ثقة، وإنما الخوف في روايته عن جده عبد الله بن عمرو، فهو وإن صح سماعه منه على الراجح لكن سماعه منه ليس بكثير؛ فيُخشى أن لا يكون سمع منه كلَّ ما روى عنه، وإنما هي صحيفة لعبد الله بن عمرو رواها شعيبٌ وِجَادَةً ولم يسمعها، وإن كان المقصود بجده محمد بن عبد الله بن عمرو؛ فليس لمحمد صحبة، فيكون الحديث مرسلا.</a:t>
            </a:r>
            <a:endParaRPr lang="en-US" sz="3600" dirty="0" smtClean="0"/>
          </a:p>
          <a:p>
            <a:endParaRPr lang="ar-SA"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r>
            <a:br>
              <a:rPr lang="ar-SA" dirty="0" smtClean="0"/>
            </a:br>
            <a:r>
              <a:rPr lang="ar-SA" dirty="0" smtClean="0"/>
              <a:t/>
            </a:r>
            <a:br>
              <a:rPr lang="ar-SA" dirty="0" smtClean="0"/>
            </a:br>
            <a:r>
              <a:rPr lang="ar-SA" dirty="0" smtClean="0"/>
              <a:t>البحث في اتصال الإسناد:</a:t>
            </a:r>
            <a:r>
              <a:rPr lang="en-US" dirty="0" smtClean="0"/>
              <a:t/>
            </a:r>
            <a:br>
              <a:rPr lang="en-US" dirty="0" smtClean="0"/>
            </a:b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marL="3175" indent="284163" algn="just" rtl="1"/>
            <a:r>
              <a:rPr lang="ar-SA" sz="2400" dirty="0" smtClean="0"/>
              <a:t>بعد أن انتهينا من بحث شرطيْ العدالة والضبط في رجال الإسناد نبدأ ببحث الشرط الثالث من شروط صحة الحديث، وهو اتصال السند، أو اتصال الإسناد فنقول:</a:t>
            </a:r>
            <a:endParaRPr lang="en-US" sz="2400" dirty="0" smtClean="0"/>
          </a:p>
          <a:p>
            <a:pPr marL="3175" indent="284163" algn="just" rtl="1"/>
            <a:r>
              <a:rPr lang="ar-SA" sz="2400" dirty="0" smtClean="0"/>
              <a:t>أما النسائي؛ فقال: أخبرنا إسماعيل بن مسعود،</a:t>
            </a:r>
            <a:endParaRPr lang="en-US" sz="2400" dirty="0" smtClean="0"/>
          </a:p>
          <a:p>
            <a:pPr marL="3175" indent="284163" algn="just" rtl="1"/>
            <a:r>
              <a:rPr lang="ar-SA" sz="2400" dirty="0" smtClean="0"/>
              <a:t> وأما إسماعيل بن مسعود؛ فقال: حدثنا خالد بن الحارث،</a:t>
            </a:r>
            <a:endParaRPr lang="en-US" sz="2400" dirty="0" smtClean="0"/>
          </a:p>
          <a:p>
            <a:pPr marL="3175" indent="284163" algn="just" rtl="1"/>
            <a:r>
              <a:rPr lang="ar-SA" sz="2400" dirty="0" smtClean="0"/>
              <a:t> وأما خالد بن الحارث؛ فقال: حدثنا حسين المعلم.</a:t>
            </a:r>
            <a:endParaRPr lang="en-US" sz="2400" dirty="0" smtClean="0"/>
          </a:p>
          <a:p>
            <a:pPr marL="3175" indent="284163" algn="just" rtl="1"/>
            <a:r>
              <a:rPr lang="ar-SA" sz="2400" dirty="0" smtClean="0"/>
              <a:t>فهذه العبارات، والصيغ في الأداء يستعملها المحدثون في القراءة والسماع من الشيخ، إذن؛ فالسند إلى هنا متصل.</a:t>
            </a:r>
            <a:endParaRPr lang="en-US" sz="2400" dirty="0" smtClean="0"/>
          </a:p>
          <a:p>
            <a:pPr marL="3175" indent="284163" algn="just" rtl="1"/>
            <a:r>
              <a:rPr lang="ar-SA" sz="2400" dirty="0" smtClean="0"/>
              <a:t>أما حسين المعلم؛ فقال: عن عمر بن شعيب، وعنعنته هذه محمولةٌ على الاتصال؛ لأن حسينًا ليس بمدلس أولا، ويمكن لقاؤه بعمرو بن شعيب والمعروف في التراجم بالأخذ عنه، ومذكور في تلاميذه.</a:t>
            </a:r>
            <a:endParaRPr lang="en-US" sz="2400" dirty="0" smtClean="0"/>
          </a:p>
          <a:p>
            <a:pPr marL="3175" indent="284163" algn="just" rtl="1"/>
            <a:r>
              <a:rPr lang="ar-SA" sz="2400" dirty="0" smtClean="0"/>
              <a:t>وأما عمرو بن شعيب؛ فقد صرح بأن أباه حدثه، فالإسناد لا زال متصلا.</a:t>
            </a:r>
            <a:endParaRPr lang="en-US" sz="2400" dirty="0" smtClean="0"/>
          </a:p>
          <a:p>
            <a:pPr marL="3175" indent="284163" algn="just"/>
            <a:endParaRPr lang="ar-SA" sz="2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indent="284163" algn="just" rtl="1"/>
            <a:r>
              <a:rPr lang="ar-SA" sz="3600" dirty="0" smtClean="0"/>
              <a:t>وأما شعيب بن محمد بن عبد الله؛ فقال: عن عبد الله بن عمرو، وهنا الإشكال؛ لأن </a:t>
            </a:r>
            <a:r>
              <a:rPr lang="ar-SA" sz="3600" dirty="0" err="1" smtClean="0"/>
              <a:t>شعيبًا</a:t>
            </a:r>
            <a:r>
              <a:rPr lang="ar-SA" sz="3600" dirty="0" smtClean="0"/>
              <a:t> وُصِفَ بالتدليس لكن الحافظ ابن حجر ذكره في الطبقة الثانية من المدلسين، وهي الطبقة التي قال عن أهلها: إنهم من احتمل الأئمة تدليسهم، وخرجوا لهم في الصحيحين لإمامتهم، وقلة تدليسهم في جنبِ مَا </a:t>
            </a:r>
            <a:r>
              <a:rPr lang="ar-SA" sz="3600" dirty="0" err="1" smtClean="0"/>
              <a:t>رَوَوْا.</a:t>
            </a:r>
            <a:r>
              <a:rPr lang="ar-SA" sz="3600" dirty="0" smtClean="0"/>
              <a:t> لذلك فإننا نحتمل تدليسه هنا، ونحمل العنعنةَ على السماع؛ لقلة تدليسه، ولأنه ثبت سماعه من جده عبد الله، فالإسناد متصل إن شاء </a:t>
            </a:r>
            <a:r>
              <a:rPr lang="ar-SA" sz="3600" dirty="0" err="1" smtClean="0"/>
              <a:t>الله .</a:t>
            </a:r>
            <a:endParaRPr lang="en-US" sz="3600" dirty="0" smtClean="0"/>
          </a:p>
          <a:p>
            <a:endParaRPr lang="ar-SA"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الحكم على هذا الحديث</a:t>
            </a:r>
            <a:endParaRPr lang="ar-SA" dirty="0"/>
          </a:p>
        </p:txBody>
      </p:sp>
      <p:sp>
        <p:nvSpPr>
          <p:cNvPr id="3" name="عنصر نائب للمحتوى 2"/>
          <p:cNvSpPr>
            <a:spLocks noGrp="1"/>
          </p:cNvSpPr>
          <p:nvPr>
            <p:ph idx="1"/>
          </p:nvPr>
        </p:nvSpPr>
        <p:spPr/>
        <p:txBody>
          <a:bodyPr/>
          <a:lstStyle/>
          <a:p>
            <a:pPr marL="180975" indent="446088" algn="just" rtl="1"/>
            <a:r>
              <a:rPr lang="ar-SA" sz="2400" dirty="0" smtClean="0"/>
              <a:t>و يقصد </a:t>
            </a:r>
            <a:r>
              <a:rPr lang="ar-SA" sz="2400" dirty="0" err="1" smtClean="0"/>
              <a:t>بها</a:t>
            </a:r>
            <a:r>
              <a:rPr lang="ar-SA" sz="2400" dirty="0" smtClean="0"/>
              <a:t> بيان مرتبته من الصحة أو الحسن أو الضعف أو الوضع وفي ضوء دراستنا </a:t>
            </a:r>
            <a:r>
              <a:rPr lang="ar-SA" sz="2400" dirty="0" err="1" smtClean="0"/>
              <a:t>الآنفة</a:t>
            </a:r>
            <a:r>
              <a:rPr lang="ar-SA" sz="2400" dirty="0" smtClean="0"/>
              <a:t> لهذا الإسناد يتبين ما </a:t>
            </a:r>
            <a:r>
              <a:rPr lang="ar-SA" sz="2400" dirty="0" err="1" smtClean="0"/>
              <a:t>يلي :</a:t>
            </a:r>
            <a:r>
              <a:rPr lang="ar-SA" sz="2400" dirty="0" smtClean="0"/>
              <a:t>  </a:t>
            </a:r>
            <a:endParaRPr lang="en-US" sz="2400" dirty="0" smtClean="0"/>
          </a:p>
          <a:p>
            <a:pPr marL="180975" indent="446088" algn="just" rtl="1"/>
            <a:r>
              <a:rPr lang="ar-SA" sz="2400" dirty="0" smtClean="0"/>
              <a:t>أولاً: أن رجال الإسناد الستة كلهم ثقات، أي عدول </a:t>
            </a:r>
            <a:r>
              <a:rPr lang="ar-SA" sz="2400" dirty="0" err="1" smtClean="0"/>
              <a:t>ضابطون</a:t>
            </a:r>
            <a:r>
              <a:rPr lang="ar-SA" sz="2400" dirty="0" smtClean="0"/>
              <a:t>، يعني أن رجال الإسناد رجال الصحيح، وإن كان بعضهم </a:t>
            </a:r>
            <a:r>
              <a:rPr lang="ar-SA" sz="2400" dirty="0" err="1" smtClean="0"/>
              <a:t>وهما </a:t>
            </a:r>
            <a:r>
              <a:rPr lang="ar-SA" sz="2400" dirty="0" smtClean="0"/>
              <a:t>"عمرو بن شعيب" </a:t>
            </a:r>
            <a:r>
              <a:rPr lang="ar-SA" sz="2400" dirty="0" err="1" smtClean="0"/>
              <a:t>وأبوه </a:t>
            </a:r>
            <a:r>
              <a:rPr lang="ar-SA" sz="2400" dirty="0" smtClean="0"/>
              <a:t>"شعيب" ليسا من أعلا رجال الصحيح بل هما من أدنى رجال الصحيح.</a:t>
            </a:r>
            <a:endParaRPr lang="en-US" sz="2400" dirty="0" smtClean="0"/>
          </a:p>
          <a:p>
            <a:pPr marL="180975" indent="446088" algn="just" rtl="1"/>
            <a:r>
              <a:rPr lang="ar-SA" sz="2400" dirty="0" smtClean="0"/>
              <a:t>ثانيًا: إن سند الحديث متصل وإن كان فيه </a:t>
            </a:r>
            <a:r>
              <a:rPr lang="ar-SA" sz="2400" dirty="0" err="1" smtClean="0"/>
              <a:t>شوب</a:t>
            </a:r>
            <a:r>
              <a:rPr lang="ar-SA" sz="2400" dirty="0" smtClean="0"/>
              <a:t> انقطاع في عنعنة شعيب عن جده عبد الله بن عمرو.</a:t>
            </a:r>
            <a:endParaRPr lang="en-US" sz="2400" dirty="0" smtClean="0"/>
          </a:p>
          <a:p>
            <a:pPr marL="180975" indent="446088" algn="just" rtl="1"/>
            <a:r>
              <a:rPr lang="ar-SA" sz="2400" dirty="0" smtClean="0"/>
              <a:t> ثالثًا: لم يظهر لي في حدود بحثنا شذوذ أو علة في سند هذا الحديث أو متنه.</a:t>
            </a:r>
            <a:endParaRPr lang="en-US" sz="2400" dirty="0" smtClean="0"/>
          </a:p>
          <a:p>
            <a:pPr marL="180975" indent="446088" algn="just" rtl="1"/>
            <a:r>
              <a:rPr lang="ar-SA" sz="2400" dirty="0" smtClean="0"/>
              <a:t>مما تقدم أقول: إن الحديث صحيح لكن ليس في قمة أنواع الصحيح، وإنما هو من أدنى مراتب الصحيح أو هو من أعلى مراتب الحسن، والله أعلم.</a:t>
            </a:r>
            <a:endParaRPr lang="en-US" sz="2400" dirty="0" smtClean="0"/>
          </a:p>
          <a:p>
            <a:endParaRPr lang="ar-SA"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indent="200025" algn="just" rtl="1">
              <a:tabLst>
                <a:tab pos="542925" algn="l"/>
              </a:tabLst>
            </a:pPr>
            <a:endParaRPr lang="ar-SA" sz="4400" b="1" dirty="0" smtClean="0"/>
          </a:p>
          <a:p>
            <a:pPr indent="200025" algn="just" rtl="1">
              <a:tabLst>
                <a:tab pos="542925" algn="l"/>
              </a:tabLst>
            </a:pPr>
            <a:r>
              <a:rPr lang="ar-SA" sz="4400" dirty="0" smtClean="0"/>
              <a:t>على ما سبق فإنه ينبغي الاكتفاء بالحكم على </a:t>
            </a:r>
            <a:r>
              <a:rPr lang="ar-SA" sz="4400" dirty="0" err="1" smtClean="0"/>
              <a:t>الإسناد </a:t>
            </a:r>
            <a:r>
              <a:rPr lang="ar-SA" sz="4400" dirty="0" smtClean="0"/>
              <a:t>، وعدم الحكم على الحديث </a:t>
            </a:r>
            <a:r>
              <a:rPr lang="ar-SA" sz="4400" dirty="0" err="1" smtClean="0"/>
              <a:t>بذاته </a:t>
            </a:r>
            <a:r>
              <a:rPr lang="ar-SA" sz="4400" dirty="0" smtClean="0"/>
              <a:t>، إلا إذا سبق الحكم عليه من إمام </a:t>
            </a:r>
            <a:r>
              <a:rPr lang="ar-SA" sz="4400" dirty="0" err="1" smtClean="0"/>
              <a:t>مطلع </a:t>
            </a:r>
            <a:r>
              <a:rPr lang="ar-SA" sz="4400" dirty="0" smtClean="0"/>
              <a:t>، ووافق حكمنا حكم ذلك </a:t>
            </a:r>
            <a:r>
              <a:rPr lang="ar-SA" sz="4400" dirty="0" err="1" smtClean="0"/>
              <a:t>الإمام .</a:t>
            </a:r>
            <a:endParaRPr lang="en-US" sz="4400" dirty="0" smtClean="0"/>
          </a:p>
          <a:p>
            <a:endParaRPr lang="ar-SA"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marL="184150" indent="465138" algn="just" rtl="1"/>
            <a:r>
              <a:rPr lang="ar-SA" sz="2800" dirty="0" smtClean="0"/>
              <a:t>وتأسيسا على ما مر بنا من أن كشف العلة والشذوذ في الحديث نفيًا أو إثباتًا أمر صعب لا يقوى عليه كل باحث أو مشتغل بالحديث، فإنه يستحسن في حق الباحث في الأسانيد أن يقول في نهاية بحثه عن مرتبة الحديث صحيح الإسناد، أو حسن الإسناد، أو ضعيف الإسناد، ولا يتعجل فيقول: صحيح أو حسن أو ضعيف لأنه بالنسبة لقوله عن الحديث صحيح أو حسن، ربما يوجد حديث آخر يعارضه في معناه، وسنده أقوى فيكون الحديث الذي حكم عليه بالصحة شاذًا، أو ربما اكتشف في الحديث علة غامضة، لم يستطع الباحث اكتشافها </a:t>
            </a:r>
            <a:endParaRPr lang="en-US" sz="2800" dirty="0" smtClean="0"/>
          </a:p>
          <a:p>
            <a:pPr marL="184150" indent="465138" algn="just" rtl="1"/>
            <a:r>
              <a:rPr lang="ar-SA" sz="2800" dirty="0" smtClean="0"/>
              <a:t>و كذلك في الحديث ضعيف ربما وجد له تابع أو شاهد يقويه، ويجبره فيرتقي إلى مرتبة الحسن لغيره.</a:t>
            </a:r>
            <a:endParaRPr lang="en-US" sz="2800" dirty="0" smtClean="0"/>
          </a:p>
          <a:p>
            <a:pPr marL="184150" indent="465138" algn="just"/>
            <a:endParaRPr lang="ar-SA" sz="28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85725" indent="457200" algn="just" rtl="1"/>
            <a:r>
              <a:rPr lang="ar-SA" sz="3600" dirty="0" smtClean="0"/>
              <a:t> و أخيرا نؤكد على</a:t>
            </a:r>
            <a:r>
              <a:rPr lang="ar-SA" sz="3600" baseline="30000" dirty="0" smtClean="0"/>
              <a:t> </a:t>
            </a:r>
            <a:r>
              <a:rPr lang="ar-SA" sz="3600" dirty="0" smtClean="0"/>
              <a:t>أن هذا العلم يحتاج إلى المُتفرّغ </a:t>
            </a:r>
            <a:r>
              <a:rPr lang="ar-SA" sz="3600" dirty="0" err="1" smtClean="0"/>
              <a:t>له </a:t>
            </a:r>
            <a:r>
              <a:rPr lang="ar-SA" sz="3600" dirty="0" smtClean="0"/>
              <a:t>، والمُشتغل </a:t>
            </a:r>
            <a:r>
              <a:rPr lang="ar-SA" sz="3600" dirty="0" err="1" smtClean="0"/>
              <a:t>به</a:t>
            </a:r>
            <a:r>
              <a:rPr lang="ar-SA" sz="3600" dirty="0" smtClean="0"/>
              <a:t> ، فليس من حق كل إنسان أن يتكلم في </a:t>
            </a:r>
            <a:r>
              <a:rPr lang="ar-SA" sz="3600" dirty="0" err="1" smtClean="0"/>
              <a:t>الأحاديث </a:t>
            </a:r>
            <a:r>
              <a:rPr lang="ar-SA" sz="3600" dirty="0" smtClean="0"/>
              <a:t>، وليس من حق من لم </a:t>
            </a:r>
            <a:r>
              <a:rPr lang="ar-SA" sz="3600" dirty="0" err="1" smtClean="0"/>
              <a:t>يشتغل</a:t>
            </a:r>
            <a:r>
              <a:rPr lang="ar-SA" sz="3600" dirty="0" smtClean="0"/>
              <a:t> بعلم الحديث اشتغالاً كافياً أن يحكم </a:t>
            </a:r>
            <a:r>
              <a:rPr lang="ar-SA" sz="3600" dirty="0" err="1" smtClean="0"/>
              <a:t>عليه </a:t>
            </a:r>
            <a:r>
              <a:rPr lang="ar-SA" sz="3600" dirty="0" smtClean="0"/>
              <a:t>، بل يلزم أن يكون الإنسان </a:t>
            </a:r>
            <a:r>
              <a:rPr lang="ar-SA" sz="3600" dirty="0" err="1" smtClean="0"/>
              <a:t>متخصصا </a:t>
            </a:r>
            <a:r>
              <a:rPr lang="ar-SA" sz="3600" dirty="0" smtClean="0"/>
              <a:t>، متصلا بعلم الحديث غير </a:t>
            </a:r>
            <a:r>
              <a:rPr lang="ar-SA" sz="3600" dirty="0" err="1" smtClean="0"/>
              <a:t>منقطع </a:t>
            </a:r>
            <a:r>
              <a:rPr lang="ar-SA" sz="3600" dirty="0" smtClean="0"/>
              <a:t>، لأن الانقطاع عنه تضعف المعرفة </a:t>
            </a:r>
            <a:r>
              <a:rPr lang="ar-SA" sz="3600" dirty="0" err="1" smtClean="0"/>
              <a:t>به</a:t>
            </a:r>
            <a:r>
              <a:rPr lang="ar-SA" sz="3600" dirty="0" smtClean="0"/>
              <a:t> ؛ فإتقان دراسة الإسناد خبرة تتكون من خلالها حاسة يُتَمكن </a:t>
            </a:r>
            <a:r>
              <a:rPr lang="ar-SA" sz="3600" dirty="0" err="1" smtClean="0"/>
              <a:t>بها</a:t>
            </a:r>
            <a:r>
              <a:rPr lang="ar-SA" sz="3600" dirty="0" smtClean="0"/>
              <a:t> تذّوق </a:t>
            </a:r>
            <a:r>
              <a:rPr lang="ar-SA" sz="3600" dirty="0" err="1" smtClean="0"/>
              <a:t>الأحاديث </a:t>
            </a:r>
            <a:r>
              <a:rPr lang="ar-SA" sz="3600" dirty="0" smtClean="0"/>
              <a:t>، وتمييز </a:t>
            </a:r>
            <a:r>
              <a:rPr lang="ar-SA" sz="3600" dirty="0" err="1" smtClean="0"/>
              <a:t>صحيحها</a:t>
            </a:r>
            <a:r>
              <a:rPr lang="ar-SA" sz="3600" dirty="0" smtClean="0"/>
              <a:t> من </a:t>
            </a:r>
            <a:r>
              <a:rPr lang="ar-SA" sz="3600" dirty="0" err="1" smtClean="0"/>
              <a:t>سقيمها</a:t>
            </a:r>
            <a:r>
              <a:rPr lang="ar-SA" sz="3600" dirty="0" smtClean="0"/>
              <a:t> </a:t>
            </a:r>
            <a:r>
              <a:rPr lang="ar-SA" sz="4000" dirty="0" err="1" smtClean="0"/>
              <a:t>.</a:t>
            </a:r>
            <a:endParaRPr lang="ar-SA" sz="4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4388</TotalTime>
  <Words>2482</Words>
  <Application>Microsoft Office PowerPoint</Application>
  <PresentationFormat>A4 Paper (210x297 mm)‎</PresentationFormat>
  <Paragraphs>123</Paragraphs>
  <Slides>34</Slides>
  <Notes>0</Notes>
  <HiddenSlides>0</HiddenSlides>
  <MMClips>0</MMClips>
  <ScaleCrop>false</ScaleCrop>
  <HeadingPairs>
    <vt:vector size="4" baseType="variant">
      <vt:variant>
        <vt:lpstr>سمة</vt:lpstr>
      </vt:variant>
      <vt:variant>
        <vt:i4>1</vt:i4>
      </vt:variant>
      <vt:variant>
        <vt:lpstr>عناوين الشرائح</vt:lpstr>
      </vt:variant>
      <vt:variant>
        <vt:i4>34</vt:i4>
      </vt:variant>
    </vt:vector>
  </HeadingPairs>
  <TitlesOfParts>
    <vt:vector size="35" baseType="lpstr">
      <vt:lpstr>Office Theme</vt:lpstr>
      <vt:lpstr>الشريحة 1</vt:lpstr>
      <vt:lpstr>الرابعة عشرة المحاضرة</vt:lpstr>
      <vt:lpstr>عناصر المحاضرة</vt:lpstr>
      <vt:lpstr>المرحلة الرابعة -من مراحل دراسة الأسانيد- : الحكم على الإسناد المُفرد دون المجموع</vt:lpstr>
      <vt:lpstr>تنبيه :</vt:lpstr>
      <vt:lpstr>المرحلة الخامسة : النظر في اختلاف الطرق -إن وجدت-</vt:lpstr>
      <vt:lpstr>الشريحة 7</vt:lpstr>
      <vt:lpstr>  الكتب التي يُستعان بها في كشف العلة والشذوذ:    </vt:lpstr>
      <vt:lpstr>الشريحة 9</vt:lpstr>
      <vt:lpstr> المرحلة السادسة : الحكم على الحديث بناءً على المراحل السابقة بما يستحقه هذا الحديث .  </vt:lpstr>
      <vt:lpstr>ما المراد بالعاضد ؟  </vt:lpstr>
      <vt:lpstr>تنبيه</vt:lpstr>
      <vt:lpstr>الأحاديث التي بحثها الأئمة وبينوا الحكم فيها </vt:lpstr>
      <vt:lpstr> مثال لدراسة الإسناد عمليا  </vt:lpstr>
      <vt:lpstr>الشريحة 15</vt:lpstr>
      <vt:lpstr> أولا: إسماعيل بن مسعود: </vt:lpstr>
      <vt:lpstr> ثانيا: خالد بن الحارث: </vt:lpstr>
      <vt:lpstr> ثالثا: حسين المعلم: </vt:lpstr>
      <vt:lpstr> رابعا: عمرو بن شعيب: </vt:lpstr>
      <vt:lpstr> خامسا: شعيب والد عمرو: </vt:lpstr>
      <vt:lpstr> سادسا: عبد الله بن عمرو: </vt:lpstr>
      <vt:lpstr>  - البحث عن عدالة الرواة وضبطهم:  </vt:lpstr>
      <vt:lpstr>الشريحة 23</vt:lpstr>
      <vt:lpstr>الشريحة 24</vt:lpstr>
      <vt:lpstr>الشريحة 25</vt:lpstr>
      <vt:lpstr> خلاصة البحث في عدالة الرواة وضبطهم: </vt:lpstr>
      <vt:lpstr>الشريحة 27</vt:lpstr>
      <vt:lpstr>  البحث في اتصال الإسناد:  </vt:lpstr>
      <vt:lpstr>الشريحة 29</vt:lpstr>
      <vt:lpstr>الحكم على هذا الحديث</vt:lpstr>
      <vt:lpstr>الشريحة 31</vt:lpstr>
      <vt:lpstr> </vt:lpstr>
      <vt:lpstr>الشريحة 33</vt:lpstr>
      <vt:lpstr>الشريحة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سعود بن عبد العزيز العقيل</cp:lastModifiedBy>
  <cp:revision>118</cp:revision>
  <dcterms:created xsi:type="dcterms:W3CDTF">2009-10-14T19:14:34Z</dcterms:created>
  <dcterms:modified xsi:type="dcterms:W3CDTF">2012-04-21T09:53:46Z</dcterms:modified>
</cp:coreProperties>
</file>