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300" r:id="rId7"/>
    <p:sldId id="290" r:id="rId8"/>
    <p:sldId id="297" r:id="rId9"/>
    <p:sldId id="298" r:id="rId10"/>
    <p:sldId id="295" r:id="rId11"/>
    <p:sldId id="30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2298" y="-10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</a:t>
            </a:r>
            <a:r>
              <a:rPr lang="ar-SA" sz="4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المواريث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(2</a:t>
            </a:r>
            <a:r>
              <a:rPr lang="ar-SA" sz="32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</a:t>
            </a:r>
            <a:r>
              <a:rPr lang="ar-SA" sz="28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2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الدرجات.</a:t>
            </a:r>
          </a:p>
          <a:p>
            <a:pPr marL="742950" indent="-742950" rtl="1" eaLnBrk="1" hangingPunct="1">
              <a:buFont typeface="+mj-lt"/>
              <a:buAutoNum type="arabicParenR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جدول الساعات المكتبية.</a:t>
            </a:r>
          </a:p>
          <a:p>
            <a:pPr marL="742950" indent="-742950" rtl="1" eaLnBrk="1" hangingPunct="1">
              <a:buFont typeface="+mj-lt"/>
              <a:buAutoNum type="arabicParenR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rtl="1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1)وصف المقرر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34470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 algn="just"/>
            <a:r>
              <a:rPr lang="ar-SA" sz="2400" b="1" dirty="0" smtClean="0"/>
              <a:t>	</a:t>
            </a:r>
            <a:r>
              <a:rPr lang="ar-SA" sz="4000" b="1" dirty="0" smtClean="0"/>
              <a:t>-اسم المقرر    : فقه </a:t>
            </a:r>
            <a:r>
              <a:rPr lang="ar-SA" sz="4000" b="1" dirty="0" err="1" smtClean="0"/>
              <a:t>المواريث </a:t>
            </a:r>
            <a:r>
              <a:rPr lang="ar-SA" sz="4000" b="1" dirty="0" smtClean="0"/>
              <a:t>(2</a:t>
            </a:r>
            <a:r>
              <a:rPr lang="ar-SA" sz="4000" b="1" dirty="0" err="1" smtClean="0"/>
              <a:t>)</a:t>
            </a:r>
            <a:r>
              <a:rPr lang="ar-SA" sz="4000" b="1" dirty="0" smtClean="0"/>
              <a:t>         </a:t>
            </a:r>
          </a:p>
          <a:p>
            <a:pPr algn="just"/>
            <a:r>
              <a:rPr lang="ar-SA" sz="4000" b="1" dirty="0" smtClean="0"/>
              <a:t>	-رمز المقرر   :   1314-740            </a:t>
            </a:r>
          </a:p>
          <a:p>
            <a:pPr algn="just"/>
            <a:r>
              <a:rPr lang="ar-SA" sz="4000" b="1" dirty="0" smtClean="0"/>
              <a:t>	-طبيعة المقرر : نظري.</a:t>
            </a:r>
          </a:p>
          <a:p>
            <a:pPr algn="just"/>
            <a:r>
              <a:rPr lang="ar-SA" sz="4000" b="1" dirty="0" smtClean="0"/>
              <a:t>	-عدد الساعات : ساعتان.            </a:t>
            </a:r>
          </a:p>
          <a:p>
            <a:pPr algn="just"/>
            <a:r>
              <a:rPr lang="ar-SA" sz="4000" b="1" dirty="0" smtClean="0"/>
              <a:t>	-لغة التدريس  : العربية.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2)محتوى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تصحيح </a:t>
            </a:r>
            <a:r>
              <a:rPr lang="ar-SA" b="1" dirty="0" err="1" smtClean="0"/>
              <a:t>المسائل.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err="1" smtClean="0"/>
              <a:t>الردّ.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قسمة </a:t>
            </a:r>
            <a:r>
              <a:rPr lang="ar-SA" b="1" dirty="0" err="1" smtClean="0"/>
              <a:t>التركات.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ذوي </a:t>
            </a:r>
            <a:r>
              <a:rPr lang="ar-SA" b="1" dirty="0" err="1" smtClean="0"/>
              <a:t>الأرحام.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طرق توريث ذوي </a:t>
            </a:r>
            <a:r>
              <a:rPr lang="ar-SA" b="1" dirty="0" err="1" smtClean="0"/>
              <a:t>الأرحام.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الخنثى.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المفقود.</a:t>
            </a:r>
            <a:r>
              <a:rPr lang="ar-SA" b="1" dirty="0" smtClean="0"/>
              <a:t>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  <a:cs typeface="Arial" pitchFamily="34" charset="0"/>
              </a:rPr>
              <a:t>تابع </a:t>
            </a:r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- محتوى المقرر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الحمل.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err="1" smtClean="0"/>
              <a:t>المناسخة.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الغرقى </a:t>
            </a:r>
            <a:r>
              <a:rPr lang="ar-SA" b="1" dirty="0" err="1" smtClean="0"/>
              <a:t>والحرقى</a:t>
            </a:r>
            <a:r>
              <a:rPr lang="ar-SA" b="1" dirty="0" smtClean="0"/>
              <a:t> </a:t>
            </a:r>
            <a:r>
              <a:rPr lang="ar-SA" b="1" dirty="0" err="1" smtClean="0"/>
              <a:t>والهدمى.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أهل الملل ومختلف </a:t>
            </a:r>
            <a:r>
              <a:rPr lang="ar-SA" b="1" dirty="0" err="1" smtClean="0"/>
              <a:t>الدار.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توريث </a:t>
            </a:r>
            <a:r>
              <a:rPr lang="ar-SA" b="1" dirty="0" err="1" smtClean="0"/>
              <a:t>المطلّقة.</a:t>
            </a:r>
            <a:r>
              <a:rPr lang="ar-SA" b="1" dirty="0" smtClean="0"/>
              <a:t> 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حلّ مسائل تطبيقية</a:t>
            </a:r>
          </a:p>
          <a:p>
            <a:pPr marL="514350" indent="-514350" algn="just" rtl="1">
              <a:buFont typeface="+mj-lt"/>
              <a:buAutoNum type="arabicParenR"/>
            </a:pPr>
            <a:r>
              <a:rPr lang="ar-SA" b="1" dirty="0" smtClean="0"/>
              <a:t>مراجعة.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3)أهداف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algn="just" rtl="1">
              <a:buNone/>
            </a:pPr>
            <a:r>
              <a:rPr lang="ar-SA" sz="2800" b="1" dirty="0" smtClean="0"/>
              <a:t>		</a:t>
            </a:r>
          </a:p>
          <a:p>
            <a:pPr algn="just" rtl="1">
              <a:buNone/>
            </a:pPr>
            <a:r>
              <a:rPr lang="ar-SA" sz="2800" b="1" dirty="0" smtClean="0"/>
              <a:t>	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4800" y="1676400"/>
            <a:ext cx="9067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000" b="1" dirty="0" smtClean="0"/>
              <a:t>1-بيان أهمية علم المواريث.</a:t>
            </a:r>
          </a:p>
          <a:p>
            <a:pPr algn="just"/>
            <a:r>
              <a:rPr lang="ar-SA" sz="4000" b="1" dirty="0" smtClean="0"/>
              <a:t>2-بيان حكمة الله تعالى في مشروعية الإرث.</a:t>
            </a:r>
          </a:p>
          <a:p>
            <a:pPr algn="just"/>
            <a:r>
              <a:rPr lang="ar-SA" sz="4000" b="1" dirty="0" smtClean="0"/>
              <a:t>3-تقسيم المواريث على أصحابها. </a:t>
            </a:r>
          </a:p>
          <a:p>
            <a:pPr algn="just"/>
            <a:r>
              <a:rPr lang="ar-SA" sz="4000" b="1" dirty="0" smtClean="0"/>
              <a:t>4-حلّ مسائل الفرائض بأسلوب عصري.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4)المراجع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/>
              <a:t>	</a:t>
            </a:r>
            <a:r>
              <a:rPr lang="ar-SA" sz="2800" b="1" dirty="0" smtClean="0">
                <a:solidFill>
                  <a:srgbClr val="009900"/>
                </a:solidFill>
              </a:rPr>
              <a:t>-المرجع الرئيس: </a:t>
            </a:r>
          </a:p>
          <a:p>
            <a:pPr algn="just"/>
            <a:r>
              <a:rPr lang="ar-SA" sz="4000" b="1" dirty="0" smtClean="0"/>
              <a:t>كتاب الوجيز في الفرائض، </a:t>
            </a:r>
            <a:r>
              <a:rPr lang="ar-SA" sz="4000" b="1" dirty="0" err="1" smtClean="0"/>
              <a:t>د</a:t>
            </a:r>
            <a:r>
              <a:rPr lang="ar-SA" sz="4000" b="1" dirty="0" smtClean="0"/>
              <a:t>. عبد الرحيم بن إبراهيم </a:t>
            </a:r>
            <a:r>
              <a:rPr lang="ar-SA" sz="4000" b="1" dirty="0" err="1" smtClean="0"/>
              <a:t>الهاشم</a:t>
            </a:r>
            <a:r>
              <a:rPr lang="ar-SA" sz="4000" b="1" dirty="0" smtClean="0"/>
              <a:t>، ط2، 1423هـ، دار ابن </a:t>
            </a:r>
            <a:r>
              <a:rPr lang="ar-SA" sz="4000" b="1" dirty="0" err="1" smtClean="0"/>
              <a:t>الجوزي</a:t>
            </a:r>
            <a:r>
              <a:rPr lang="ar-SA" sz="4000" b="1" dirty="0" smtClean="0"/>
              <a:t>، </a:t>
            </a:r>
            <a:r>
              <a:rPr lang="ar-SA" sz="4000" b="1" dirty="0" err="1" smtClean="0"/>
              <a:t>الدمام</a:t>
            </a:r>
            <a:r>
              <a:rPr lang="ar-SA" sz="4000" b="1" dirty="0" smtClean="0"/>
              <a:t>.</a:t>
            </a:r>
          </a:p>
          <a:p>
            <a:pPr lvl="0"/>
            <a:endParaRPr lang="ar-SA" b="1" u="sng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28600" y="2590800"/>
            <a:ext cx="93726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endParaRPr lang="ar-SA" sz="3200" dirty="0">
              <a:solidFill>
                <a:srgbClr val="FF0000"/>
              </a:solidFill>
            </a:endParaRPr>
          </a:p>
          <a:p>
            <a:pPr algn="just" eaLnBrk="1" hangingPunct="1"/>
            <a:endParaRPr lang="ar-SA" sz="3200" dirty="0"/>
          </a:p>
          <a:p>
            <a:pPr algn="just" eaLnBrk="1" hangingPunct="1"/>
            <a:endParaRPr lang="ar-SA" sz="3200" dirty="0"/>
          </a:p>
          <a:p>
            <a:pPr algn="just" eaLnBrk="1" hangingPunct="1">
              <a:buFontTx/>
              <a:buChar char="-"/>
            </a:pP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59708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b="1" dirty="0" smtClean="0"/>
              <a:t>	-المراجع المساعدة:</a:t>
            </a:r>
          </a:p>
          <a:p>
            <a:pPr algn="just"/>
            <a:r>
              <a:rPr lang="ar-SA" sz="2800" b="1" dirty="0" smtClean="0"/>
              <a:t> </a:t>
            </a:r>
          </a:p>
          <a:p>
            <a:pPr algn="just"/>
            <a:r>
              <a:rPr lang="ar-SA" sz="3200" b="1" dirty="0" smtClean="0"/>
              <a:t>1-التحقيقات المَرْضيّة في المباحث الفرْضيّة،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صالح الفوزان، ط4، 1419هـ، مكتبة المعارف للنشر، الرياض. </a:t>
            </a:r>
          </a:p>
          <a:p>
            <a:pPr algn="just"/>
            <a:r>
              <a:rPr lang="ar-SA" sz="3200" b="1" dirty="0" smtClean="0"/>
              <a:t>2-</a:t>
            </a:r>
            <a:r>
              <a:rPr lang="ar-SA" sz="3200" b="1" dirty="0" err="1" smtClean="0"/>
              <a:t>الرحبية</a:t>
            </a:r>
            <a:r>
              <a:rPr lang="ar-SA" sz="3200" b="1" dirty="0" smtClean="0"/>
              <a:t> في علم الفرائض، شرح سبط </a:t>
            </a:r>
            <a:r>
              <a:rPr lang="ar-SA" sz="3200" b="1" dirty="0" err="1" smtClean="0"/>
              <a:t>المارديني</a:t>
            </a:r>
            <a:r>
              <a:rPr lang="ar-SA" sz="3200" b="1" dirty="0" smtClean="0"/>
              <a:t>، وحاشية </a:t>
            </a:r>
            <a:r>
              <a:rPr lang="ar-SA" sz="3200" b="1" dirty="0" err="1" smtClean="0"/>
              <a:t>البقري</a:t>
            </a:r>
            <a:r>
              <a:rPr lang="ar-SA" sz="3200" b="1" dirty="0" smtClean="0"/>
              <a:t>، تحقيق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مصطفى </a:t>
            </a:r>
            <a:r>
              <a:rPr lang="ar-SA" sz="3200" b="1" dirty="0" err="1" smtClean="0"/>
              <a:t>ديب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البغا</a:t>
            </a:r>
            <a:r>
              <a:rPr lang="ar-SA" sz="3200" b="1" dirty="0" smtClean="0"/>
              <a:t>، ط10، 1422هـ، دار القلم، دمشق.  </a:t>
            </a:r>
          </a:p>
          <a:p>
            <a:r>
              <a:rPr lang="ar-SA" sz="3200" b="1" dirty="0" smtClean="0"/>
              <a:t>3-الفرائض،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عبد الكريم بن محمد اللاحم، ط1، 1406هـ، مكتبة المعارف للنشر، الرياض.</a:t>
            </a:r>
          </a:p>
          <a:p>
            <a:r>
              <a:rPr lang="ar-SA" sz="3200" b="1" dirty="0" smtClean="0"/>
              <a:t>4-المواقع الإلكترونية المتعلّقة بالمواريث.</a:t>
            </a:r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1905000"/>
          <a:ext cx="7467600" cy="34289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44358"/>
                <a:gridCol w="2023242"/>
              </a:tblGrid>
              <a:tr h="837658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الواجبات المنزلية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182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C00000"/>
                </a:solidFill>
              </a:rPr>
              <a:t>الساعات المكتبية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r>
              <a:rPr lang="ar-SA" sz="2400" dirty="0" smtClean="0"/>
              <a:t>  السبت من 9:30 الى  10:30ص</a:t>
            </a:r>
          </a:p>
          <a:p>
            <a:r>
              <a:rPr lang="ar-SA" sz="2400" dirty="0" smtClean="0"/>
              <a:t> الاحد 8:30 الى 10:30ص</a:t>
            </a:r>
          </a:p>
          <a:p>
            <a:r>
              <a:rPr lang="ar-SA" sz="2400" dirty="0" smtClean="0"/>
              <a:t> الاثنين </a:t>
            </a:r>
            <a:r>
              <a:rPr lang="ar-SA" sz="2400" dirty="0"/>
              <a:t>8:30 </a:t>
            </a:r>
            <a:r>
              <a:rPr lang="ar-SA" sz="2400"/>
              <a:t>الى </a:t>
            </a:r>
            <a:r>
              <a:rPr lang="ar-SA" sz="2400" smtClean="0"/>
              <a:t>10:30ص</a:t>
            </a:r>
            <a:endParaRPr lang="ar-SA" sz="2400" dirty="0"/>
          </a:p>
          <a:p>
            <a:r>
              <a:rPr lang="ar-SA" sz="2800" dirty="0">
                <a:solidFill>
                  <a:srgbClr val="0070C0"/>
                </a:solidFill>
              </a:rPr>
              <a:t>رقم جوال المقرر: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3600" dirty="0"/>
              <a:t>0537512429 </a:t>
            </a:r>
            <a:endParaRPr lang="en-US" sz="3600" dirty="0"/>
          </a:p>
          <a:p>
            <a:r>
              <a:rPr lang="ar-SA" sz="2000" dirty="0">
                <a:solidFill>
                  <a:srgbClr val="FF0000"/>
                </a:solidFill>
              </a:rPr>
              <a:t>سيكون الجوال مفتوح في الأوقات المحددة بعالية وسيتم </a:t>
            </a:r>
            <a:r>
              <a:rPr lang="ar-SA" sz="2000" dirty="0" err="1">
                <a:solidFill>
                  <a:srgbClr val="FF0000"/>
                </a:solidFill>
              </a:rPr>
              <a:t>إغلاقة</a:t>
            </a:r>
            <a:r>
              <a:rPr lang="ar-SA" sz="2000" dirty="0">
                <a:solidFill>
                  <a:srgbClr val="FF0000"/>
                </a:solidFill>
              </a:rPr>
              <a:t> خارج هذه الأوقات، لذا على الجميع التقيد بهذه </a:t>
            </a:r>
            <a:r>
              <a:rPr lang="ar-SA" sz="2000" dirty="0" smtClean="0">
                <a:solidFill>
                  <a:srgbClr val="FF0000"/>
                </a:solidFill>
              </a:rPr>
              <a:t>المواعيد</a:t>
            </a:r>
            <a:endParaRPr lang="ar-SA" sz="3600" dirty="0"/>
          </a:p>
          <a:p>
            <a:r>
              <a:rPr lang="en-US" sz="2800" dirty="0" smtClean="0">
                <a:solidFill>
                  <a:srgbClr val="0070C0"/>
                </a:solidFill>
              </a:rPr>
              <a:t>dr.monir@hotmail.com</a:t>
            </a:r>
            <a:r>
              <a:rPr lang="ar-SA" sz="2800" dirty="0">
                <a:solidFill>
                  <a:srgbClr val="0070C0"/>
                </a:solidFill>
              </a:rPr>
              <a:t> البريد الإلكتروني: 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3600" dirty="0"/>
              <a:t> </a:t>
            </a:r>
            <a:endParaRPr lang="en-US" sz="3600" dirty="0"/>
          </a:p>
          <a:p>
            <a:endParaRPr lang="en-US" sz="2000" dirty="0">
              <a:solidFill>
                <a:srgbClr val="0070C0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686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</TotalTime>
  <Words>197</Words>
  <Application>Microsoft Office PowerPoint</Application>
  <PresentationFormat>A4 Paper (210x297 mm)</PresentationFormat>
  <Paragraphs>87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المحاضرة التمهيدية</vt:lpstr>
      <vt:lpstr>عناصر المحاضرة</vt:lpstr>
      <vt:lpstr>1)وصف المقرر</vt:lpstr>
      <vt:lpstr>2)محتوى المقرر</vt:lpstr>
      <vt:lpstr> تابع - محتوى المقرر</vt:lpstr>
      <vt:lpstr>3)أهداف المقرر</vt:lpstr>
      <vt:lpstr>4)المراجع والمصادر التعليمية</vt:lpstr>
      <vt:lpstr>المراجع والمصادر المساعدة</vt:lpstr>
      <vt:lpstr>توزيع الدرجات</vt:lpstr>
      <vt:lpstr>الساعات المكتبية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 z600</cp:lastModifiedBy>
  <cp:revision>118</cp:revision>
  <dcterms:created xsi:type="dcterms:W3CDTF">2009-10-14T19:14:34Z</dcterms:created>
  <dcterms:modified xsi:type="dcterms:W3CDTF">2012-02-11T07:50:45Z</dcterms:modified>
</cp:coreProperties>
</file>