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81" r:id="rId17"/>
    <p:sldId id="271" r:id="rId18"/>
    <p:sldId id="272" r:id="rId19"/>
    <p:sldId id="278" r:id="rId20"/>
    <p:sldId id="273" r:id="rId21"/>
    <p:sldId id="274" r:id="rId22"/>
    <p:sldId id="275" r:id="rId23"/>
    <p:sldId id="276" r:id="rId24"/>
    <p:sldId id="277" r:id="rId25"/>
    <p:sldId id="279" r:id="rId26"/>
    <p:sldId id="280" r:id="rId2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70" d="100"/>
          <a:sy n="70" d="100"/>
        </p:scale>
        <p:origin x="-116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6B201A5-8BBA-4CBB-A3F6-07E0332336A0}" type="datetimeFigureOut">
              <a:rPr lang="ar-SA" smtClean="0"/>
              <a:t>04/06/34</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544ABC5-DCB5-4901-9DA8-6B6FCE6060CB}" type="slidenum">
              <a:rPr lang="ar-SA" smtClean="0"/>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544ABC5-DCB5-4901-9DA8-6B6FCE6060CB}" type="slidenum">
              <a:rPr lang="ar-SA" smtClean="0"/>
              <a:t>6</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D8A99F10-F1D0-4CBE-88F2-DA7A64F51A52}" type="datetimeFigureOut">
              <a:rPr lang="ar-SA" smtClean="0"/>
              <a:pPr/>
              <a:t>04/06/34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692DECE-CA29-4418-93EE-43210531E5D3}"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D8A99F10-F1D0-4CBE-88F2-DA7A64F51A52}" type="datetimeFigureOut">
              <a:rPr lang="ar-SA" smtClean="0"/>
              <a:pPr/>
              <a:t>04/06/34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692DECE-CA29-4418-93EE-43210531E5D3}"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D8A99F10-F1D0-4CBE-88F2-DA7A64F51A52}" type="datetimeFigureOut">
              <a:rPr lang="ar-SA" smtClean="0"/>
              <a:pPr/>
              <a:t>04/06/34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692DECE-CA29-4418-93EE-43210531E5D3}"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D8A99F10-F1D0-4CBE-88F2-DA7A64F51A52}" type="datetimeFigureOut">
              <a:rPr lang="ar-SA" smtClean="0"/>
              <a:pPr/>
              <a:t>04/06/34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A692DECE-CA29-4418-93EE-43210531E5D3}"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D8A99F10-F1D0-4CBE-88F2-DA7A64F51A52}" type="datetimeFigureOut">
              <a:rPr lang="ar-SA" smtClean="0"/>
              <a:pPr/>
              <a:t>04/06/34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A692DECE-CA29-4418-93EE-43210531E5D3}"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D8A99F10-F1D0-4CBE-88F2-DA7A64F51A52}" type="datetimeFigureOut">
              <a:rPr lang="ar-SA" smtClean="0"/>
              <a:pPr/>
              <a:t>04/06/34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A692DECE-CA29-4418-93EE-43210531E5D3}"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D8A99F10-F1D0-4CBE-88F2-DA7A64F51A52}" type="datetimeFigureOut">
              <a:rPr lang="ar-SA" smtClean="0"/>
              <a:pPr/>
              <a:t>04/06/34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A692DECE-CA29-4418-93EE-43210531E5D3}"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D8A99F10-F1D0-4CBE-88F2-DA7A64F51A52}" type="datetimeFigureOut">
              <a:rPr lang="ar-SA" smtClean="0"/>
              <a:pPr/>
              <a:t>04/06/34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A692DECE-CA29-4418-93EE-43210531E5D3}"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D8A99F10-F1D0-4CBE-88F2-DA7A64F51A52}" type="datetimeFigureOut">
              <a:rPr lang="ar-SA" smtClean="0"/>
              <a:pPr/>
              <a:t>04/06/34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A692DECE-CA29-4418-93EE-43210531E5D3}"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D8A99F10-F1D0-4CBE-88F2-DA7A64F51A52}" type="datetimeFigureOut">
              <a:rPr lang="ar-SA" smtClean="0"/>
              <a:pPr/>
              <a:t>04/06/34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692DECE-CA29-4418-93EE-43210531E5D3}"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D8A99F10-F1D0-4CBE-88F2-DA7A64F51A52}" type="datetimeFigureOut">
              <a:rPr lang="ar-SA" smtClean="0"/>
              <a:pPr/>
              <a:t>04/06/34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692DECE-CA29-4418-93EE-43210531E5D3}"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D8A99F10-F1D0-4CBE-88F2-DA7A64F51A52}" type="datetimeFigureOut">
              <a:rPr lang="ar-SA" smtClean="0"/>
              <a:pPr/>
              <a:t>04/06/34</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A692DECE-CA29-4418-93EE-43210531E5D3}"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endParaRPr lang="ar-SA"/>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685800" y="2130426"/>
            <a:ext cx="77724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2</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7620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375031" y="4648200"/>
            <a:ext cx="3768969"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كلية الآداب</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endParaRPr lang="ar-SA" sz="7200" b="1" dirty="0" smtClean="0">
              <a:solidFill>
                <a:srgbClr val="FF0000"/>
              </a:solidFill>
              <a:latin typeface="AYM Wadiy S_U normal."/>
              <a:cs typeface="Times New Roman" pitchFamily="18" charset="0"/>
            </a:endParaRPr>
          </a:p>
          <a:p>
            <a:pPr algn="ctr"/>
            <a:endParaRPr lang="ar-SA" sz="7200" b="1" dirty="0" smtClean="0">
              <a:solidFill>
                <a:srgbClr val="FF0000"/>
              </a:solidFill>
              <a:latin typeface="AYM Wadiy S_U normal."/>
              <a:cs typeface="Times New Roman" pitchFamily="18" charset="0"/>
            </a:endParaRPr>
          </a:p>
          <a:p>
            <a:pPr algn="ctr"/>
            <a:r>
              <a:rPr lang="ar-SA" sz="7200" b="1" dirty="0" smtClean="0">
                <a:solidFill>
                  <a:srgbClr val="FF0000"/>
                </a:solidFill>
                <a:latin typeface="AYM Wadiy S_U normal."/>
                <a:cs typeface="Times New Roman" pitchFamily="18" charset="0"/>
              </a:rPr>
              <a:t>فقه المواريث </a:t>
            </a:r>
            <a:r>
              <a:rPr lang="ar-SA" sz="5400" b="1" dirty="0" smtClean="0">
                <a:solidFill>
                  <a:srgbClr val="FF0000"/>
                </a:solidFill>
                <a:latin typeface="AYM Wadiy S_U normal."/>
                <a:cs typeface="Times New Roman" pitchFamily="18" charset="0"/>
              </a:rPr>
              <a:t>(</a:t>
            </a:r>
            <a:r>
              <a:rPr lang="en-US" sz="5400" b="1" dirty="0" smtClean="0">
                <a:solidFill>
                  <a:srgbClr val="FF0000"/>
                </a:solidFill>
                <a:latin typeface="AYM Wadiy S_U normal."/>
                <a:cs typeface="Times New Roman" pitchFamily="18" charset="0"/>
              </a:rPr>
              <a:t>2</a:t>
            </a:r>
            <a:r>
              <a:rPr lang="ar-SA" sz="5400" b="1" dirty="0" err="1" smtClean="0">
                <a:solidFill>
                  <a:srgbClr val="FF0000"/>
                </a:solidFill>
                <a:latin typeface="AYM Wadiy S_U normal."/>
                <a:cs typeface="Times New Roman" pitchFamily="18" charset="0"/>
              </a:rPr>
              <a:t>)</a:t>
            </a:r>
            <a:endParaRPr lang="ar-SA" sz="5400" b="1" dirty="0" smtClean="0">
              <a:solidFill>
                <a:srgbClr val="FF0000"/>
              </a:solidFill>
              <a:latin typeface="AYM Wadiy S_U normal."/>
              <a:cs typeface="Times New Roman" pitchFamily="18" charset="0"/>
            </a:endParaRPr>
          </a:p>
          <a:p>
            <a:pPr algn="ctr"/>
            <a:r>
              <a:rPr lang="ar-SA" sz="5400" b="1" dirty="0" smtClean="0">
                <a:solidFill>
                  <a:srgbClr val="009900"/>
                </a:solidFill>
                <a:latin typeface="AYM Wadiy S_U normal."/>
                <a:cs typeface="Times New Roman" pitchFamily="18" charset="0"/>
              </a:rPr>
              <a:t>الجزئية الأولى</a:t>
            </a:r>
            <a:endParaRPr lang="ar-SA" sz="4800" b="1" dirty="0" smtClean="0">
              <a:solidFill>
                <a:srgbClr val="0070C0"/>
              </a:solidFill>
              <a:latin typeface="AYM Wadiy S_U normal."/>
              <a:cs typeface="Times New Roman" pitchFamily="18" charset="0"/>
            </a:endParaRPr>
          </a:p>
          <a:p>
            <a:pPr algn="ctr"/>
            <a:r>
              <a:rPr lang="ar-SA" sz="5300" b="1" dirty="0" err="1" smtClean="0">
                <a:solidFill>
                  <a:srgbClr val="0070C0"/>
                </a:solidFill>
                <a:latin typeface="AYM Wadiy S_U normal."/>
                <a:cs typeface="Times New Roman" pitchFamily="18" charset="0"/>
              </a:rPr>
              <a:t>د.</a:t>
            </a:r>
            <a:r>
              <a:rPr lang="ar-SA" sz="5300" b="1" dirty="0" smtClean="0">
                <a:solidFill>
                  <a:srgbClr val="0070C0"/>
                </a:solidFill>
                <a:latin typeface="AYM Wadiy S_U normal."/>
                <a:cs typeface="Times New Roman" pitchFamily="18" charset="0"/>
              </a:rPr>
              <a:t> منير عبد الله </a:t>
            </a:r>
            <a:r>
              <a:rPr lang="ar-SA" sz="5300" b="1" dirty="0" err="1" smtClean="0">
                <a:solidFill>
                  <a:srgbClr val="0070C0"/>
                </a:solidFill>
                <a:latin typeface="AYM Wadiy S_U normal."/>
                <a:cs typeface="Times New Roman" pitchFamily="18" charset="0"/>
              </a:rPr>
              <a:t>خضير</a:t>
            </a:r>
            <a:endParaRPr lang="ar-SA" sz="5300" b="1" dirty="0">
              <a:solidFill>
                <a:srgbClr val="0070C0"/>
              </a:solidFill>
              <a:latin typeface="AYM Wadiy S_U normal."/>
              <a:cs typeface="Times New Roman" pitchFamily="18" charset="0"/>
            </a:endParaRPr>
          </a:p>
        </p:txBody>
      </p:sp>
      <p:sp>
        <p:nvSpPr>
          <p:cNvPr id="5131"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2</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rtl="1"/>
            <a:r>
              <a:rPr lang="ar-SA" b="1" dirty="0" smtClean="0">
                <a:solidFill>
                  <a:srgbClr val="FF0000"/>
                </a:solidFill>
              </a:rPr>
              <a:t>المحاضرة </a:t>
            </a:r>
            <a:r>
              <a:rPr lang="ar-SA" b="1" dirty="0" err="1" smtClean="0">
                <a:solidFill>
                  <a:srgbClr val="FF0000"/>
                </a:solidFill>
              </a:rPr>
              <a:t>ال</a:t>
            </a:r>
            <a:r>
              <a:rPr lang="ar-AE" b="1" dirty="0" smtClean="0">
                <a:solidFill>
                  <a:srgbClr val="FF0000"/>
                </a:solidFill>
              </a:rPr>
              <a:t>ثانية</a:t>
            </a:r>
            <a:r>
              <a:rPr lang="en-US" b="1" dirty="0" smtClean="0"/>
              <a:t/>
            </a:r>
            <a:br>
              <a:rPr lang="en-US" b="1" dirty="0" smtClean="0"/>
            </a:br>
            <a:r>
              <a:rPr lang="ar-AE" b="1" dirty="0" smtClean="0"/>
              <a:t>الـــــردُّ</a:t>
            </a:r>
            <a:endParaRPr lang="en-US" dirty="0"/>
          </a:p>
        </p:txBody>
      </p:sp>
      <p:sp>
        <p:nvSpPr>
          <p:cNvPr id="3" name="عنصر نائب للمحتوى 2"/>
          <p:cNvSpPr>
            <a:spLocks noGrp="1"/>
          </p:cNvSpPr>
          <p:nvPr>
            <p:ph idx="1"/>
          </p:nvPr>
        </p:nvSpPr>
        <p:spPr/>
        <p:txBody>
          <a:bodyPr>
            <a:normAutofit lnSpcReduction="10000"/>
          </a:bodyPr>
          <a:lstStyle/>
          <a:p>
            <a:pPr rtl="1"/>
            <a:r>
              <a:rPr lang="ar-SA" sz="3000" b="1" dirty="0" smtClean="0">
                <a:cs typeface="+mn-cs"/>
              </a:rPr>
              <a:t>الردّ لغة: </a:t>
            </a:r>
            <a:r>
              <a:rPr lang="ar-SA" sz="3000" dirty="0" smtClean="0">
                <a:cs typeface="+mn-cs"/>
              </a:rPr>
              <a:t>الإعادة والرجوع والصرف، ورادَّه الشيءَ، ردَّه عليه.</a:t>
            </a:r>
            <a:endParaRPr lang="en-US" sz="3000" b="1" dirty="0" smtClean="0">
              <a:cs typeface="+mn-cs"/>
            </a:endParaRPr>
          </a:p>
          <a:p>
            <a:pPr rtl="1"/>
            <a:r>
              <a:rPr lang="ar-SA" sz="3000" b="1" dirty="0" smtClean="0">
                <a:cs typeface="+mn-cs"/>
              </a:rPr>
              <a:t>الردّ اصطلاحاً:</a:t>
            </a:r>
            <a:r>
              <a:rPr lang="ar-SA" sz="3000" dirty="0" smtClean="0">
                <a:cs typeface="+mn-cs"/>
              </a:rPr>
              <a:t> إعادة ما زاد من </a:t>
            </a:r>
            <a:r>
              <a:rPr lang="ar-SA" sz="3000" dirty="0" err="1" smtClean="0">
                <a:cs typeface="+mn-cs"/>
              </a:rPr>
              <a:t>أنصباء</a:t>
            </a:r>
            <a:r>
              <a:rPr lang="ar-SA" sz="3000" dirty="0" smtClean="0">
                <a:cs typeface="+mn-cs"/>
              </a:rPr>
              <a:t> أصحاب الفروض، إليهم، عند عدم العاصب، حسب نسبهم، عدا الزوجين.</a:t>
            </a:r>
            <a:endParaRPr lang="en-US" sz="3000" b="1" dirty="0" smtClean="0">
              <a:cs typeface="+mn-cs"/>
            </a:endParaRPr>
          </a:p>
          <a:p>
            <a:pPr rtl="1"/>
            <a:r>
              <a:rPr lang="ar-SA" sz="3000" dirty="0" smtClean="0">
                <a:cs typeface="+mn-cs"/>
              </a:rPr>
              <a:t>ويكون عند زيادة </a:t>
            </a:r>
            <a:r>
              <a:rPr lang="ar-SA" sz="3000" dirty="0" err="1" smtClean="0">
                <a:cs typeface="+mn-cs"/>
              </a:rPr>
              <a:t>الأنصباء</a:t>
            </a:r>
            <a:r>
              <a:rPr lang="ar-SA" sz="3000" dirty="0" smtClean="0">
                <a:cs typeface="+mn-cs"/>
              </a:rPr>
              <a:t>، ونقص السهام، وعدم العاصب. وهو عكس </a:t>
            </a:r>
            <a:r>
              <a:rPr lang="ar-SA" sz="3000" dirty="0" err="1" smtClean="0">
                <a:cs typeface="+mn-cs"/>
              </a:rPr>
              <a:t>العَوْل</a:t>
            </a:r>
            <a:r>
              <a:rPr lang="ar-SA" sz="3000" dirty="0" smtClean="0">
                <a:cs typeface="+mn-cs"/>
              </a:rPr>
              <a:t>.</a:t>
            </a:r>
            <a:endParaRPr lang="en-US" sz="3000" dirty="0" smtClean="0">
              <a:cs typeface="+mn-cs"/>
            </a:endParaRPr>
          </a:p>
          <a:p>
            <a:pPr rtl="1"/>
            <a:r>
              <a:rPr lang="ar-SA" sz="3000" b="1" dirty="0" smtClean="0"/>
              <a:t>العلاقة بين التعريفين اللغوي والاصطلاحي</a:t>
            </a:r>
            <a:r>
              <a:rPr lang="ar-SA" sz="3000" dirty="0" smtClean="0"/>
              <a:t>: </a:t>
            </a:r>
            <a:endParaRPr lang="en-US" sz="3000" b="1" dirty="0" smtClean="0"/>
          </a:p>
          <a:p>
            <a:pPr rtl="1"/>
            <a:r>
              <a:rPr lang="ar-SA" sz="3000" dirty="0" smtClean="0"/>
              <a:t>-الردّ الإعادة، أي إعادة المال الزائد عن أصحاب الفروض إليهم. </a:t>
            </a:r>
            <a:endParaRPr lang="en-US" sz="3000" b="1" dirty="0" smtClean="0"/>
          </a:p>
          <a:p>
            <a:pPr rtl="1"/>
            <a:r>
              <a:rPr lang="ar-SA" sz="3000" dirty="0" smtClean="0"/>
              <a:t>-والردّ الرجوع، أي رجوع أصحاب الفروض إلى المال الزائد. </a:t>
            </a:r>
            <a:endParaRPr lang="en-US" sz="3000" b="1" dirty="0" smtClean="0"/>
          </a:p>
          <a:p>
            <a:pPr rtl="1"/>
            <a:r>
              <a:rPr lang="ar-SA" sz="3000" dirty="0" smtClean="0"/>
              <a:t>-والردّ الصرف، أي صرف المال الزائد إلى أصحاب الفروض.</a:t>
            </a:r>
            <a:endParaRPr lang="en-US" sz="3000" b="1" dirty="0" smtClean="0"/>
          </a:p>
          <a:p>
            <a:pPr rtl="1"/>
            <a:endParaRPr lang="en-US" dirty="0" smtClean="0">
              <a:cs typeface="+mn-cs"/>
            </a:endParaRPr>
          </a:p>
          <a:p>
            <a:pPr rtl="1"/>
            <a:endParaRPr lang="en-US" b="1" dirty="0" smtClean="0">
              <a:cs typeface="+mn-cs"/>
            </a:endParaRPr>
          </a:p>
          <a:p>
            <a:endParaRPr lang="en-US" sz="3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rtl="1"/>
            <a:r>
              <a:rPr lang="ar-SA" sz="7200" b="1" dirty="0" smtClean="0"/>
              <a:t>الغرض من الردّ</a:t>
            </a:r>
            <a:endParaRPr lang="ar-SA" sz="7200" b="1" dirty="0"/>
          </a:p>
        </p:txBody>
      </p:sp>
      <p:sp>
        <p:nvSpPr>
          <p:cNvPr id="3" name="عنصر نائب للمحتوى 2"/>
          <p:cNvSpPr>
            <a:spLocks noGrp="1"/>
          </p:cNvSpPr>
          <p:nvPr>
            <p:ph idx="1"/>
          </p:nvPr>
        </p:nvSpPr>
        <p:spPr>
          <a:xfrm>
            <a:off x="457200" y="1600201"/>
            <a:ext cx="8229600" cy="4343400"/>
          </a:xfrm>
        </p:spPr>
        <p:txBody>
          <a:bodyPr/>
          <a:lstStyle/>
          <a:p>
            <a:pPr rtl="1"/>
            <a:r>
              <a:rPr lang="ar-SA" b="1" dirty="0" smtClean="0"/>
              <a:t>		الغرض من الردّ:</a:t>
            </a:r>
            <a:endParaRPr lang="en-US" sz="1400" dirty="0" smtClean="0"/>
          </a:p>
          <a:p>
            <a:pPr rtl="1"/>
            <a:r>
              <a:rPr lang="ar-SA" dirty="0" smtClean="0"/>
              <a:t>قد تقصُر سهام التركة عن إتمام عملية (تقسيم التركة)، بسبب زيادة أنصباء الورثة عليها، فتبقى هذه السهام معلّقة بلا صاحب يملكها! فنردُّها ونصرفها إلى أصحاب الفروض حسب نِسبِهم. </a:t>
            </a:r>
            <a:endParaRPr lang="en-US" sz="2000" b="1" dirty="0" smtClean="0"/>
          </a:p>
          <a:p>
            <a:pPr lvl="5" algn="just" rtl="1">
              <a:buNone/>
            </a:pPr>
            <a:endParaRPr lang="ar-SA" sz="2400" b="1" dirty="0">
              <a:solidFill>
                <a:srgbClr val="002060"/>
              </a:solidFill>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rtl="1"/>
            <a:r>
              <a:rPr lang="ar-SA" sz="7200" b="1" dirty="0" smtClean="0"/>
              <a:t>أركان الردّ ثلاثة</a:t>
            </a:r>
            <a:endParaRPr lang="ar-SA" sz="7200" dirty="0"/>
          </a:p>
        </p:txBody>
      </p:sp>
      <p:sp>
        <p:nvSpPr>
          <p:cNvPr id="3" name="عنصر نائب للمحتوى 2"/>
          <p:cNvSpPr>
            <a:spLocks noGrp="1"/>
          </p:cNvSpPr>
          <p:nvPr>
            <p:ph idx="1"/>
          </p:nvPr>
        </p:nvSpPr>
        <p:spPr>
          <a:xfrm>
            <a:off x="457200" y="1600200"/>
            <a:ext cx="8229600" cy="4800600"/>
          </a:xfrm>
        </p:spPr>
        <p:txBody>
          <a:bodyPr>
            <a:normAutofit lnSpcReduction="10000"/>
          </a:bodyPr>
          <a:lstStyle/>
          <a:p>
            <a:pPr rtl="1"/>
            <a:r>
              <a:rPr lang="ar-SA" sz="4000" b="1" dirty="0" smtClean="0">
                <a:latin typeface="Simplified Arabic" pitchFamily="18" charset="-78"/>
                <a:cs typeface="Simplified Arabic" pitchFamily="18" charset="-78"/>
              </a:rPr>
              <a:t> </a:t>
            </a:r>
          </a:p>
          <a:p>
            <a:pPr rtl="1"/>
            <a:r>
              <a:rPr lang="ar-SA" sz="4000" b="1" dirty="0" smtClean="0">
                <a:cs typeface="Simplified Arabic" pitchFamily="18" charset="-78"/>
              </a:rPr>
              <a:t>	</a:t>
            </a:r>
            <a:r>
              <a:rPr lang="ar-SA" sz="4000" b="1" dirty="0" smtClean="0">
                <a:cs typeface="+mn-cs"/>
              </a:rPr>
              <a:t>أركان الردّ ثلاثة:</a:t>
            </a:r>
            <a:endParaRPr lang="en-US" sz="4000" dirty="0" smtClean="0">
              <a:cs typeface="+mn-cs"/>
            </a:endParaRPr>
          </a:p>
          <a:p>
            <a:pPr rtl="1"/>
            <a:r>
              <a:rPr lang="ar-SA" sz="4000" dirty="0" smtClean="0">
                <a:cs typeface="+mn-cs"/>
              </a:rPr>
              <a:t>1-وجود (نسبة زائدة) من المال بعد توزيع الفروض. </a:t>
            </a:r>
            <a:endParaRPr lang="en-US" sz="4000" dirty="0" smtClean="0">
              <a:cs typeface="+mn-cs"/>
            </a:endParaRPr>
          </a:p>
          <a:p>
            <a:pPr rtl="1"/>
            <a:r>
              <a:rPr lang="ar-SA" sz="4000" dirty="0" smtClean="0">
                <a:cs typeface="+mn-cs"/>
              </a:rPr>
              <a:t>2-عدم وجود عاصب يأخذ  هذه النسبة الزائدة. </a:t>
            </a:r>
            <a:endParaRPr lang="en-US" sz="4000" dirty="0" smtClean="0">
              <a:cs typeface="+mn-cs"/>
            </a:endParaRPr>
          </a:p>
          <a:p>
            <a:pPr rtl="1"/>
            <a:r>
              <a:rPr lang="ar-SA" sz="4000" dirty="0" smtClean="0">
                <a:cs typeface="+mn-cs"/>
              </a:rPr>
              <a:t>3-وجود صاحب فرض، لتردّ عليه هذه النسبة الزائدة. </a:t>
            </a:r>
            <a:endParaRPr lang="en-US" sz="4000" dirty="0" smtClean="0">
              <a:cs typeface="+mn-cs"/>
            </a:endParaRPr>
          </a:p>
          <a:p>
            <a:pPr rtl="1"/>
            <a:endParaRPr lang="ar-SA" sz="2400" b="1"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6600" b="1" dirty="0" smtClean="0"/>
              <a:t>ثلاثة آراء للعلماء في الردّ</a:t>
            </a:r>
            <a:endParaRPr lang="ar-SA" sz="6600" b="1" dirty="0"/>
          </a:p>
        </p:txBody>
      </p:sp>
      <p:sp>
        <p:nvSpPr>
          <p:cNvPr id="4" name="عنصر نائب للمحتوى 3"/>
          <p:cNvSpPr>
            <a:spLocks noGrp="1"/>
          </p:cNvSpPr>
          <p:nvPr>
            <p:ph idx="1"/>
          </p:nvPr>
        </p:nvSpPr>
        <p:spPr>
          <a:xfrm>
            <a:off x="517396" y="1340768"/>
            <a:ext cx="8229600" cy="5184576"/>
          </a:xfrm>
        </p:spPr>
        <p:txBody>
          <a:bodyPr>
            <a:normAutofit fontScale="85000" lnSpcReduction="10000"/>
          </a:bodyPr>
          <a:lstStyle/>
          <a:p>
            <a:pPr algn="just" rtl="1"/>
            <a:r>
              <a:rPr lang="ar-SA" sz="3000" b="1" dirty="0" smtClean="0">
                <a:cs typeface="Traditional Arabic" pitchFamily="2" charset="-78"/>
              </a:rPr>
              <a:t>1-الرد على أصحاب الفروض، عدا </a:t>
            </a:r>
            <a:r>
              <a:rPr lang="ar-SA" sz="3000" b="1" dirty="0" err="1" smtClean="0">
                <a:cs typeface="Traditional Arabic" pitchFamily="2" charset="-78"/>
              </a:rPr>
              <a:t>الزوجين:</a:t>
            </a:r>
            <a:r>
              <a:rPr lang="ar-SA" sz="3000" b="1" dirty="0" smtClean="0">
                <a:cs typeface="Traditional Arabic" pitchFamily="2" charset="-78"/>
              </a:rPr>
              <a:t> </a:t>
            </a:r>
            <a:endParaRPr lang="ar-SA" sz="3000" dirty="0" smtClean="0">
              <a:cs typeface="Traditional Arabic" pitchFamily="2" charset="-78"/>
            </a:endParaRPr>
          </a:p>
          <a:p>
            <a:pPr algn="just" rtl="1"/>
            <a:r>
              <a:rPr lang="ar-SA" sz="3000" dirty="0" smtClean="0">
                <a:cs typeface="Traditional Arabic" pitchFamily="2" charset="-78"/>
              </a:rPr>
              <a:t>وهو مروي عن عليّ، وهو قول الحنفية، وقد أفتى </a:t>
            </a:r>
            <a:r>
              <a:rPr lang="ar-SA" sz="3000" dirty="0" err="1" smtClean="0">
                <a:cs typeface="Traditional Arabic" pitchFamily="2" charset="-78"/>
              </a:rPr>
              <a:t>متأخرو</a:t>
            </a:r>
            <a:r>
              <a:rPr lang="ar-SA" sz="3000" dirty="0" smtClean="0">
                <a:cs typeface="Traditional Arabic" pitchFamily="2" charset="-78"/>
              </a:rPr>
              <a:t> المالكية والشافعية بهذا القول إذا</a:t>
            </a:r>
          </a:p>
          <a:p>
            <a:pPr algn="just" rtl="1"/>
            <a:r>
              <a:rPr lang="ar-SA" sz="3000" dirty="0" smtClean="0">
                <a:cs typeface="Traditional Arabic" pitchFamily="2" charset="-78"/>
              </a:rPr>
              <a:t>كان بيت المال غير منتظم، أو كان الأمير غير عادل، ولا يعطي أصحاب الحقوق</a:t>
            </a:r>
          </a:p>
          <a:p>
            <a:pPr algn="just" rtl="1"/>
            <a:r>
              <a:rPr lang="ar-SA" sz="3000" dirty="0" smtClean="0">
                <a:cs typeface="Traditional Arabic" pitchFamily="2" charset="-78"/>
              </a:rPr>
              <a:t>حقوقهم من بيت المال</a:t>
            </a:r>
            <a:r>
              <a:rPr lang="ar-SA" sz="3000" b="1" dirty="0" smtClean="0">
                <a:cs typeface="Traditional Arabic" pitchFamily="2" charset="-78"/>
              </a:rPr>
              <a:t>.</a:t>
            </a:r>
            <a:r>
              <a:rPr lang="ar-SA" sz="3000" dirty="0" smtClean="0">
                <a:cs typeface="Traditional Arabic" pitchFamily="2" charset="-78"/>
              </a:rPr>
              <a:t> </a:t>
            </a:r>
            <a:endParaRPr lang="en-US" sz="3000" dirty="0" smtClean="0">
              <a:cs typeface="Traditional Arabic" pitchFamily="2" charset="-78"/>
            </a:endParaRPr>
          </a:p>
          <a:p>
            <a:pPr algn="just" rtl="1"/>
            <a:r>
              <a:rPr lang="ar-SA" sz="3000" b="1" dirty="0" smtClean="0">
                <a:cs typeface="Traditional Arabic" pitchFamily="2" charset="-78"/>
              </a:rPr>
              <a:t>2-عدم الردّ: </a:t>
            </a:r>
            <a:endParaRPr lang="en-US" sz="3000" dirty="0" smtClean="0">
              <a:cs typeface="Traditional Arabic" pitchFamily="2" charset="-78"/>
            </a:endParaRPr>
          </a:p>
          <a:p>
            <a:pPr algn="just" rtl="1"/>
            <a:r>
              <a:rPr lang="ar-SA" sz="3000" dirty="0" smtClean="0">
                <a:cs typeface="Traditional Arabic" pitchFamily="2" charset="-78"/>
              </a:rPr>
              <a:t>ويكون الباقي في بيت المال، لأن الله تعالى أعطى لكل وارث نصيبه، والردّ زيادة على هذا، فلا يجوز، وهو قول زيد وعروة –رضي الله عنهما، والزهري، وهو قول مالك والشافعي بشرط انتظام بيت المال</a:t>
            </a:r>
            <a:r>
              <a:rPr lang="ar-AE" sz="3000" dirty="0" smtClean="0">
                <a:cs typeface="Traditional Arabic" pitchFamily="2" charset="-78"/>
              </a:rPr>
              <a:t>.</a:t>
            </a:r>
          </a:p>
          <a:p>
            <a:pPr algn="just" rtl="1"/>
            <a:r>
              <a:rPr lang="ar-SA" sz="3000" b="1" dirty="0" smtClean="0">
                <a:cs typeface="Traditional Arabic" pitchFamily="2" charset="-78"/>
              </a:rPr>
              <a:t>3-الرد على أصحاب الفروض، والزوجين معهم: </a:t>
            </a:r>
            <a:endParaRPr lang="en-US" sz="3000" dirty="0" smtClean="0">
              <a:cs typeface="Traditional Arabic" pitchFamily="2" charset="-78"/>
            </a:endParaRPr>
          </a:p>
          <a:p>
            <a:pPr algn="just" rtl="1"/>
            <a:r>
              <a:rPr lang="ar-SA" sz="3000" dirty="0" smtClean="0">
                <a:cs typeface="Traditional Arabic" pitchFamily="2" charset="-78"/>
              </a:rPr>
              <a:t>القاعدة:</a:t>
            </a:r>
            <a:r>
              <a:rPr lang="ar-SA" sz="3000" b="1" dirty="0" smtClean="0">
                <a:cs typeface="Traditional Arabic" pitchFamily="2" charset="-78"/>
              </a:rPr>
              <a:t>(الغنم بالغرم)</a:t>
            </a:r>
            <a:r>
              <a:rPr lang="ar-SA" sz="3000" dirty="0" smtClean="0">
                <a:cs typeface="Traditional Arabic" pitchFamily="2" charset="-78"/>
              </a:rPr>
              <a:t>والزوجان ممن يدخل عليهم العول،وهو قول عثمان-رضي </a:t>
            </a:r>
            <a:r>
              <a:rPr lang="ar-SA" dirty="0" smtClean="0">
                <a:cs typeface="Traditional Arabic" pitchFamily="2" charset="-78"/>
              </a:rPr>
              <a:t>الله عنه </a:t>
            </a:r>
            <a:endParaRPr lang="en-US" dirty="0" smtClean="0">
              <a:cs typeface="Traditional Arabic" pitchFamily="2" charset="-78"/>
            </a:endParaRPr>
          </a:p>
          <a:p>
            <a:pPr algn="just" rtl="1"/>
            <a:r>
              <a:rPr lang="ar-AE" sz="3000" dirty="0" smtClean="0"/>
              <a:t>0</a:t>
            </a:r>
            <a:endParaRPr lang="en-US" sz="3000"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285728"/>
            <a:ext cx="8229600" cy="1143000"/>
          </a:xfrm>
        </p:spPr>
        <p:txBody>
          <a:bodyPr/>
          <a:lstStyle/>
          <a:p>
            <a:pPr algn="ctr" rtl="1"/>
            <a:r>
              <a:rPr lang="ar-SA" sz="6600" b="1" dirty="0" smtClean="0"/>
              <a:t>أدلة مشروعية الردّ</a:t>
            </a:r>
            <a:endParaRPr lang="en-US" sz="6600" b="1" dirty="0" smtClean="0"/>
          </a:p>
        </p:txBody>
      </p:sp>
      <p:sp>
        <p:nvSpPr>
          <p:cNvPr id="3" name="عنصر نائب للمحتوى 2"/>
          <p:cNvSpPr>
            <a:spLocks noGrp="1"/>
          </p:cNvSpPr>
          <p:nvPr>
            <p:ph idx="1"/>
          </p:nvPr>
        </p:nvSpPr>
        <p:spPr>
          <a:xfrm>
            <a:off x="457200" y="1484785"/>
            <a:ext cx="8229600" cy="4687416"/>
          </a:xfrm>
        </p:spPr>
        <p:txBody>
          <a:bodyPr>
            <a:normAutofit lnSpcReduction="10000"/>
          </a:bodyPr>
          <a:lstStyle/>
          <a:p>
            <a:pPr algn="just" rtl="1"/>
            <a:r>
              <a:rPr lang="ar-SA" sz="2700" b="1" dirty="0" smtClean="0"/>
              <a:t>أولاً-من الكتاب:</a:t>
            </a:r>
            <a:r>
              <a:rPr lang="ar-SA" sz="2700" dirty="0" smtClean="0"/>
              <a:t> </a:t>
            </a:r>
            <a:endParaRPr lang="ar-AE" sz="2700" dirty="0" smtClean="0"/>
          </a:p>
          <a:p>
            <a:pPr algn="just" rtl="1"/>
            <a:r>
              <a:rPr lang="ar-SA" sz="2700" dirty="0" smtClean="0"/>
              <a:t>قوله تعالى: </a:t>
            </a:r>
            <a:r>
              <a:rPr lang="ar-SA" sz="2700" b="1" dirty="0" smtClean="0"/>
              <a:t>(وَأُوْلُواْ الأَرْحَامِ بَعْضُهُمْ أَوْلَى بِبَعْضٍ فِي كِتَابِ اللّهِ). (الأنفال 75).</a:t>
            </a:r>
            <a:r>
              <a:rPr lang="ar-SA" sz="2700" dirty="0" smtClean="0"/>
              <a:t> ولما كان الزوجان من غير أولي الأرحام، فلا يرد عليهم.</a:t>
            </a:r>
            <a:endParaRPr lang="en-US" sz="2700" dirty="0" smtClean="0"/>
          </a:p>
          <a:p>
            <a:pPr algn="just" rtl="1"/>
            <a:r>
              <a:rPr lang="ar-SA" sz="2700" b="1" dirty="0" smtClean="0"/>
              <a:t>ثانياً-من السنة المطهرة:</a:t>
            </a:r>
            <a:r>
              <a:rPr lang="ar-SA" sz="2700" dirty="0" smtClean="0"/>
              <a:t> قوله-صلى الله عليه وسلم-لسعد بن أبي وقاص-رضي الله عنه: </a:t>
            </a:r>
            <a:r>
              <a:rPr lang="ar-SA" sz="2700" b="1" dirty="0" smtClean="0"/>
              <a:t>(إنك إن تذر ورثتك أغنياء خير من أن تذرهم عالة يتكففون الناس). </a:t>
            </a:r>
            <a:r>
              <a:rPr lang="ar-SA" sz="2700" dirty="0" smtClean="0"/>
              <a:t>ولم يكن له وارث إلا ابنة واحدة!</a:t>
            </a:r>
            <a:endParaRPr lang="ar-AE" sz="2700" b="1" dirty="0" smtClean="0">
              <a:latin typeface="Simplified Arabic" pitchFamily="18" charset="-78"/>
              <a:cs typeface="Simplified Arabic" pitchFamily="18" charset="-78"/>
            </a:endParaRPr>
          </a:p>
          <a:p>
            <a:pPr algn="just" rtl="1"/>
            <a:r>
              <a:rPr lang="ar-SA" sz="2700" b="1" dirty="0" smtClean="0"/>
              <a:t>ثالثاً-من العرف الشرعي:</a:t>
            </a:r>
            <a:r>
              <a:rPr lang="ar-SA" sz="2700" dirty="0" smtClean="0"/>
              <a:t> حيث إنّ المال الزائد عن أصحاب الفروض، له طريقان؛ إما أن يعطى إلى ذوي الأرحام، وهذا لا ينبغي، لأنّ أصحاب الفروض أقرب إلى الميت منهم، أو يوضع في بيت المال، وهذا لا ينبغي أيضاً، لأن بيت المال يوضع فيه ما من لا وارث له، وأصحاب الفروض وارثون، فهم أولى بهذا المال الزائد.</a:t>
            </a:r>
            <a:endParaRPr lang="en-US" sz="2700" dirty="0" smtClean="0"/>
          </a:p>
          <a:p>
            <a:pPr algn="just" rtl="1"/>
            <a:endParaRPr lang="en-US" sz="2800" dirty="0" smtClean="0"/>
          </a:p>
          <a:p>
            <a:pPr algn="just" rtl="1"/>
            <a:endParaRPr lang="en-US" sz="28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rtl="1"/>
            <a:r>
              <a:rPr lang="ar-SA" sz="7200" b="1" dirty="0" smtClean="0"/>
              <a:t>حلُّ مسائل الردّ</a:t>
            </a:r>
            <a:endParaRPr lang="en-US" sz="7200" b="1" dirty="0" smtClean="0"/>
          </a:p>
        </p:txBody>
      </p:sp>
      <p:sp>
        <p:nvSpPr>
          <p:cNvPr id="3" name="عنصر نائب للمحتوى 2"/>
          <p:cNvSpPr>
            <a:spLocks noGrp="1"/>
          </p:cNvSpPr>
          <p:nvPr>
            <p:ph idx="1"/>
          </p:nvPr>
        </p:nvSpPr>
        <p:spPr>
          <a:xfrm>
            <a:off x="450927" y="1412776"/>
            <a:ext cx="8229600" cy="4945182"/>
          </a:xfrm>
        </p:spPr>
        <p:txBody>
          <a:bodyPr>
            <a:normAutofit fontScale="92500"/>
          </a:bodyPr>
          <a:lstStyle/>
          <a:p>
            <a:pPr rtl="1"/>
            <a:r>
              <a:rPr lang="ar-SA" sz="2800" dirty="0" smtClean="0"/>
              <a:t> مسائل الردّ تأتي في حالتين من </a:t>
            </a:r>
            <a:r>
              <a:rPr lang="ar-SA" sz="2800" dirty="0" err="1" smtClean="0"/>
              <a:t>حيث </a:t>
            </a:r>
            <a:r>
              <a:rPr lang="ar-SA" sz="2800" dirty="0" smtClean="0"/>
              <a:t>(الحالة الزوجيّة</a:t>
            </a:r>
            <a:r>
              <a:rPr lang="ar-SA" sz="2800" dirty="0" err="1" smtClean="0"/>
              <a:t>):</a:t>
            </a:r>
            <a:endParaRPr lang="en-US" sz="2800" dirty="0" smtClean="0"/>
          </a:p>
          <a:p>
            <a:pPr rtl="1"/>
            <a:r>
              <a:rPr lang="ar-SA" sz="2600" b="1" dirty="0" smtClean="0"/>
              <a:t>الحالة الأولى-عدم وجود أحد الزوجين مع أصحاب الفروض، وفيها ثلاث صوَر:</a:t>
            </a:r>
            <a:endParaRPr lang="en-US" sz="2600" dirty="0" smtClean="0"/>
          </a:p>
          <a:p>
            <a:pPr rtl="1"/>
            <a:r>
              <a:rPr lang="ar-SA" sz="2800" b="1" dirty="0" smtClean="0"/>
              <a:t>الصورة 1-</a:t>
            </a:r>
            <a:r>
              <a:rPr lang="ar-SA" sz="2800" dirty="0" smtClean="0"/>
              <a:t>أن يكون صاحب الفرض شخصاً واحداً. فيأخذ المال كله، فرضاً ورداً.</a:t>
            </a:r>
            <a:endParaRPr lang="en-US" sz="2800" dirty="0" smtClean="0"/>
          </a:p>
          <a:p>
            <a:pPr rtl="1"/>
            <a:r>
              <a:rPr lang="ar-SA" sz="2800" dirty="0" smtClean="0"/>
              <a:t>المسألة (1): مات (سمّاك) عن: بنت واحدة.  وترك 1000  ديناراً.</a:t>
            </a:r>
            <a:endParaRPr lang="en-US" sz="2800" dirty="0" smtClean="0"/>
          </a:p>
          <a:p>
            <a:pPr algn="ctr" rtl="1"/>
            <a:endParaRPr lang="ar-SA" sz="2400" dirty="0" smtClean="0"/>
          </a:p>
          <a:p>
            <a:pPr algn="ctr" rtl="1"/>
            <a:endParaRPr lang="ar-SA" sz="2400" dirty="0" smtClean="0"/>
          </a:p>
          <a:p>
            <a:pPr algn="ctr" rtl="1"/>
            <a:endParaRPr lang="ar-SA" sz="2400" dirty="0" smtClean="0"/>
          </a:p>
          <a:p>
            <a:pPr algn="ctr" rtl="1"/>
            <a:endParaRPr lang="ar-SA" sz="2400" dirty="0" smtClean="0"/>
          </a:p>
          <a:p>
            <a:pPr algn="ctr" rtl="1"/>
            <a:endParaRPr lang="ar-SA" sz="2400" dirty="0" smtClean="0"/>
          </a:p>
          <a:p>
            <a:pPr rtl="1"/>
            <a:r>
              <a:rPr lang="ar-SA" sz="2400" dirty="0" smtClean="0"/>
              <a:t>تأخذ هذه البنت نصف المال فرضاً، وتأخذ نصفه رداً.</a:t>
            </a:r>
            <a:endParaRPr lang="en-US" sz="2400" dirty="0" smtClean="0"/>
          </a:p>
          <a:p>
            <a:pPr rtl="1"/>
            <a:endParaRPr lang="ar-SA" sz="2400" dirty="0" smtClean="0"/>
          </a:p>
        </p:txBody>
      </p:sp>
      <p:graphicFrame>
        <p:nvGraphicFramePr>
          <p:cNvPr id="5" name="Content Placeholder 4"/>
          <p:cNvGraphicFramePr>
            <a:graphicFrameLocks/>
          </p:cNvGraphicFramePr>
          <p:nvPr/>
        </p:nvGraphicFramePr>
        <p:xfrm>
          <a:off x="1000100" y="3643314"/>
          <a:ext cx="6848501" cy="2225040"/>
        </p:xfrm>
        <a:graphic>
          <a:graphicData uri="http://schemas.openxmlformats.org/drawingml/2006/table">
            <a:tbl>
              <a:tblPr rtl="1" firstRow="1" bandRow="1">
                <a:tableStyleId>{5C22544A-7EE6-4342-B048-85BDC9FD1C3A}</a:tableStyleId>
              </a:tblPr>
              <a:tblGrid>
                <a:gridCol w="1115492"/>
                <a:gridCol w="1393803"/>
                <a:gridCol w="2053893"/>
                <a:gridCol w="1003663"/>
                <a:gridCol w="1281650"/>
              </a:tblGrid>
              <a:tr h="826770">
                <a:tc>
                  <a:txBody>
                    <a:bodyPr/>
                    <a:lstStyle/>
                    <a:p>
                      <a:pPr algn="ctr" rtl="1"/>
                      <a:r>
                        <a:rPr lang="ar-AE" sz="2800" dirty="0" smtClean="0"/>
                        <a:t>أنصبة</a:t>
                      </a:r>
                      <a:endParaRPr lang="ar-AE" sz="2800" dirty="0"/>
                    </a:p>
                  </a:txBody>
                  <a:tcPr marL="84406" marR="84406"/>
                </a:tc>
                <a:tc>
                  <a:txBody>
                    <a:bodyPr/>
                    <a:lstStyle/>
                    <a:p>
                      <a:pPr algn="ctr" rtl="1"/>
                      <a:r>
                        <a:rPr lang="ar-AE" sz="2800" dirty="0" smtClean="0"/>
                        <a:t>ورثة</a:t>
                      </a:r>
                      <a:endParaRPr lang="ar-AE" sz="2800" dirty="0"/>
                    </a:p>
                  </a:txBody>
                  <a:tcPr marL="84406" marR="84406"/>
                </a:tc>
                <a:tc>
                  <a:txBody>
                    <a:bodyPr/>
                    <a:lstStyle/>
                    <a:p>
                      <a:pPr algn="ctr" rtl="1"/>
                      <a:r>
                        <a:rPr lang="ar-AE" sz="2800" dirty="0" smtClean="0"/>
                        <a:t>سبب</a:t>
                      </a:r>
                      <a:endParaRPr lang="ar-AE" sz="2800" dirty="0"/>
                    </a:p>
                  </a:txBody>
                  <a:tcPr marL="84406" marR="84406"/>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algn="ctr" rtl="1"/>
                      <a:endParaRPr lang="ar-AE" sz="2800" dirty="0"/>
                    </a:p>
                  </a:txBody>
                  <a:tcPr marL="84406" marR="84406"/>
                </a:tc>
                <a:tc>
                  <a:txBody>
                    <a:bodyPr/>
                    <a:lstStyle/>
                    <a:p>
                      <a:pPr algn="ctr" rtl="1"/>
                      <a:r>
                        <a:rPr lang="ar-AE" sz="2800" dirty="0" smtClean="0"/>
                        <a:t>تركة</a:t>
                      </a:r>
                      <a:endParaRPr lang="ar-AE" sz="2800" dirty="0"/>
                    </a:p>
                  </a:txBody>
                  <a:tcPr marL="84406" marR="84406"/>
                </a:tc>
              </a:tr>
              <a:tr h="685398">
                <a:tc>
                  <a:txBody>
                    <a:bodyPr/>
                    <a:lstStyle/>
                    <a:p>
                      <a:pPr algn="ctr" rtl="1">
                        <a:spcAft>
                          <a:spcPts val="0"/>
                        </a:spcAft>
                      </a:pPr>
                      <a:r>
                        <a:rPr lang="ar-SA" sz="2800" dirty="0">
                          <a:latin typeface="Times New Roman"/>
                          <a:ea typeface="Times New Roman"/>
                          <a:cs typeface="Traditional Arabic"/>
                        </a:rPr>
                        <a:t>2/1+2/1</a:t>
                      </a:r>
                      <a:endParaRPr lang="en-US" sz="2800" dirty="0">
                        <a:latin typeface="Times New Roman"/>
                        <a:ea typeface="Times New Roman"/>
                        <a:cs typeface="Traditional Arabic"/>
                      </a:endParaRPr>
                    </a:p>
                  </a:txBody>
                  <a:tcPr marL="63305" marR="63305" marT="0" marB="0"/>
                </a:tc>
                <a:tc>
                  <a:txBody>
                    <a:bodyPr/>
                    <a:lstStyle/>
                    <a:p>
                      <a:pPr algn="ctr" rtl="1"/>
                      <a:r>
                        <a:rPr lang="ar-AE" sz="2800" dirty="0" smtClean="0"/>
                        <a:t>بنت واحدة</a:t>
                      </a:r>
                      <a:endParaRPr lang="ar-AE" sz="2800" dirty="0"/>
                    </a:p>
                  </a:txBody>
                  <a:tcPr marL="84406" marR="84406"/>
                </a:tc>
                <a:tc>
                  <a:txBody>
                    <a:bodyPr/>
                    <a:lstStyle/>
                    <a:p>
                      <a:pPr algn="justLow" rtl="1">
                        <a:spcAft>
                          <a:spcPts val="0"/>
                        </a:spcAft>
                      </a:pPr>
                      <a:r>
                        <a:rPr lang="ar-SA" sz="2800" dirty="0" smtClean="0">
                          <a:latin typeface="Times New Roman"/>
                          <a:ea typeface="Times New Roman"/>
                          <a:cs typeface="Traditional Arabic"/>
                        </a:rPr>
                        <a:t>تأخذ</a:t>
                      </a:r>
                      <a:r>
                        <a:rPr lang="ar-AE" sz="2800" baseline="0" dirty="0" smtClean="0">
                          <a:latin typeface="Times New Roman"/>
                          <a:ea typeface="Times New Roman"/>
                          <a:cs typeface="Traditional Arabic"/>
                        </a:rPr>
                        <a:t> </a:t>
                      </a:r>
                      <a:r>
                        <a:rPr lang="ar-SA" sz="2800" baseline="0" dirty="0" smtClean="0">
                          <a:solidFill>
                            <a:srgbClr val="FF0000"/>
                          </a:solidFill>
                          <a:latin typeface="Times New Roman"/>
                          <a:ea typeface="Times New Roman"/>
                          <a:cs typeface="Traditional Arabic"/>
                        </a:rPr>
                        <a:t>نصف</a:t>
                      </a:r>
                      <a:r>
                        <a:rPr lang="ar-SA" sz="2800" baseline="0" dirty="0" smtClean="0">
                          <a:latin typeface="Times New Roman"/>
                          <a:ea typeface="Times New Roman"/>
                          <a:cs typeface="Traditional Arabic"/>
                        </a:rPr>
                        <a:t> </a:t>
                      </a:r>
                      <a:r>
                        <a:rPr lang="ar-SA" sz="2800" dirty="0" smtClean="0">
                          <a:latin typeface="Times New Roman"/>
                          <a:ea typeface="Times New Roman"/>
                          <a:cs typeface="Traditional Arabic"/>
                        </a:rPr>
                        <a:t>المال </a:t>
                      </a:r>
                      <a:r>
                        <a:rPr lang="ar-SA" sz="2800" dirty="0">
                          <a:latin typeface="Times New Roman"/>
                          <a:ea typeface="Times New Roman"/>
                          <a:cs typeface="Traditional Arabic"/>
                        </a:rPr>
                        <a:t>فرضاً + </a:t>
                      </a:r>
                      <a:r>
                        <a:rPr lang="ar-SA" sz="2800" dirty="0" smtClean="0">
                          <a:latin typeface="Times New Roman"/>
                          <a:ea typeface="Times New Roman"/>
                          <a:cs typeface="Traditional Arabic"/>
                        </a:rPr>
                        <a:t> </a:t>
                      </a:r>
                      <a:r>
                        <a:rPr lang="ar-SA" sz="2800" dirty="0" smtClean="0">
                          <a:solidFill>
                            <a:srgbClr val="FF0000"/>
                          </a:solidFill>
                          <a:latin typeface="Times New Roman"/>
                          <a:ea typeface="Times New Roman"/>
                          <a:cs typeface="Traditional Arabic"/>
                        </a:rPr>
                        <a:t>والنصف الثاني </a:t>
                      </a:r>
                      <a:r>
                        <a:rPr lang="ar-SA" sz="2800" dirty="0" smtClean="0">
                          <a:latin typeface="Times New Roman"/>
                          <a:ea typeface="Times New Roman"/>
                          <a:cs typeface="Traditional Arabic"/>
                        </a:rPr>
                        <a:t>ردّاً</a:t>
                      </a:r>
                      <a:r>
                        <a:rPr lang="ar-SA" sz="2800" dirty="0">
                          <a:latin typeface="Times New Roman"/>
                          <a:ea typeface="Times New Roman"/>
                          <a:cs typeface="Traditional Arabic"/>
                        </a:rPr>
                        <a:t>.</a:t>
                      </a:r>
                      <a:endParaRPr lang="en-US" sz="2800" dirty="0">
                        <a:latin typeface="Times New Roman"/>
                        <a:ea typeface="Times New Roman"/>
                        <a:cs typeface="Traditional Arabic"/>
                      </a:endParaRPr>
                    </a:p>
                  </a:txBody>
                  <a:tcPr marL="63305" marR="63305" marT="0" marB="0"/>
                </a:tc>
                <a:tc>
                  <a:txBody>
                    <a:bodyPr/>
                    <a:lstStyle/>
                    <a:p>
                      <a:pPr algn="ctr" rtl="1"/>
                      <a:r>
                        <a:rPr lang="ar-AE" sz="2800" dirty="0" smtClean="0"/>
                        <a:t>1</a:t>
                      </a:r>
                      <a:endParaRPr lang="ar-AE" sz="2800" dirty="0"/>
                    </a:p>
                  </a:txBody>
                  <a:tcPr marL="84406" marR="84406"/>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1000</a:t>
                      </a:r>
                    </a:p>
                  </a:txBody>
                  <a:tcPr marL="84406" marR="84406"/>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rtl="1"/>
            <a:r>
              <a:rPr lang="ar-SA" sz="7200" b="1" dirty="0" smtClean="0"/>
              <a:t>تابع - حلُّ مسائل الردّ</a:t>
            </a:r>
            <a:endParaRPr lang="ar-SA" sz="7200" dirty="0"/>
          </a:p>
        </p:txBody>
      </p:sp>
      <p:sp>
        <p:nvSpPr>
          <p:cNvPr id="3" name="عنصر نائب للمحتوى 2"/>
          <p:cNvSpPr>
            <a:spLocks noGrp="1"/>
          </p:cNvSpPr>
          <p:nvPr>
            <p:ph idx="1"/>
          </p:nvPr>
        </p:nvSpPr>
        <p:spPr>
          <a:xfrm>
            <a:off x="251520" y="1412776"/>
            <a:ext cx="8405446" cy="4800600"/>
          </a:xfrm>
        </p:spPr>
        <p:txBody>
          <a:bodyPr/>
          <a:lstStyle/>
          <a:p>
            <a:pPr rtl="1"/>
            <a:r>
              <a:rPr lang="ar-SA" sz="800" b="1" dirty="0" smtClean="0"/>
              <a:t>.</a:t>
            </a:r>
            <a:r>
              <a:rPr lang="ar-SA" b="1" dirty="0" smtClean="0"/>
              <a:t>الصورة 2-</a:t>
            </a:r>
            <a:r>
              <a:rPr lang="ar-SA" dirty="0" smtClean="0"/>
              <a:t>أن يكون المردود عليهم صنفاً واحداً متعدداً، فيتقاسمون المال، وأصل المسألة عدد رؤوسهم.</a:t>
            </a:r>
            <a:endParaRPr lang="en-US" dirty="0" smtClean="0"/>
          </a:p>
          <a:p>
            <a:pPr rtl="1"/>
            <a:r>
              <a:rPr lang="ar-SA" dirty="0" smtClean="0"/>
              <a:t>المسألة (2): مات (سهل) عن: 5 بنات ابن.  وترك 500 ديناراً.</a:t>
            </a:r>
          </a:p>
          <a:p>
            <a:pPr rtl="1"/>
            <a:endParaRPr lang="ar-SA" dirty="0" smtClean="0"/>
          </a:p>
          <a:p>
            <a:pPr rtl="1"/>
            <a:endParaRPr lang="ar-SA" dirty="0" smtClean="0"/>
          </a:p>
          <a:p>
            <a:pPr rtl="1"/>
            <a:endParaRPr lang="en-US" sz="2400" dirty="0" smtClean="0"/>
          </a:p>
          <a:p>
            <a:pPr rtl="1"/>
            <a:endParaRPr lang="ar-SA" sz="2400" b="1" dirty="0" smtClean="0">
              <a:latin typeface="Simplified Arabic" pitchFamily="18" charset="-78"/>
              <a:cs typeface="Simplified Arabic" pitchFamily="18" charset="-78"/>
            </a:endParaRPr>
          </a:p>
        </p:txBody>
      </p:sp>
      <p:sp>
        <p:nvSpPr>
          <p:cNvPr id="4" name="عنصر نائب للمحتوى 2"/>
          <p:cNvSpPr txBox="1">
            <a:spLocks/>
          </p:cNvSpPr>
          <p:nvPr/>
        </p:nvSpPr>
        <p:spPr bwMode="auto">
          <a:xfrm>
            <a:off x="450927" y="1412776"/>
            <a:ext cx="82296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p:txBody>
      </p:sp>
      <p:graphicFrame>
        <p:nvGraphicFramePr>
          <p:cNvPr id="5" name="Content Placeholder 4"/>
          <p:cNvGraphicFramePr>
            <a:graphicFrameLocks/>
          </p:cNvGraphicFramePr>
          <p:nvPr/>
        </p:nvGraphicFramePr>
        <p:xfrm>
          <a:off x="716802" y="3573016"/>
          <a:ext cx="7739568" cy="1728192"/>
        </p:xfrm>
        <a:graphic>
          <a:graphicData uri="http://schemas.openxmlformats.org/drawingml/2006/table">
            <a:tbl>
              <a:tblPr rtl="1" firstRow="1" bandRow="1">
                <a:tableStyleId>{5C22544A-7EE6-4342-B048-85BDC9FD1C3A}</a:tableStyleId>
              </a:tblPr>
              <a:tblGrid>
                <a:gridCol w="1065792"/>
                <a:gridCol w="1218417"/>
                <a:gridCol w="3037909"/>
                <a:gridCol w="702927"/>
                <a:gridCol w="769396"/>
                <a:gridCol w="945127"/>
              </a:tblGrid>
              <a:tr h="877482">
                <a:tc>
                  <a:txBody>
                    <a:bodyPr/>
                    <a:lstStyle/>
                    <a:p>
                      <a:pPr algn="ctr" rtl="1"/>
                      <a:r>
                        <a:rPr lang="ar-AE" sz="2800" dirty="0" smtClean="0"/>
                        <a:t>رؤوس</a:t>
                      </a:r>
                      <a:endParaRPr lang="ar-AE" sz="2800" dirty="0"/>
                    </a:p>
                  </a:txBody>
                  <a:tcPr marL="84406" marR="84406"/>
                </a:tc>
                <a:tc>
                  <a:txBody>
                    <a:bodyPr/>
                    <a:lstStyle/>
                    <a:p>
                      <a:pPr algn="ctr" rtl="1"/>
                      <a:r>
                        <a:rPr lang="ar-AE" sz="2800" dirty="0" smtClean="0"/>
                        <a:t>ورثة</a:t>
                      </a:r>
                      <a:endParaRPr lang="ar-AE" sz="2800" dirty="0"/>
                    </a:p>
                  </a:txBody>
                  <a:tcPr marL="84406" marR="84406"/>
                </a:tc>
                <a:tc>
                  <a:txBody>
                    <a:bodyPr/>
                    <a:lstStyle/>
                    <a:p>
                      <a:pPr algn="ctr" rtl="1"/>
                      <a:r>
                        <a:rPr lang="ar-AE" sz="2800" dirty="0" smtClean="0"/>
                        <a:t>سبب</a:t>
                      </a:r>
                      <a:endParaRPr lang="ar-AE" sz="2800" dirty="0"/>
                    </a:p>
                  </a:txBody>
                  <a:tcPr marL="84406" marR="84406"/>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algn="ctr" rtl="1"/>
                      <a:endParaRPr lang="ar-AE" sz="2800" dirty="0"/>
                    </a:p>
                  </a:txBody>
                  <a:tcPr marL="84406" marR="84406"/>
                </a:tc>
                <a:tc>
                  <a:txBody>
                    <a:bodyPr/>
                    <a:lstStyle/>
                    <a:p>
                      <a:pPr algn="ctr" rtl="1"/>
                      <a:r>
                        <a:rPr lang="ar-SA" sz="2800" dirty="0" smtClean="0"/>
                        <a:t>مردّ</a:t>
                      </a:r>
                      <a:endParaRPr lang="ar-AE" sz="2800" dirty="0"/>
                    </a:p>
                  </a:txBody>
                  <a:tcPr marL="84406" marR="84406"/>
                </a:tc>
                <a:tc>
                  <a:txBody>
                    <a:bodyPr/>
                    <a:lstStyle/>
                    <a:p>
                      <a:pPr algn="ctr" rtl="1"/>
                      <a:r>
                        <a:rPr lang="ar-AE" sz="2800" dirty="0" smtClean="0"/>
                        <a:t>تركة</a:t>
                      </a:r>
                      <a:endParaRPr lang="ar-AE" sz="2800" dirty="0"/>
                    </a:p>
                  </a:txBody>
                  <a:tcPr marL="84406" marR="84406"/>
                </a:tc>
              </a:tr>
              <a:tr h="783312">
                <a:tc>
                  <a:txBody>
                    <a:bodyPr/>
                    <a:lstStyle/>
                    <a:p>
                      <a:pPr algn="ctr" rtl="1">
                        <a:spcAft>
                          <a:spcPts val="0"/>
                        </a:spcAft>
                      </a:pPr>
                      <a:r>
                        <a:rPr lang="ar-SA" sz="2800" dirty="0" smtClean="0">
                          <a:latin typeface="Times New Roman"/>
                          <a:ea typeface="Times New Roman"/>
                          <a:cs typeface="Traditional Arabic"/>
                        </a:rPr>
                        <a:t>5</a:t>
                      </a:r>
                      <a:endParaRPr lang="en-US" sz="2800" dirty="0">
                        <a:latin typeface="Times New Roman"/>
                        <a:ea typeface="Times New Roman"/>
                        <a:cs typeface="Traditional Arabic"/>
                      </a:endParaRPr>
                    </a:p>
                  </a:txBody>
                  <a:tcPr marL="63305" marR="63305" marT="0" marB="0"/>
                </a:tc>
                <a:tc>
                  <a:txBody>
                    <a:bodyPr/>
                    <a:lstStyle/>
                    <a:p>
                      <a:pPr algn="ctr" rtl="1"/>
                      <a:r>
                        <a:rPr lang="ar-AE" sz="2800" dirty="0" smtClean="0"/>
                        <a:t>بنات</a:t>
                      </a:r>
                      <a:r>
                        <a:rPr lang="ar-AE" sz="2800" baseline="0" dirty="0" smtClean="0"/>
                        <a:t> ابن</a:t>
                      </a:r>
                      <a:endParaRPr lang="ar-AE" sz="2800" dirty="0"/>
                    </a:p>
                  </a:txBody>
                  <a:tcPr marL="84406" marR="84406"/>
                </a:tc>
                <a:tc>
                  <a:txBody>
                    <a:bodyPr/>
                    <a:lstStyle/>
                    <a:p>
                      <a:pPr algn="justLow" rtl="1">
                        <a:spcAft>
                          <a:spcPts val="0"/>
                        </a:spcAft>
                      </a:pPr>
                      <a:r>
                        <a:rPr lang="ar-SA" sz="2800" dirty="0" smtClean="0">
                          <a:latin typeface="Times New Roman"/>
                          <a:ea typeface="Times New Roman"/>
                          <a:cs typeface="Traditional Arabic"/>
                        </a:rPr>
                        <a:t>أصحاب </a:t>
                      </a:r>
                      <a:r>
                        <a:rPr lang="ar-SA" sz="2800" dirty="0">
                          <a:latin typeface="Times New Roman"/>
                          <a:ea typeface="Times New Roman"/>
                          <a:cs typeface="Traditional Arabic"/>
                        </a:rPr>
                        <a:t>فروض، وعدم عاصب</a:t>
                      </a:r>
                      <a:endParaRPr lang="en-US" sz="2800" dirty="0">
                        <a:latin typeface="Times New Roman"/>
                        <a:ea typeface="Times New Roman"/>
                        <a:cs typeface="Traditional Arabic"/>
                      </a:endParaRPr>
                    </a:p>
                  </a:txBody>
                  <a:tcPr marL="63305" marR="63305" marT="0" marB="0"/>
                </a:tc>
                <a:tc>
                  <a:txBody>
                    <a:bodyPr/>
                    <a:lstStyle/>
                    <a:p>
                      <a:pPr algn="ctr" rtl="1"/>
                      <a:r>
                        <a:rPr lang="ar-SA" sz="2800" dirty="0" smtClean="0"/>
                        <a:t>5</a:t>
                      </a:r>
                      <a:endParaRPr lang="ar-AE" sz="2800" dirty="0"/>
                    </a:p>
                  </a:txBody>
                  <a:tcPr marL="84406" marR="84406"/>
                </a:tc>
                <a:tc>
                  <a:txBody>
                    <a:bodyPr/>
                    <a:lstStyle/>
                    <a:p>
                      <a:pPr algn="ctr" rtl="1"/>
                      <a:r>
                        <a:rPr lang="ar-SA" sz="2800" dirty="0" smtClean="0"/>
                        <a:t>5</a:t>
                      </a:r>
                      <a:endParaRPr lang="ar-AE" sz="2800" dirty="0"/>
                    </a:p>
                  </a:txBody>
                  <a:tcPr marL="84406" marR="84406"/>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800" dirty="0" smtClean="0"/>
                        <a:t>500</a:t>
                      </a:r>
                      <a:endParaRPr lang="ar-AE" sz="2800" dirty="0" smtClean="0"/>
                    </a:p>
                  </a:txBody>
                  <a:tcPr marL="84406" marR="84406"/>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6600" b="1" dirty="0" smtClean="0"/>
              <a:t>تابع - حلُّ مسائل الردّ</a:t>
            </a:r>
            <a:endParaRPr lang="ar-SA" sz="6600" dirty="0"/>
          </a:p>
        </p:txBody>
      </p:sp>
      <p:sp>
        <p:nvSpPr>
          <p:cNvPr id="3" name="عنصر نائب للمحتوى 2"/>
          <p:cNvSpPr>
            <a:spLocks noGrp="1"/>
          </p:cNvSpPr>
          <p:nvPr>
            <p:ph idx="1"/>
          </p:nvPr>
        </p:nvSpPr>
        <p:spPr>
          <a:xfrm>
            <a:off x="251520" y="1600200"/>
            <a:ext cx="8640960" cy="4724400"/>
          </a:xfrm>
        </p:spPr>
        <p:txBody>
          <a:bodyPr>
            <a:normAutofit fontScale="92500"/>
          </a:bodyPr>
          <a:lstStyle/>
          <a:p>
            <a:pPr algn="just" rtl="1"/>
            <a:r>
              <a:rPr lang="ar-SA" sz="3400" b="1" dirty="0" smtClean="0">
                <a:cs typeface="Traditional Arabic" pitchFamily="2" charset="-78"/>
              </a:rPr>
              <a:t>الصورة 3-</a:t>
            </a:r>
            <a:r>
              <a:rPr lang="ar-SA" sz="3400" dirty="0" smtClean="0">
                <a:cs typeface="Traditional Arabic" pitchFamily="2" charset="-78"/>
              </a:rPr>
              <a:t>أن يكون المردود عليهم أصنافاً متعددةً، فمردّ المسألة مجموع سهامهم.</a:t>
            </a:r>
            <a:endParaRPr lang="en-US" sz="3400" dirty="0" smtClean="0">
              <a:cs typeface="Traditional Arabic" pitchFamily="2" charset="-78"/>
            </a:endParaRPr>
          </a:p>
          <a:p>
            <a:pPr algn="just" rtl="1"/>
            <a:r>
              <a:rPr lang="ar-SA" sz="3400" dirty="0" smtClean="0">
                <a:cs typeface="Traditional Arabic" pitchFamily="2" charset="-78"/>
              </a:rPr>
              <a:t>	شرح كيفية الانتقال من رقم (الأصل) إلى رقم (المردّ).</a:t>
            </a:r>
            <a:endParaRPr lang="en-US" sz="3400" dirty="0" smtClean="0">
              <a:cs typeface="Traditional Arabic" pitchFamily="2" charset="-78"/>
            </a:endParaRPr>
          </a:p>
          <a:p>
            <a:pPr algn="just" rtl="1"/>
            <a:r>
              <a:rPr lang="ar-SA" sz="3400" b="1" dirty="0" smtClean="0">
                <a:cs typeface="Traditional Arabic" pitchFamily="2" charset="-78"/>
              </a:rPr>
              <a:t>اشتقاق رقم (المردّ) رياضياً:</a:t>
            </a:r>
            <a:endParaRPr lang="en-US" sz="3400" dirty="0" smtClean="0">
              <a:cs typeface="Traditional Arabic" pitchFamily="2" charset="-78"/>
            </a:endParaRPr>
          </a:p>
          <a:p>
            <a:pPr algn="just" rtl="1"/>
            <a:r>
              <a:rPr lang="ar-SA" sz="3400" dirty="0" smtClean="0">
                <a:cs typeface="Traditional Arabic" pitchFamily="2" charset="-78"/>
              </a:rPr>
              <a:t>آ-نجمع سهام الورثة.</a:t>
            </a:r>
            <a:endParaRPr lang="en-US" sz="3400" dirty="0" smtClean="0">
              <a:cs typeface="Traditional Arabic" pitchFamily="2" charset="-78"/>
            </a:endParaRPr>
          </a:p>
          <a:p>
            <a:pPr algn="just" rtl="1"/>
            <a:r>
              <a:rPr lang="ar-SA" sz="3400" dirty="0" smtClean="0">
                <a:cs typeface="Traditional Arabic" pitchFamily="2" charset="-78"/>
              </a:rPr>
              <a:t>ب-نطرح مجموع سهام الورثة من (الأصل).</a:t>
            </a:r>
            <a:endParaRPr lang="en-US" sz="3400" dirty="0" smtClean="0">
              <a:cs typeface="Traditional Arabic" pitchFamily="2" charset="-78"/>
            </a:endParaRPr>
          </a:p>
          <a:p>
            <a:pPr algn="just" rtl="1"/>
            <a:r>
              <a:rPr lang="ar-SA" sz="3400" dirty="0" smtClean="0">
                <a:cs typeface="Traditional Arabic" pitchFamily="2" charset="-78"/>
              </a:rPr>
              <a:t>ج-الرقم الناتج هو (المردّ)، ونضعه في حقله العموديّ.</a:t>
            </a:r>
            <a:endParaRPr lang="en-US" sz="3400" dirty="0" smtClean="0">
              <a:cs typeface="Traditional Arabic" pitchFamily="2" charset="-78"/>
            </a:endParaRPr>
          </a:p>
          <a:p>
            <a:pPr algn="just" rtl="1"/>
            <a:r>
              <a:rPr lang="ar-SA" sz="3400" dirty="0" smtClean="0">
                <a:cs typeface="Traditional Arabic" pitchFamily="2" charset="-78"/>
              </a:rPr>
              <a:t>وهذه العمليات الرياضية تعني بمعناها الآخر، توزيع المال الزائد على الورثة، حسب نِسبَ سهامهم.</a:t>
            </a:r>
            <a:endParaRPr lang="en-US" sz="3400" dirty="0" smtClean="0">
              <a:cs typeface="Traditional Arabic" pitchFamily="2" charset="-78"/>
            </a:endParaRPr>
          </a:p>
          <a:p>
            <a:pPr rtl="1"/>
            <a:endParaRPr lang="ar-SA" sz="2800" b="1"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rtl="1"/>
            <a:r>
              <a:rPr lang="ar-SA" sz="8000" b="1" dirty="0" smtClean="0"/>
              <a:t>تابع - حلُّ مسائل الردّ</a:t>
            </a:r>
            <a:endParaRPr lang="ar-SA" sz="8000" b="1" dirty="0"/>
          </a:p>
        </p:txBody>
      </p:sp>
      <p:sp>
        <p:nvSpPr>
          <p:cNvPr id="3" name="عنصر نائب للمحتوى 2"/>
          <p:cNvSpPr>
            <a:spLocks noGrp="1"/>
          </p:cNvSpPr>
          <p:nvPr>
            <p:ph idx="1"/>
          </p:nvPr>
        </p:nvSpPr>
        <p:spPr>
          <a:xfrm>
            <a:off x="422031" y="1447800"/>
            <a:ext cx="8721969" cy="4953000"/>
          </a:xfrm>
        </p:spPr>
        <p:txBody>
          <a:bodyPr/>
          <a:lstStyle/>
          <a:p>
            <a:pPr rtl="1"/>
            <a:r>
              <a:rPr lang="ar-SA" sz="2800" dirty="0" smtClean="0"/>
              <a:t>حلّ المسألة التالية، ثم فكّر بنتائجها لتتأكّد من إعادة التوزيع:</a:t>
            </a:r>
            <a:endParaRPr lang="en-US" sz="2800" dirty="0" smtClean="0"/>
          </a:p>
          <a:p>
            <a:pPr rtl="1"/>
            <a:r>
              <a:rPr lang="ar-SA" sz="2800" dirty="0" smtClean="0"/>
              <a:t>المسألة (3): مات  (سهيل) عن: بنت، وبنت ابن، وأم، وترك 150 ديناراً</a:t>
            </a:r>
            <a:r>
              <a:rPr lang="ar-AE" sz="2800" dirty="0" smtClean="0"/>
              <a:t>.</a:t>
            </a:r>
            <a:endParaRPr lang="en-US" sz="2800" dirty="0" smtClean="0"/>
          </a:p>
          <a:p>
            <a:pPr rtl="1"/>
            <a:endParaRPr lang="en-US" dirty="0" smtClean="0"/>
          </a:p>
          <a:p>
            <a:pPr rtl="1"/>
            <a:endParaRPr lang="ar-SA" dirty="0"/>
          </a:p>
        </p:txBody>
      </p:sp>
      <p:sp>
        <p:nvSpPr>
          <p:cNvPr id="4" name="Content Placeholder 2"/>
          <p:cNvSpPr txBox="1">
            <a:spLocks/>
          </p:cNvSpPr>
          <p:nvPr/>
        </p:nvSpPr>
        <p:spPr bwMode="auto">
          <a:xfrm>
            <a:off x="517396" y="16288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en-US" sz="800" b="0" i="0" u="none" strike="noStrike" kern="1200" cap="none" spc="0" normalizeH="0" baseline="0" noProof="0" dirty="0" smtClean="0">
                <a:ln>
                  <a:noFill/>
                </a:ln>
                <a:solidFill>
                  <a:schemeClr val="tx1"/>
                </a:solidFill>
                <a:effectLst/>
                <a:uLnTx/>
                <a:uFillTx/>
                <a:latin typeface="+mn-lt"/>
                <a:ea typeface="+mn-ea"/>
                <a:cs typeface="Arial" charset="0"/>
              </a:rPr>
              <a:t>.</a:t>
            </a:r>
            <a:endParaRPr kumimoji="0" lang="ar-AE" sz="8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6" name="Content Placeholder 4"/>
          <p:cNvGraphicFramePr>
            <a:graphicFrameLocks/>
          </p:cNvGraphicFramePr>
          <p:nvPr/>
        </p:nvGraphicFramePr>
        <p:xfrm>
          <a:off x="428596" y="2881184"/>
          <a:ext cx="8715404" cy="3976816"/>
        </p:xfrm>
        <a:graphic>
          <a:graphicData uri="http://schemas.openxmlformats.org/drawingml/2006/table">
            <a:tbl>
              <a:tblPr rtl="1" firstRow="1" bandRow="1">
                <a:tableStyleId>{5C22544A-7EE6-4342-B048-85BDC9FD1C3A}</a:tableStyleId>
              </a:tblPr>
              <a:tblGrid>
                <a:gridCol w="786291"/>
                <a:gridCol w="1030184"/>
                <a:gridCol w="3514488"/>
                <a:gridCol w="954698"/>
                <a:gridCol w="851912"/>
                <a:gridCol w="1577831"/>
              </a:tblGrid>
              <a:tr h="728856">
                <a:tc>
                  <a:txBody>
                    <a:bodyPr/>
                    <a:lstStyle/>
                    <a:p>
                      <a:pPr algn="ctr" rtl="1"/>
                      <a:r>
                        <a:rPr lang="ar-SA" sz="2400" dirty="0" smtClean="0"/>
                        <a:t>أنصبة</a:t>
                      </a:r>
                      <a:endParaRPr lang="ar-AE" sz="2400" dirty="0"/>
                    </a:p>
                  </a:txBody>
                  <a:tcPr marL="84406" marR="84406"/>
                </a:tc>
                <a:tc>
                  <a:txBody>
                    <a:bodyPr/>
                    <a:lstStyle/>
                    <a:p>
                      <a:pPr algn="ctr" rtl="1"/>
                      <a:r>
                        <a:rPr lang="ar-AE" sz="2800" dirty="0" smtClean="0"/>
                        <a:t>ورثة</a:t>
                      </a:r>
                      <a:endParaRPr lang="ar-AE" sz="2800" dirty="0"/>
                    </a:p>
                  </a:txBody>
                  <a:tcPr marL="84406" marR="84406"/>
                </a:tc>
                <a:tc>
                  <a:txBody>
                    <a:bodyPr/>
                    <a:lstStyle/>
                    <a:p>
                      <a:pPr algn="ctr" rtl="1"/>
                      <a:r>
                        <a:rPr lang="ar-AE" sz="2800" dirty="0" smtClean="0"/>
                        <a:t>سبب</a:t>
                      </a:r>
                      <a:endParaRPr lang="ar-AE" sz="2800" dirty="0"/>
                    </a:p>
                  </a:txBody>
                  <a:tcPr marL="84406" marR="84406"/>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algn="ctr" rtl="1"/>
                      <a:r>
                        <a:rPr lang="ar-AE" sz="2800" dirty="0" smtClean="0"/>
                        <a:t>6</a:t>
                      </a:r>
                      <a:endParaRPr lang="ar-SA" sz="2800" dirty="0" smtClean="0"/>
                    </a:p>
                    <a:p>
                      <a:pPr algn="ctr" rtl="1"/>
                      <a:r>
                        <a:rPr lang="ar-SA" sz="1400" dirty="0" smtClean="0">
                          <a:solidFill>
                            <a:srgbClr val="FF0000"/>
                          </a:solidFill>
                        </a:rPr>
                        <a:t>مقام</a:t>
                      </a:r>
                      <a:r>
                        <a:rPr lang="ar-SA" sz="1400" baseline="0" dirty="0" smtClean="0">
                          <a:solidFill>
                            <a:srgbClr val="FF0000"/>
                          </a:solidFill>
                        </a:rPr>
                        <a:t> صاحب الفرض الأكبر</a:t>
                      </a:r>
                      <a:endParaRPr lang="ar-AE" sz="1400" dirty="0">
                        <a:solidFill>
                          <a:srgbClr val="FF0000"/>
                        </a:solidFill>
                      </a:endParaRPr>
                    </a:p>
                  </a:txBody>
                  <a:tcPr marL="84406" marR="84406"/>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مرد</a:t>
                      </a:r>
                    </a:p>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5</a:t>
                      </a:r>
                    </a:p>
                  </a:txBody>
                  <a:tcPr marL="84406" marR="84406"/>
                </a:tc>
                <a:tc>
                  <a:txBody>
                    <a:bodyPr/>
                    <a:lstStyle/>
                    <a:p>
                      <a:pPr algn="ctr" rtl="1"/>
                      <a:r>
                        <a:rPr lang="ar-AE" sz="2800" dirty="0" smtClean="0"/>
                        <a:t>تركة</a:t>
                      </a:r>
                    </a:p>
                    <a:p>
                      <a:pPr algn="ctr" rtl="1"/>
                      <a:r>
                        <a:rPr lang="ar-AE" sz="2800" dirty="0" smtClean="0"/>
                        <a:t>150</a:t>
                      </a:r>
                      <a:endParaRPr lang="ar-AE" sz="2800" dirty="0"/>
                    </a:p>
                  </a:txBody>
                  <a:tcPr marL="84406" marR="84406"/>
                </a:tc>
              </a:tr>
              <a:tr h="783312">
                <a:tc>
                  <a:txBody>
                    <a:bodyPr/>
                    <a:lstStyle/>
                    <a:p>
                      <a:pPr algn="ctr" rtl="1">
                        <a:spcAft>
                          <a:spcPts val="0"/>
                        </a:spcAft>
                      </a:pPr>
                      <a:r>
                        <a:rPr lang="ar-SA" sz="2800" dirty="0" smtClean="0">
                          <a:latin typeface="Times New Roman"/>
                          <a:ea typeface="Times New Roman"/>
                          <a:cs typeface="Traditional Arabic"/>
                        </a:rPr>
                        <a:t>.</a:t>
                      </a:r>
                      <a:r>
                        <a:rPr lang="ar-SA" sz="2800" dirty="0" smtClean="0">
                          <a:solidFill>
                            <a:srgbClr val="FF0000"/>
                          </a:solidFill>
                          <a:latin typeface="Times New Roman"/>
                          <a:ea typeface="Times New Roman"/>
                          <a:cs typeface="Traditional Arabic"/>
                        </a:rPr>
                        <a:t>1/2</a:t>
                      </a:r>
                      <a:r>
                        <a:rPr lang="ar-SA" sz="2800" dirty="0" smtClean="0">
                          <a:latin typeface="Times New Roman"/>
                          <a:ea typeface="Times New Roman"/>
                          <a:cs typeface="Traditional Arabic"/>
                        </a:rPr>
                        <a:t>.</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بنت </a:t>
                      </a:r>
                      <a:endParaRPr lang="en-US" sz="2800" dirty="0">
                        <a:latin typeface="Times New Roman"/>
                        <a:ea typeface="Times New Roman"/>
                        <a:cs typeface="Traditional Arabic"/>
                      </a:endParaRPr>
                    </a:p>
                  </a:txBody>
                  <a:tcPr marL="63305" marR="63305" marT="0" marB="0"/>
                </a:tc>
                <a:tc>
                  <a:txBody>
                    <a:bodyPr/>
                    <a:lstStyle/>
                    <a:p>
                      <a:pPr algn="r" rtl="0">
                        <a:spcAft>
                          <a:spcPts val="0"/>
                        </a:spcAft>
                      </a:pPr>
                      <a:r>
                        <a:rPr lang="ar-SA" sz="2800" dirty="0" smtClean="0">
                          <a:latin typeface="Times New Roman"/>
                          <a:ea typeface="Times New Roman"/>
                          <a:cs typeface="Traditional Arabic"/>
                        </a:rPr>
                        <a:t>انفرادها</a:t>
                      </a:r>
                      <a:r>
                        <a:rPr lang="ar-SA" sz="2800" dirty="0">
                          <a:latin typeface="Times New Roman"/>
                          <a:ea typeface="Times New Roman"/>
                          <a:cs typeface="Traditional Arabic"/>
                        </a:rPr>
                        <a:t>، وعدم </a:t>
                      </a:r>
                      <a:r>
                        <a:rPr lang="ar-SA" sz="2800" dirty="0" smtClean="0">
                          <a:latin typeface="Times New Roman"/>
                          <a:ea typeface="Times New Roman"/>
                          <a:cs typeface="Traditional Arabic"/>
                        </a:rPr>
                        <a:t>وجود </a:t>
                      </a:r>
                      <a:r>
                        <a:rPr lang="ar-SA" sz="2800" dirty="0" smtClean="0">
                          <a:solidFill>
                            <a:srgbClr val="FF0000"/>
                          </a:solidFill>
                          <a:latin typeface="Times New Roman"/>
                          <a:ea typeface="Times New Roman"/>
                          <a:cs typeface="Traditional Arabic"/>
                        </a:rPr>
                        <a:t>عاصب</a:t>
                      </a:r>
                      <a:endParaRPr lang="en-US" sz="2800" dirty="0">
                        <a:solidFill>
                          <a:srgbClr val="FF0000"/>
                        </a:solidFill>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3</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dirty="0" smtClean="0">
                          <a:latin typeface="Times New Roman"/>
                          <a:ea typeface="Times New Roman"/>
                          <a:cs typeface="Traditional Arabic"/>
                        </a:rPr>
                        <a:t>3</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dirty="0" smtClean="0">
                          <a:latin typeface="Times New Roman"/>
                          <a:ea typeface="Times New Roman"/>
                          <a:cs typeface="Traditional Arabic"/>
                        </a:rPr>
                        <a:t>90</a:t>
                      </a:r>
                    </a:p>
                    <a:p>
                      <a:pPr algn="ctr" rtl="1">
                        <a:spcAft>
                          <a:spcPts val="0"/>
                        </a:spcAft>
                      </a:pPr>
                      <a:r>
                        <a:rPr lang="ar-SA" sz="2000" dirty="0" smtClean="0">
                          <a:solidFill>
                            <a:srgbClr val="FF0000"/>
                          </a:solidFill>
                          <a:latin typeface="Times New Roman"/>
                          <a:ea typeface="Times New Roman"/>
                          <a:cs typeface="Traditional Arabic"/>
                        </a:rPr>
                        <a:t>75</a:t>
                      </a:r>
                      <a:r>
                        <a:rPr lang="ar-SA" sz="2000" baseline="0" dirty="0" smtClean="0">
                          <a:solidFill>
                            <a:srgbClr val="FF0000"/>
                          </a:solidFill>
                          <a:latin typeface="Times New Roman"/>
                          <a:ea typeface="Times New Roman"/>
                          <a:cs typeface="Traditional Arabic"/>
                        </a:rPr>
                        <a:t> فرض +15 رد</a:t>
                      </a:r>
                    </a:p>
                  </a:txBody>
                  <a:tcPr marL="63305" marR="63305" marT="0" marB="0"/>
                </a:tc>
              </a:tr>
              <a:tr h="936104">
                <a:tc>
                  <a:txBody>
                    <a:bodyPr/>
                    <a:lstStyle/>
                    <a:p>
                      <a:pPr algn="ctr" rtl="1">
                        <a:spcAft>
                          <a:spcPts val="0"/>
                        </a:spcAft>
                      </a:pPr>
                      <a:r>
                        <a:rPr lang="ar-SA" sz="2800" dirty="0" smtClean="0">
                          <a:latin typeface="Times New Roman"/>
                          <a:ea typeface="Times New Roman"/>
                          <a:cs typeface="Traditional Arabic"/>
                        </a:rPr>
                        <a:t>1/6</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بنت ابن</a:t>
                      </a:r>
                      <a:endParaRPr lang="en-US" sz="2800">
                        <a:latin typeface="Times New Roman"/>
                        <a:ea typeface="Times New Roman"/>
                        <a:cs typeface="Traditional Arabic"/>
                      </a:endParaRPr>
                    </a:p>
                  </a:txBody>
                  <a:tcPr marL="63305" marR="63305" marT="0" marB="0"/>
                </a:tc>
                <a:tc>
                  <a:txBody>
                    <a:bodyPr/>
                    <a:lstStyle/>
                    <a:p>
                      <a:pPr algn="justLow" rtl="1">
                        <a:spcAft>
                          <a:spcPts val="0"/>
                        </a:spcAft>
                      </a:pPr>
                      <a:r>
                        <a:rPr lang="ar-SA" sz="2800" dirty="0" smtClean="0">
                          <a:solidFill>
                            <a:srgbClr val="0070C0"/>
                          </a:solidFill>
                          <a:latin typeface="Times New Roman"/>
                          <a:ea typeface="Times New Roman"/>
                          <a:cs typeface="Traditional Arabic"/>
                        </a:rPr>
                        <a:t>تكملة للثلثين مع عمتها </a:t>
                      </a:r>
                      <a:r>
                        <a:rPr lang="ar-SA" sz="1800" b="1" dirty="0" smtClean="0">
                          <a:solidFill>
                            <a:srgbClr val="FF0000"/>
                          </a:solidFill>
                          <a:latin typeface="Times New Roman"/>
                          <a:ea typeface="Times New Roman"/>
                          <a:cs typeface="Traditional Arabic"/>
                        </a:rPr>
                        <a:t>أي تقوم مقام البنت الثانية لأن ورث</a:t>
                      </a:r>
                      <a:r>
                        <a:rPr lang="ar-SA" sz="1800" b="1" baseline="0" dirty="0" smtClean="0">
                          <a:solidFill>
                            <a:srgbClr val="FF0000"/>
                          </a:solidFill>
                          <a:latin typeface="Times New Roman"/>
                          <a:ea typeface="Times New Roman"/>
                          <a:cs typeface="Traditional Arabic"/>
                        </a:rPr>
                        <a:t> </a:t>
                      </a:r>
                      <a:r>
                        <a:rPr lang="ar-SA" sz="1800" b="1" dirty="0" smtClean="0">
                          <a:solidFill>
                            <a:srgbClr val="FF0000"/>
                          </a:solidFill>
                          <a:latin typeface="Times New Roman"/>
                          <a:ea typeface="Times New Roman"/>
                          <a:cs typeface="Traditional Arabic"/>
                        </a:rPr>
                        <a:t>البنتين هو الثلثين فجعلوا</a:t>
                      </a:r>
                      <a:r>
                        <a:rPr lang="ar-SA" sz="1800" b="1" baseline="0" dirty="0" smtClean="0">
                          <a:solidFill>
                            <a:srgbClr val="FF0000"/>
                          </a:solidFill>
                          <a:latin typeface="Times New Roman"/>
                          <a:ea typeface="Times New Roman"/>
                          <a:cs typeface="Traditional Arabic"/>
                        </a:rPr>
                        <a:t> بنت الابن تكمل الثلثين مع عمتها </a:t>
                      </a:r>
                      <a:endParaRPr lang="en-US" sz="2800" b="1" dirty="0">
                        <a:solidFill>
                          <a:srgbClr val="FF0000"/>
                        </a:solidFill>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1</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dirty="0" smtClean="0">
                          <a:solidFill>
                            <a:srgbClr val="FF0000"/>
                          </a:solidFill>
                          <a:latin typeface="Times New Roman"/>
                          <a:ea typeface="Times New Roman"/>
                          <a:cs typeface="Traditional Arabic"/>
                        </a:rPr>
                        <a:t>.1</a:t>
                      </a:r>
                      <a:r>
                        <a:rPr lang="ar-SA" sz="2800" dirty="0" smtClean="0">
                          <a:latin typeface="Times New Roman"/>
                          <a:ea typeface="Times New Roman"/>
                          <a:cs typeface="Traditional Arabic"/>
                        </a:rPr>
                        <a:t>.</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dirty="0" smtClean="0">
                          <a:latin typeface="Times New Roman"/>
                          <a:ea typeface="Times New Roman"/>
                          <a:cs typeface="Traditional Arabic"/>
                        </a:rPr>
                        <a:t>30</a:t>
                      </a:r>
                    </a:p>
                    <a:p>
                      <a:pPr algn="ctr" rtl="1">
                        <a:spcAft>
                          <a:spcPts val="0"/>
                        </a:spcAft>
                      </a:pPr>
                      <a:r>
                        <a:rPr lang="ar-SA" sz="2000" dirty="0" smtClean="0">
                          <a:solidFill>
                            <a:srgbClr val="FF0000"/>
                          </a:solidFill>
                          <a:latin typeface="Times New Roman"/>
                          <a:ea typeface="Times New Roman"/>
                          <a:cs typeface="Traditional Arabic"/>
                        </a:rPr>
                        <a:t>25 فرض +5 رد</a:t>
                      </a:r>
                      <a:endParaRPr lang="en-US" sz="2000" dirty="0">
                        <a:solidFill>
                          <a:srgbClr val="FF0000"/>
                        </a:solidFill>
                        <a:latin typeface="Times New Roman"/>
                        <a:ea typeface="Times New Roman"/>
                        <a:cs typeface="Traditional Arabic"/>
                      </a:endParaRPr>
                    </a:p>
                  </a:txBody>
                  <a:tcPr marL="63305" marR="63305" marT="0" marB="0"/>
                </a:tc>
              </a:tr>
              <a:tr h="846544">
                <a:tc>
                  <a:txBody>
                    <a:bodyPr/>
                    <a:lstStyle/>
                    <a:p>
                      <a:pPr algn="ctr" rtl="1">
                        <a:spcAft>
                          <a:spcPts val="0"/>
                        </a:spcAft>
                      </a:pPr>
                      <a:r>
                        <a:rPr lang="ar-SA" sz="2800" dirty="0" smtClean="0">
                          <a:latin typeface="Times New Roman"/>
                          <a:ea typeface="Times New Roman"/>
                          <a:cs typeface="Traditional Arabic"/>
                        </a:rPr>
                        <a:t>1/6</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أم</a:t>
                      </a:r>
                      <a:endParaRPr lang="en-US" sz="2800">
                        <a:latin typeface="Times New Roman"/>
                        <a:ea typeface="Times New Roman"/>
                        <a:cs typeface="Traditional Arabic"/>
                      </a:endParaRPr>
                    </a:p>
                  </a:txBody>
                  <a:tcPr marL="63305" marR="63305" marT="0" marB="0"/>
                </a:tc>
                <a:tc>
                  <a:txBody>
                    <a:bodyPr/>
                    <a:lstStyle/>
                    <a:p>
                      <a:pPr algn="justLow" rtl="1">
                        <a:spcAft>
                          <a:spcPts val="0"/>
                        </a:spcAft>
                      </a:pPr>
                      <a:r>
                        <a:rPr lang="ar-SA" sz="2800" dirty="0" smtClean="0">
                          <a:solidFill>
                            <a:srgbClr val="0070C0"/>
                          </a:solidFill>
                          <a:latin typeface="Times New Roman"/>
                          <a:ea typeface="Times New Roman"/>
                          <a:cs typeface="Traditional Arabic"/>
                        </a:rPr>
                        <a:t>لوجود الفرع الوارث </a:t>
                      </a:r>
                      <a:r>
                        <a:rPr lang="ar-SA" sz="2000" b="1" dirty="0" smtClean="0">
                          <a:solidFill>
                            <a:srgbClr val="FF0000"/>
                          </a:solidFill>
                          <a:latin typeface="Times New Roman"/>
                          <a:ea typeface="Times New Roman"/>
                          <a:cs typeface="Traditional Arabic"/>
                        </a:rPr>
                        <a:t>وهو البنت وبنت الابن </a:t>
                      </a:r>
                      <a:endParaRPr lang="en-US" sz="2800" b="1" dirty="0">
                        <a:solidFill>
                          <a:srgbClr val="FF0000"/>
                        </a:solidFill>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1</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dirty="0" smtClean="0">
                          <a:latin typeface="Times New Roman"/>
                          <a:ea typeface="Times New Roman"/>
                          <a:cs typeface="Traditional Arabic"/>
                        </a:rPr>
                        <a:t>.</a:t>
                      </a:r>
                      <a:r>
                        <a:rPr lang="ar-SA" sz="2800" dirty="0" smtClean="0">
                          <a:solidFill>
                            <a:srgbClr val="FF0000"/>
                          </a:solidFill>
                          <a:latin typeface="Times New Roman"/>
                          <a:ea typeface="Times New Roman"/>
                          <a:cs typeface="Traditional Arabic"/>
                        </a:rPr>
                        <a:t>1.</a:t>
                      </a:r>
                      <a:endParaRPr lang="en-US" sz="2800" dirty="0">
                        <a:solidFill>
                          <a:srgbClr val="FF0000"/>
                        </a:solidFill>
                        <a:latin typeface="Times New Roman"/>
                        <a:ea typeface="Times New Roman"/>
                        <a:cs typeface="Traditional Arabic"/>
                      </a:endParaRPr>
                    </a:p>
                  </a:txBody>
                  <a:tcPr marL="63305" marR="63305" marT="0" marB="0"/>
                </a:tc>
                <a:tc>
                  <a:txBody>
                    <a:bodyPr/>
                    <a:lstStyle/>
                    <a:p>
                      <a:pPr algn="ctr" rtl="1">
                        <a:spcAft>
                          <a:spcPts val="0"/>
                        </a:spcAft>
                      </a:pPr>
                      <a:r>
                        <a:rPr lang="ar-SA" sz="2800" dirty="0" smtClean="0">
                          <a:latin typeface="Times New Roman"/>
                          <a:ea typeface="Times New Roman"/>
                          <a:cs typeface="Traditional Arabic"/>
                        </a:rPr>
                        <a:t>30</a:t>
                      </a:r>
                    </a:p>
                    <a:p>
                      <a:pPr algn="ctr" rtl="1">
                        <a:spcAft>
                          <a:spcPts val="0"/>
                        </a:spcAft>
                      </a:pPr>
                      <a:r>
                        <a:rPr lang="ar-SA" sz="1800" b="1" dirty="0" smtClean="0">
                          <a:solidFill>
                            <a:srgbClr val="FF0000"/>
                          </a:solidFill>
                          <a:latin typeface="Times New Roman"/>
                          <a:ea typeface="Times New Roman"/>
                          <a:cs typeface="Traditional Arabic"/>
                        </a:rPr>
                        <a:t>25 فرض +5 رد</a:t>
                      </a:r>
                      <a:endParaRPr lang="en-US" sz="1800" b="1" dirty="0">
                        <a:solidFill>
                          <a:srgbClr val="FF0000"/>
                        </a:solidFill>
                        <a:latin typeface="Times New Roman"/>
                        <a:ea typeface="Times New Roman"/>
                        <a:cs typeface="Traditional Arabic"/>
                      </a:endParaRPr>
                    </a:p>
                  </a:txBody>
                  <a:tcPr marL="63305" marR="63305" marT="0" marB="0"/>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600200"/>
            <a:ext cx="8229600" cy="4876800"/>
          </a:xfrm>
        </p:spPr>
        <p:txBody>
          <a:bodyPr/>
          <a:lstStyle/>
          <a:p>
            <a:pPr rtl="1"/>
            <a:r>
              <a:rPr lang="ar-SA" sz="4000" b="1" dirty="0" smtClean="0">
                <a:cs typeface="Traditional Arabic" pitchFamily="2" charset="-78"/>
              </a:rPr>
              <a:t>الحالة الثانية-وجود أحد الزوجين مع أصحاب الفروض، وفيها ثلاث صوَر:</a:t>
            </a:r>
            <a:endParaRPr lang="en-US" sz="4000" dirty="0" smtClean="0">
              <a:cs typeface="Traditional Arabic" pitchFamily="2" charset="-78"/>
            </a:endParaRPr>
          </a:p>
          <a:p>
            <a:pPr rtl="1"/>
            <a:r>
              <a:rPr lang="ar-SA" sz="4000" b="1" dirty="0" smtClean="0">
                <a:cs typeface="Traditional Arabic" pitchFamily="2" charset="-78"/>
              </a:rPr>
              <a:t>الصورة 1-</a:t>
            </a:r>
            <a:r>
              <a:rPr lang="ar-SA" sz="4000" dirty="0" smtClean="0">
                <a:cs typeface="Traditional Arabic" pitchFamily="2" charset="-78"/>
              </a:rPr>
              <a:t>أن يكون مع أحد الزوجين (صاحب فرض واحد).</a:t>
            </a:r>
            <a:endParaRPr lang="en-US" sz="4000" dirty="0" smtClean="0">
              <a:cs typeface="Traditional Arabic" pitchFamily="2" charset="-78"/>
            </a:endParaRPr>
          </a:p>
          <a:p>
            <a:pPr rtl="1"/>
            <a:r>
              <a:rPr lang="ar-SA" sz="4000" dirty="0" smtClean="0">
                <a:cs typeface="Traditional Arabic" pitchFamily="2" charset="-78"/>
              </a:rPr>
              <a:t>في هذه الصورة، يكون أصل المسألة، مقام فرض صاحب الزوجية، ويُعطى سهمه، ثم يأخذ صاحب الفرض باقي التركة، فرضاً ورداً. </a:t>
            </a:r>
            <a:endParaRPr lang="en-US" sz="4000" dirty="0" smtClean="0">
              <a:cs typeface="Traditional Arabic" pitchFamily="2" charset="-78"/>
            </a:endParaRPr>
          </a:p>
          <a:p>
            <a:pPr rtl="1"/>
            <a:endParaRPr lang="en-US" sz="2400" dirty="0" smtClean="0"/>
          </a:p>
          <a:p>
            <a:pPr rtl="1"/>
            <a:endParaRPr lang="ar-SA" sz="2400" b="1" dirty="0">
              <a:latin typeface="Simplified Arabic" pitchFamily="18" charset="-78"/>
              <a:cs typeface="Simplified Arabic" pitchFamily="18" charset="-78"/>
            </a:endParaRPr>
          </a:p>
        </p:txBody>
      </p:sp>
      <p:sp>
        <p:nvSpPr>
          <p:cNvPr id="4" name="عنوان 1"/>
          <p:cNvSpPr>
            <a:spLocks noGrp="1"/>
          </p:cNvSpPr>
          <p:nvPr>
            <p:ph type="title"/>
          </p:nvPr>
        </p:nvSpPr>
        <p:spPr/>
        <p:txBody>
          <a:bodyPr/>
          <a:lstStyle/>
          <a:p>
            <a:pPr algn="ctr" rtl="1"/>
            <a:r>
              <a:rPr lang="ar-SA" sz="6000" b="1" dirty="0" smtClean="0"/>
              <a:t>تابع - حلُّ مسائل الردّ</a:t>
            </a:r>
            <a:endParaRPr lang="ar-SA" sz="6000"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rtl="1"/>
            <a:r>
              <a:rPr lang="ar-SA" sz="7200" b="1" dirty="0" smtClean="0"/>
              <a:t>تابع - حلُّ مسائل الردّ</a:t>
            </a:r>
            <a:endParaRPr lang="ar-SA" sz="7200" dirty="0"/>
          </a:p>
        </p:txBody>
      </p:sp>
      <p:sp>
        <p:nvSpPr>
          <p:cNvPr id="3" name="عنصر نائب للمحتوى 2"/>
          <p:cNvSpPr>
            <a:spLocks noGrp="1"/>
          </p:cNvSpPr>
          <p:nvPr>
            <p:ph idx="1"/>
          </p:nvPr>
        </p:nvSpPr>
        <p:spPr/>
        <p:txBody>
          <a:bodyPr/>
          <a:lstStyle/>
          <a:p>
            <a:pPr rtl="1"/>
            <a:r>
              <a:rPr lang="ar-SA" sz="2800" b="1" dirty="0" smtClean="0">
                <a:solidFill>
                  <a:srgbClr val="0070C0"/>
                </a:solidFill>
                <a:latin typeface="Simplified Arabic" pitchFamily="18" charset="-78"/>
                <a:cs typeface="+mn-cs"/>
              </a:rPr>
              <a:t>.</a:t>
            </a:r>
            <a:r>
              <a:rPr lang="ar-SA" sz="2800" dirty="0" smtClean="0"/>
              <a:t> المسألة (1): ماتت (وحشية) عن: زوج، وبنت واحدة، وتركت 400 ديناراً.</a:t>
            </a:r>
            <a:endParaRPr lang="en-US" sz="2800" dirty="0" smtClean="0"/>
          </a:p>
          <a:p>
            <a:pPr rtl="1"/>
            <a:endParaRPr lang="ar-SA" sz="800" b="1" dirty="0">
              <a:solidFill>
                <a:srgbClr val="0070C0"/>
              </a:solidFill>
              <a:latin typeface="Simplified Arabic" pitchFamily="18" charset="-78"/>
              <a:cs typeface="+mn-cs"/>
            </a:endParaRPr>
          </a:p>
        </p:txBody>
      </p:sp>
      <p:sp>
        <p:nvSpPr>
          <p:cNvPr id="4" name="عنوان 1"/>
          <p:cNvSpPr txBox="1">
            <a:spLocks/>
          </p:cNvSpPr>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ar-SA" sz="72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6" name="عنصر نائب للمحتوى 2"/>
          <p:cNvSpPr txBox="1">
            <a:spLocks/>
          </p:cNvSpPr>
          <p:nvPr/>
        </p:nvSpPr>
        <p:spPr bwMode="auto">
          <a:xfrm>
            <a:off x="450927" y="1412776"/>
            <a:ext cx="82296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p:txBody>
      </p:sp>
      <p:graphicFrame>
        <p:nvGraphicFramePr>
          <p:cNvPr id="7" name="Content Placeholder 4"/>
          <p:cNvGraphicFramePr>
            <a:graphicFrameLocks/>
          </p:cNvGraphicFramePr>
          <p:nvPr/>
        </p:nvGraphicFramePr>
        <p:xfrm>
          <a:off x="811587" y="2852936"/>
          <a:ext cx="7615611" cy="2511504"/>
        </p:xfrm>
        <a:graphic>
          <a:graphicData uri="http://schemas.openxmlformats.org/drawingml/2006/table">
            <a:tbl>
              <a:tblPr rtl="1" firstRow="1" bandRow="1">
                <a:tableStyleId>{5C22544A-7EE6-4342-B048-85BDC9FD1C3A}</a:tableStyleId>
              </a:tblPr>
              <a:tblGrid>
                <a:gridCol w="861028"/>
                <a:gridCol w="824618"/>
                <a:gridCol w="3422152"/>
                <a:gridCol w="686201"/>
                <a:gridCol w="1821612"/>
              </a:tblGrid>
              <a:tr h="877482">
                <a:tc>
                  <a:txBody>
                    <a:bodyPr/>
                    <a:lstStyle/>
                    <a:p>
                      <a:pPr algn="ctr" rtl="1"/>
                      <a:r>
                        <a:rPr lang="ar-SA" sz="2800" dirty="0" smtClean="0"/>
                        <a:t>أنصبة </a:t>
                      </a:r>
                      <a:endParaRPr lang="ar-AE" sz="2800" dirty="0"/>
                    </a:p>
                  </a:txBody>
                  <a:tcPr marL="84406" marR="84406"/>
                </a:tc>
                <a:tc>
                  <a:txBody>
                    <a:bodyPr/>
                    <a:lstStyle/>
                    <a:p>
                      <a:pPr algn="ctr" rtl="1"/>
                      <a:r>
                        <a:rPr lang="ar-AE" sz="2800" dirty="0" smtClean="0"/>
                        <a:t>ورثة</a:t>
                      </a:r>
                      <a:endParaRPr lang="ar-AE" sz="2800" dirty="0"/>
                    </a:p>
                  </a:txBody>
                  <a:tcPr marL="84406" marR="84406"/>
                </a:tc>
                <a:tc>
                  <a:txBody>
                    <a:bodyPr/>
                    <a:lstStyle/>
                    <a:p>
                      <a:pPr algn="ctr" rtl="1"/>
                      <a:r>
                        <a:rPr lang="ar-AE" sz="2800" dirty="0" smtClean="0"/>
                        <a:t>سبب</a:t>
                      </a:r>
                      <a:endParaRPr lang="ar-AE" sz="2800" dirty="0"/>
                    </a:p>
                  </a:txBody>
                  <a:tcPr marL="84406" marR="84406"/>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algn="ctr" rtl="1"/>
                      <a:r>
                        <a:rPr lang="ar-SA" sz="2800" dirty="0" smtClean="0"/>
                        <a:t>4</a:t>
                      </a:r>
                      <a:endParaRPr lang="ar-AE" sz="2800" dirty="0"/>
                    </a:p>
                  </a:txBody>
                  <a:tcPr marL="84406" marR="84406"/>
                </a:tc>
                <a:tc>
                  <a:txBody>
                    <a:bodyPr/>
                    <a:lstStyle/>
                    <a:p>
                      <a:pPr algn="ctr" rtl="1"/>
                      <a:r>
                        <a:rPr lang="ar-AE" sz="2800" dirty="0" smtClean="0"/>
                        <a:t>تركة</a:t>
                      </a:r>
                    </a:p>
                    <a:p>
                      <a:pPr algn="ctr" rtl="1"/>
                      <a:r>
                        <a:rPr lang="ar-AE" sz="2800" dirty="0" smtClean="0"/>
                        <a:t>400</a:t>
                      </a:r>
                      <a:endParaRPr lang="ar-AE" sz="2800" dirty="0"/>
                    </a:p>
                  </a:txBody>
                  <a:tcPr marL="84406" marR="84406"/>
                </a:tc>
              </a:tr>
              <a:tr h="783312">
                <a:tc>
                  <a:txBody>
                    <a:bodyPr/>
                    <a:lstStyle/>
                    <a:p>
                      <a:pPr algn="ctr" rtl="1">
                        <a:spcAft>
                          <a:spcPts val="0"/>
                        </a:spcAft>
                      </a:pPr>
                      <a:r>
                        <a:rPr lang="ar-SA" sz="2800" dirty="0" smtClean="0">
                          <a:latin typeface="Times New Roman"/>
                          <a:ea typeface="Times New Roman"/>
                          <a:cs typeface="Traditional Arabic"/>
                        </a:rPr>
                        <a:t>1/4</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زوج</a:t>
                      </a:r>
                      <a:endParaRPr lang="en-US" sz="2800" dirty="0">
                        <a:latin typeface="Times New Roman"/>
                        <a:ea typeface="Times New Roman"/>
                        <a:cs typeface="Traditional Arabic"/>
                      </a:endParaRPr>
                    </a:p>
                  </a:txBody>
                  <a:tcPr marL="63305" marR="63305" marT="0" marB="0"/>
                </a:tc>
                <a:tc>
                  <a:txBody>
                    <a:bodyPr/>
                    <a:lstStyle/>
                    <a:p>
                      <a:pPr algn="r" rtl="1">
                        <a:spcAft>
                          <a:spcPts val="0"/>
                        </a:spcAft>
                      </a:pPr>
                      <a:r>
                        <a:rPr lang="ar-SA" sz="2400" b="1" dirty="0" smtClean="0">
                          <a:solidFill>
                            <a:srgbClr val="FF0000"/>
                          </a:solidFill>
                          <a:latin typeface="Times New Roman"/>
                          <a:ea typeface="Times New Roman"/>
                          <a:cs typeface="Traditional Arabic"/>
                        </a:rPr>
                        <a:t>لوجود الفرع الوارث وهو البنت</a:t>
                      </a:r>
                      <a:endParaRPr lang="en-US" sz="2400" b="1" dirty="0">
                        <a:solidFill>
                          <a:srgbClr val="FF0000"/>
                        </a:solidFill>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1</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dirty="0" smtClean="0">
                          <a:solidFill>
                            <a:srgbClr val="FF0000"/>
                          </a:solidFill>
                          <a:latin typeface="Times New Roman"/>
                          <a:ea typeface="Times New Roman"/>
                          <a:cs typeface="Traditional Arabic"/>
                        </a:rPr>
                        <a:t>100</a:t>
                      </a:r>
                    </a:p>
                    <a:p>
                      <a:pPr algn="ctr" rtl="1">
                        <a:spcAft>
                          <a:spcPts val="0"/>
                        </a:spcAft>
                      </a:pPr>
                      <a:r>
                        <a:rPr lang="ar-SA" sz="2000" b="1" dirty="0" smtClean="0">
                          <a:solidFill>
                            <a:srgbClr val="FF0000"/>
                          </a:solidFill>
                          <a:latin typeface="Times New Roman"/>
                          <a:ea typeface="Times New Roman"/>
                          <a:cs typeface="Traditional Arabic"/>
                        </a:rPr>
                        <a:t>الزوج ماله رد فقط</a:t>
                      </a:r>
                      <a:r>
                        <a:rPr lang="ar-SA" sz="2000" b="1" baseline="0" dirty="0" smtClean="0">
                          <a:solidFill>
                            <a:srgbClr val="FF0000"/>
                          </a:solidFill>
                          <a:latin typeface="Times New Roman"/>
                          <a:ea typeface="Times New Roman"/>
                          <a:cs typeface="Traditional Arabic"/>
                        </a:rPr>
                        <a:t> فرضه</a:t>
                      </a:r>
                      <a:endParaRPr lang="en-US" sz="2000" b="1" dirty="0">
                        <a:solidFill>
                          <a:srgbClr val="FF0000"/>
                        </a:solidFill>
                        <a:latin typeface="Times New Roman"/>
                        <a:ea typeface="Times New Roman"/>
                        <a:cs typeface="Traditional Arabic"/>
                      </a:endParaRPr>
                    </a:p>
                  </a:txBody>
                  <a:tcPr marL="63305" marR="63305" marT="0" marB="0"/>
                </a:tc>
              </a:tr>
              <a:tr h="783312">
                <a:tc>
                  <a:txBody>
                    <a:bodyPr/>
                    <a:lstStyle/>
                    <a:p>
                      <a:pPr algn="ctr" rtl="1">
                        <a:spcAft>
                          <a:spcPts val="0"/>
                        </a:spcAft>
                      </a:pPr>
                      <a:r>
                        <a:rPr lang="ar-SA" sz="2800" dirty="0" smtClean="0">
                          <a:latin typeface="Times New Roman"/>
                          <a:ea typeface="Times New Roman"/>
                          <a:cs typeface="Traditional Arabic"/>
                        </a:rPr>
                        <a:t>1/2</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بنت </a:t>
                      </a:r>
                      <a:endParaRPr lang="en-US" sz="2800" dirty="0">
                        <a:latin typeface="Times New Roman"/>
                        <a:ea typeface="Times New Roman"/>
                        <a:cs typeface="Traditional Arabic"/>
                      </a:endParaRPr>
                    </a:p>
                  </a:txBody>
                  <a:tcPr marL="63305" marR="63305" marT="0" marB="0"/>
                </a:tc>
                <a:tc>
                  <a:txBody>
                    <a:bodyPr/>
                    <a:lstStyle/>
                    <a:p>
                      <a:pPr algn="r" rtl="1">
                        <a:spcAft>
                          <a:spcPts val="0"/>
                        </a:spcAft>
                      </a:pPr>
                      <a:r>
                        <a:rPr lang="ar-SA" sz="2800" dirty="0">
                          <a:latin typeface="Times New Roman"/>
                          <a:ea typeface="Times New Roman"/>
                          <a:cs typeface="Traditional Arabic"/>
                        </a:rPr>
                        <a:t>تأخذ الباقي </a:t>
                      </a:r>
                      <a:r>
                        <a:rPr lang="ar-SA" sz="2800" dirty="0" smtClean="0">
                          <a:latin typeface="Times New Roman"/>
                          <a:ea typeface="Times New Roman"/>
                          <a:cs typeface="Traditional Arabic"/>
                        </a:rPr>
                        <a:t>1/2فرضاً و1/4 </a:t>
                      </a:r>
                      <a:r>
                        <a:rPr lang="ar-SA" sz="2800" dirty="0">
                          <a:latin typeface="Times New Roman"/>
                          <a:ea typeface="Times New Roman"/>
                          <a:cs typeface="Traditional Arabic"/>
                        </a:rPr>
                        <a:t>رداً.</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3 </a:t>
                      </a:r>
                      <a:endParaRPr lang="en-US" sz="2800">
                        <a:latin typeface="Times New Roman"/>
                        <a:ea typeface="Times New Roman"/>
                        <a:cs typeface="Traditional Arabic"/>
                      </a:endParaRPr>
                    </a:p>
                  </a:txBody>
                  <a:tcPr marL="63305" marR="63305" marT="0" marB="0"/>
                </a:tc>
                <a:tc>
                  <a:txBody>
                    <a:bodyPr/>
                    <a:lstStyle/>
                    <a:p>
                      <a:pPr algn="ctr" rtl="1">
                        <a:spcAft>
                          <a:spcPts val="0"/>
                        </a:spcAft>
                      </a:pPr>
                      <a:endParaRPr lang="ar-SA" sz="2000" dirty="0" smtClean="0">
                        <a:solidFill>
                          <a:srgbClr val="FF0000"/>
                        </a:solidFill>
                        <a:latin typeface="Times New Roman"/>
                        <a:ea typeface="Times New Roman"/>
                        <a:cs typeface="Traditional Arabic"/>
                      </a:endParaRPr>
                    </a:p>
                    <a:p>
                      <a:pPr algn="ctr" rtl="1">
                        <a:spcAft>
                          <a:spcPts val="0"/>
                        </a:spcAft>
                      </a:pPr>
                      <a:r>
                        <a:rPr lang="ar-SA" sz="2000" dirty="0" smtClean="0">
                          <a:solidFill>
                            <a:srgbClr val="FF0000"/>
                          </a:solidFill>
                          <a:latin typeface="Times New Roman"/>
                          <a:ea typeface="Times New Roman"/>
                          <a:cs typeface="Traditional Arabic"/>
                        </a:rPr>
                        <a:t>200 فرض +100 رد</a:t>
                      </a:r>
                      <a:endParaRPr lang="en-US" sz="2000" dirty="0">
                        <a:solidFill>
                          <a:srgbClr val="FF0000"/>
                        </a:solidFill>
                        <a:latin typeface="Times New Roman"/>
                        <a:ea typeface="Times New Roman"/>
                        <a:cs typeface="Traditional Arabic"/>
                      </a:endParaRPr>
                    </a:p>
                  </a:txBody>
                  <a:tcPr marL="63305" marR="63305" marT="0" marB="0"/>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rtl="1"/>
            <a:r>
              <a:rPr lang="ar-SA" sz="7200" b="1" dirty="0" smtClean="0"/>
              <a:t>تابع - حلُّ مسائل الردّ</a:t>
            </a:r>
            <a:endParaRPr lang="ar-SA" sz="7200" dirty="0"/>
          </a:p>
        </p:txBody>
      </p:sp>
      <p:sp>
        <p:nvSpPr>
          <p:cNvPr id="3" name="عنصر نائب للمحتوى 2"/>
          <p:cNvSpPr>
            <a:spLocks noGrp="1"/>
          </p:cNvSpPr>
          <p:nvPr>
            <p:ph idx="1"/>
          </p:nvPr>
        </p:nvSpPr>
        <p:spPr>
          <a:xfrm>
            <a:off x="457200" y="1600200"/>
            <a:ext cx="8229600" cy="4724400"/>
          </a:xfrm>
        </p:spPr>
        <p:txBody>
          <a:bodyPr/>
          <a:lstStyle/>
          <a:p>
            <a:pPr algn="just" rtl="1"/>
            <a:r>
              <a:rPr lang="ar-SA" sz="4000" b="1" dirty="0" smtClean="0">
                <a:cs typeface="Traditional Arabic" pitchFamily="2" charset="-78"/>
              </a:rPr>
              <a:t>الصورة 2-</a:t>
            </a:r>
          </a:p>
          <a:p>
            <a:pPr algn="just" rtl="1"/>
            <a:r>
              <a:rPr lang="ar-SA" sz="4000" dirty="0" smtClean="0">
                <a:cs typeface="Traditional Arabic" pitchFamily="2" charset="-78"/>
              </a:rPr>
              <a:t>أن يكون مع أحد الزوجين، (صنف واحد متعدد الرؤوس).</a:t>
            </a:r>
            <a:endParaRPr lang="en-US" sz="4000" dirty="0" smtClean="0">
              <a:cs typeface="Traditional Arabic" pitchFamily="2" charset="-78"/>
            </a:endParaRPr>
          </a:p>
          <a:p>
            <a:pPr algn="just" rtl="1"/>
            <a:r>
              <a:rPr lang="ar-SA" sz="4000" dirty="0" smtClean="0">
                <a:cs typeface="Traditional Arabic" pitchFamily="2" charset="-78"/>
              </a:rPr>
              <a:t>وفي هذه الصورة، يكون أصل المسألة، مقام فرض صاحب الزوجية، ويُعطى سهمه، ثم يأخذ الورثة الآخرون باقيَ التركة، فرضاً ورداً. </a:t>
            </a:r>
            <a:endParaRPr lang="en-US" sz="4000" dirty="0" smtClean="0">
              <a:cs typeface="Traditional Arabic" pitchFamily="2" charset="-78"/>
            </a:endParaRPr>
          </a:p>
          <a:p>
            <a:pPr algn="just" rtl="1"/>
            <a:endParaRPr lang="en-US" sz="2400" dirty="0" smtClean="0"/>
          </a:p>
          <a:p>
            <a:pPr rtl="1"/>
            <a:endParaRPr lang="ar-SA" sz="2400" b="1" dirty="0" smtClean="0">
              <a:latin typeface="Simplified Arabic" pitchFamily="18" charset="-78"/>
              <a:ea typeface="Arial Unicode MS"/>
              <a:cs typeface="Simplified Arabic" pitchFamily="18" charset="-7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rtl="1"/>
            <a:r>
              <a:rPr lang="ar-SA" sz="7200" b="1" dirty="0" smtClean="0"/>
              <a:t>تابع - حلُّ مسائل الردّ</a:t>
            </a:r>
            <a:endParaRPr lang="ar-SA" sz="7200" dirty="0"/>
          </a:p>
        </p:txBody>
      </p:sp>
      <p:sp>
        <p:nvSpPr>
          <p:cNvPr id="3" name="عنصر نائب للمحتوى 2"/>
          <p:cNvSpPr>
            <a:spLocks noGrp="1"/>
          </p:cNvSpPr>
          <p:nvPr>
            <p:ph idx="1"/>
          </p:nvPr>
        </p:nvSpPr>
        <p:spPr>
          <a:xfrm>
            <a:off x="251520" y="1600200"/>
            <a:ext cx="8640960" cy="4724400"/>
          </a:xfrm>
        </p:spPr>
        <p:txBody>
          <a:bodyPr/>
          <a:lstStyle/>
          <a:p>
            <a:pPr rtl="1"/>
            <a:r>
              <a:rPr lang="ar-SA" dirty="0" smtClean="0"/>
              <a:t>المسألة (2): مات (شجاع) عن: زوجة، و 3 بنات، وترك 240 ديناراً</a:t>
            </a:r>
            <a:r>
              <a:rPr lang="ar-AE" dirty="0" smtClean="0"/>
              <a:t>.</a:t>
            </a:r>
            <a:endParaRPr lang="ar-SA" b="1" dirty="0">
              <a:latin typeface="Simplified Arabic" pitchFamily="18" charset="-78"/>
              <a:cs typeface="Simplified Arabic" pitchFamily="18" charset="-78"/>
            </a:endParaRPr>
          </a:p>
        </p:txBody>
      </p:sp>
      <p:sp>
        <p:nvSpPr>
          <p:cNvPr id="5" name="عنصر نائب للمحتوى 2"/>
          <p:cNvSpPr txBox="1">
            <a:spLocks/>
          </p:cNvSpPr>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800" b="1" i="0" u="none" strike="noStrike" kern="1200" cap="none" spc="0" normalizeH="0" baseline="0" noProof="0" dirty="0">
              <a:ln>
                <a:noFill/>
              </a:ln>
              <a:solidFill>
                <a:srgbClr val="0070C0"/>
              </a:solidFill>
              <a:effectLst/>
              <a:uLnTx/>
              <a:uFillTx/>
              <a:latin typeface="Simplified Arabic" pitchFamily="18" charset="-78"/>
              <a:ea typeface="+mn-ea"/>
              <a:cs typeface="+mn-cs"/>
            </a:endParaRPr>
          </a:p>
        </p:txBody>
      </p:sp>
      <p:sp>
        <p:nvSpPr>
          <p:cNvPr id="6" name="عنصر نائب للمحتوى 2"/>
          <p:cNvSpPr txBox="1">
            <a:spLocks/>
          </p:cNvSpPr>
          <p:nvPr/>
        </p:nvSpPr>
        <p:spPr bwMode="auto">
          <a:xfrm>
            <a:off x="450927" y="1412776"/>
            <a:ext cx="82296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p:txBody>
      </p:sp>
      <p:graphicFrame>
        <p:nvGraphicFramePr>
          <p:cNvPr id="7" name="Content Placeholder 4"/>
          <p:cNvGraphicFramePr>
            <a:graphicFrameLocks/>
          </p:cNvGraphicFramePr>
          <p:nvPr/>
        </p:nvGraphicFramePr>
        <p:xfrm>
          <a:off x="-285784" y="2643182"/>
          <a:ext cx="9045327" cy="5090160"/>
        </p:xfrm>
        <a:graphic>
          <a:graphicData uri="http://schemas.openxmlformats.org/drawingml/2006/table">
            <a:tbl>
              <a:tblPr rtl="1" firstRow="1" bandRow="1">
                <a:tableStyleId>{5C22544A-7EE6-4342-B048-85BDC9FD1C3A}</a:tableStyleId>
              </a:tblPr>
              <a:tblGrid>
                <a:gridCol w="908173"/>
                <a:gridCol w="1411802"/>
                <a:gridCol w="765597"/>
                <a:gridCol w="2749171"/>
                <a:gridCol w="1692780"/>
                <a:gridCol w="1517804"/>
              </a:tblGrid>
              <a:tr h="1649914">
                <a:tc>
                  <a:txBody>
                    <a:bodyPr/>
                    <a:lstStyle/>
                    <a:p>
                      <a:pPr algn="ctr" rtl="1"/>
                      <a:r>
                        <a:rPr lang="ar-SA" sz="2000" dirty="0" smtClean="0"/>
                        <a:t>رؤوس</a:t>
                      </a:r>
                      <a:endParaRPr lang="ar-AE" sz="2000" dirty="0"/>
                    </a:p>
                  </a:txBody>
                  <a:tcPr marL="84406" marR="84406"/>
                </a:tc>
                <a:tc>
                  <a:txBody>
                    <a:bodyPr/>
                    <a:lstStyle/>
                    <a:p>
                      <a:pPr algn="ctr" rtl="1"/>
                      <a:r>
                        <a:rPr lang="ar-SA" sz="2800" dirty="0" smtClean="0"/>
                        <a:t>أنصبة </a:t>
                      </a:r>
                      <a:endParaRPr lang="ar-AE" sz="2800" dirty="0"/>
                    </a:p>
                  </a:txBody>
                  <a:tcPr marL="84406" marR="84406"/>
                </a:tc>
                <a:tc>
                  <a:txBody>
                    <a:bodyPr/>
                    <a:lstStyle/>
                    <a:p>
                      <a:pPr algn="ctr" rtl="1"/>
                      <a:r>
                        <a:rPr lang="ar-AE" sz="2800" dirty="0" smtClean="0"/>
                        <a:t>ورثة</a:t>
                      </a:r>
                      <a:endParaRPr lang="ar-AE" sz="2800" dirty="0"/>
                    </a:p>
                  </a:txBody>
                  <a:tcPr marL="84406" marR="84406"/>
                </a:tc>
                <a:tc>
                  <a:txBody>
                    <a:bodyPr/>
                    <a:lstStyle/>
                    <a:p>
                      <a:pPr algn="ctr" rtl="1"/>
                      <a:r>
                        <a:rPr lang="ar-AE" sz="2800" dirty="0" smtClean="0"/>
                        <a:t>سبب</a:t>
                      </a:r>
                      <a:endParaRPr lang="ar-AE" sz="2800" dirty="0"/>
                    </a:p>
                  </a:txBody>
                  <a:tcPr marL="84406" marR="84406"/>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algn="ctr" rtl="1"/>
                      <a:r>
                        <a:rPr lang="ar-AE" sz="2800" dirty="0" smtClean="0"/>
                        <a:t>24</a:t>
                      </a:r>
                      <a:r>
                        <a:rPr lang="en-US" sz="2800" dirty="0" smtClean="0">
                          <a:solidFill>
                            <a:srgbClr val="C00000"/>
                          </a:solidFill>
                        </a:rPr>
                        <a:t>&gt;  </a:t>
                      </a:r>
                      <a:r>
                        <a:rPr lang="ar-SA" sz="2800" dirty="0" smtClean="0"/>
                        <a:t> </a:t>
                      </a:r>
                      <a:r>
                        <a:rPr lang="ar-SA" sz="1600" dirty="0" smtClean="0">
                          <a:solidFill>
                            <a:srgbClr val="C00000"/>
                          </a:solidFill>
                        </a:rPr>
                        <a:t>هو</a:t>
                      </a:r>
                      <a:r>
                        <a:rPr lang="ar-SA" sz="1600" dirty="0" smtClean="0"/>
                        <a:t> </a:t>
                      </a:r>
                      <a:r>
                        <a:rPr lang="ar-SA" sz="1600" dirty="0" smtClean="0">
                          <a:solidFill>
                            <a:srgbClr val="C00000"/>
                          </a:solidFill>
                        </a:rPr>
                        <a:t>المصح وليس الأصل</a:t>
                      </a:r>
                      <a:endParaRPr lang="ar-SA" sz="2800" dirty="0" smtClean="0">
                        <a:solidFill>
                          <a:srgbClr val="C00000"/>
                        </a:solidFill>
                      </a:endParaRPr>
                    </a:p>
                    <a:p>
                      <a:pPr algn="ctr" rtl="1"/>
                      <a:r>
                        <a:rPr lang="ar-SA" sz="1600" dirty="0" smtClean="0">
                          <a:solidFill>
                            <a:srgbClr val="FF0000"/>
                          </a:solidFill>
                        </a:rPr>
                        <a:t>المفروض أنه  8على حسب الشرح السابق فرض صاحب الزوجية</a:t>
                      </a:r>
                      <a:r>
                        <a:rPr lang="ar-SA" sz="1400" dirty="0" smtClean="0">
                          <a:solidFill>
                            <a:srgbClr val="FF0000"/>
                          </a:solidFill>
                        </a:rPr>
                        <a:t> </a:t>
                      </a:r>
                      <a:endParaRPr lang="ar-AE" sz="3200" dirty="0">
                        <a:solidFill>
                          <a:srgbClr val="FF0000"/>
                        </a:solidFill>
                      </a:endParaRPr>
                    </a:p>
                  </a:txBody>
                  <a:tcPr marL="84406" marR="84406"/>
                </a:tc>
                <a:tc>
                  <a:txBody>
                    <a:bodyPr/>
                    <a:lstStyle/>
                    <a:p>
                      <a:pPr algn="ctr" rtl="1"/>
                      <a:r>
                        <a:rPr lang="ar-AE" sz="2800" dirty="0" smtClean="0"/>
                        <a:t>تركة</a:t>
                      </a:r>
                    </a:p>
                    <a:p>
                      <a:pPr algn="ctr" rtl="1"/>
                      <a:r>
                        <a:rPr lang="ar-AE" sz="2800" dirty="0" smtClean="0"/>
                        <a:t>240</a:t>
                      </a:r>
                      <a:endParaRPr lang="ar-AE" sz="2800" dirty="0"/>
                    </a:p>
                  </a:txBody>
                  <a:tcPr marL="84406" marR="84406"/>
                </a:tc>
              </a:tr>
              <a:tr h="783312">
                <a:tc>
                  <a:txBody>
                    <a:bodyPr/>
                    <a:lstStyle/>
                    <a:p>
                      <a:pPr algn="ctr" rtl="1">
                        <a:spcAft>
                          <a:spcPts val="0"/>
                        </a:spcAft>
                      </a:pPr>
                      <a:r>
                        <a:rPr lang="ar-SA" sz="2800" dirty="0">
                          <a:latin typeface="Times New Roman"/>
                          <a:ea typeface="Times New Roman"/>
                          <a:cs typeface="Traditional Arabic"/>
                        </a:rPr>
                        <a:t>1</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400" dirty="0" smtClean="0">
                          <a:solidFill>
                            <a:srgbClr val="0070C0"/>
                          </a:solidFill>
                          <a:latin typeface="Times New Roman"/>
                          <a:ea typeface="Times New Roman"/>
                          <a:cs typeface="Traditional Arabic"/>
                        </a:rPr>
                        <a:t>1/8</a:t>
                      </a:r>
                    </a:p>
                    <a:p>
                      <a:pPr algn="ctr" rtl="1">
                        <a:spcAft>
                          <a:spcPts val="0"/>
                        </a:spcAft>
                      </a:pPr>
                      <a:r>
                        <a:rPr lang="ar-SA" sz="1600" b="1" dirty="0" smtClean="0">
                          <a:solidFill>
                            <a:srgbClr val="FF0000"/>
                          </a:solidFill>
                          <a:latin typeface="Times New Roman"/>
                          <a:ea typeface="Times New Roman"/>
                          <a:cs typeface="Traditional Arabic"/>
                        </a:rPr>
                        <a:t>8×3 =24 </a:t>
                      </a:r>
                    </a:p>
                    <a:p>
                      <a:pPr algn="ctr" rtl="1">
                        <a:spcAft>
                          <a:spcPts val="0"/>
                        </a:spcAft>
                      </a:pPr>
                      <a:r>
                        <a:rPr lang="ar-SA" sz="1600" b="1" dirty="0" smtClean="0">
                          <a:solidFill>
                            <a:srgbClr val="FF0000"/>
                          </a:solidFill>
                          <a:latin typeface="Times New Roman"/>
                          <a:ea typeface="Times New Roman"/>
                          <a:cs typeface="Traditional Arabic"/>
                        </a:rPr>
                        <a:t>ضرب المقامات</a:t>
                      </a:r>
                      <a:r>
                        <a:rPr lang="ar-SA" sz="1600" b="1" baseline="0" dirty="0" smtClean="0">
                          <a:solidFill>
                            <a:srgbClr val="FF0000"/>
                          </a:solidFill>
                          <a:latin typeface="Times New Roman"/>
                          <a:ea typeface="Times New Roman"/>
                          <a:cs typeface="Traditional Arabic"/>
                        </a:rPr>
                        <a:t> </a:t>
                      </a:r>
                      <a:r>
                        <a:rPr lang="ar-SA" sz="1600" b="1" dirty="0" smtClean="0">
                          <a:solidFill>
                            <a:srgbClr val="FF0000"/>
                          </a:solidFill>
                          <a:latin typeface="Times New Roman"/>
                          <a:ea typeface="Times New Roman"/>
                          <a:cs typeface="Traditional Arabic"/>
                        </a:rPr>
                        <a:t>وجعله الأصل</a:t>
                      </a:r>
                      <a:endParaRPr lang="en-US" sz="1600" b="1" dirty="0">
                        <a:solidFill>
                          <a:srgbClr val="FF0000"/>
                        </a:solidFill>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زوجة</a:t>
                      </a:r>
                      <a:endParaRPr lang="en-US" sz="2800" dirty="0">
                        <a:latin typeface="Times New Roman"/>
                        <a:ea typeface="Times New Roman"/>
                        <a:cs typeface="Traditional Arabic"/>
                      </a:endParaRPr>
                    </a:p>
                  </a:txBody>
                  <a:tcPr marL="63305" marR="63305" marT="0" marB="0"/>
                </a:tc>
                <a:tc>
                  <a:txBody>
                    <a:bodyPr/>
                    <a:lstStyle/>
                    <a:p>
                      <a:pPr algn="r" rtl="1">
                        <a:spcAft>
                          <a:spcPts val="0"/>
                        </a:spcAft>
                      </a:pPr>
                      <a:r>
                        <a:rPr lang="ar-SA" sz="2400" b="1" dirty="0" smtClean="0">
                          <a:solidFill>
                            <a:srgbClr val="FF0000"/>
                          </a:solidFill>
                          <a:latin typeface="Times New Roman"/>
                          <a:ea typeface="Times New Roman"/>
                          <a:cs typeface="Traditional Arabic"/>
                        </a:rPr>
                        <a:t>لوجود الفرع الوارث وهم 3 بنات</a:t>
                      </a:r>
                      <a:endParaRPr lang="en-US" sz="2400" b="1" dirty="0">
                        <a:solidFill>
                          <a:srgbClr val="FF0000"/>
                        </a:solidFill>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3</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dirty="0" smtClean="0">
                          <a:latin typeface="Times New Roman"/>
                          <a:ea typeface="Times New Roman"/>
                          <a:cs typeface="Traditional Arabic"/>
                        </a:rPr>
                        <a:t>30</a:t>
                      </a:r>
                      <a:endParaRPr lang="en-US" sz="2800" dirty="0">
                        <a:latin typeface="Times New Roman"/>
                        <a:ea typeface="Times New Roman"/>
                        <a:cs typeface="Traditional Arabic"/>
                      </a:endParaRPr>
                    </a:p>
                  </a:txBody>
                  <a:tcPr marL="63305" marR="63305" marT="0" marB="0"/>
                </a:tc>
              </a:tr>
              <a:tr h="783312">
                <a:tc>
                  <a:txBody>
                    <a:bodyPr/>
                    <a:lstStyle/>
                    <a:p>
                      <a:pPr algn="ctr" rtl="1">
                        <a:spcAft>
                          <a:spcPts val="0"/>
                        </a:spcAft>
                      </a:pPr>
                      <a:r>
                        <a:rPr lang="ar-SA" sz="2800" dirty="0">
                          <a:latin typeface="Times New Roman"/>
                          <a:ea typeface="Times New Roman"/>
                          <a:cs typeface="Traditional Arabic"/>
                        </a:rPr>
                        <a:t>3</a:t>
                      </a:r>
                      <a:endParaRPr lang="en-US" sz="2800" dirty="0">
                        <a:latin typeface="Times New Roman"/>
                        <a:ea typeface="Times New Roman"/>
                        <a:cs typeface="Traditional Arabic"/>
                      </a:endParaRPr>
                    </a:p>
                  </a:txBody>
                  <a:tcPr marL="63305" marR="63305" marT="0" marB="0"/>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en-US" sz="1600" dirty="0" smtClean="0">
                        <a:solidFill>
                          <a:srgbClr val="FF0000"/>
                        </a:solidFill>
                        <a:latin typeface="Times New Roman"/>
                        <a:ea typeface="Times New Roman"/>
                        <a:cs typeface="Traditional Arabic"/>
                      </a:endParaRPr>
                    </a:p>
                    <a:p>
                      <a:pPr algn="ctr" rtl="1">
                        <a:spcAft>
                          <a:spcPts val="0"/>
                        </a:spcAft>
                      </a:pPr>
                      <a:r>
                        <a:rPr lang="ar-SA" sz="2400" dirty="0" smtClean="0">
                          <a:solidFill>
                            <a:srgbClr val="0070C0"/>
                          </a:solidFill>
                          <a:latin typeface="Times New Roman"/>
                          <a:ea typeface="Times New Roman"/>
                          <a:cs typeface="Traditional Arabic"/>
                        </a:rPr>
                        <a:t>2/3</a:t>
                      </a:r>
                    </a:p>
                    <a:p>
                      <a:pPr algn="ctr" rtl="1">
                        <a:spcAft>
                          <a:spcPts val="0"/>
                        </a:spcAft>
                      </a:pPr>
                      <a:r>
                        <a:rPr lang="ar-SA" sz="1600" b="1" dirty="0" smtClean="0">
                          <a:solidFill>
                            <a:srgbClr val="FF0000"/>
                          </a:solidFill>
                          <a:latin typeface="Times New Roman"/>
                          <a:ea typeface="Times New Roman"/>
                          <a:cs typeface="Traditional Arabic"/>
                        </a:rPr>
                        <a:t>ضرب مقام الكسر السابق في مقام هذا الكسر وجعله </a:t>
                      </a:r>
                      <a:r>
                        <a:rPr lang="ar-SA" sz="1600" b="1" dirty="0" err="1" smtClean="0">
                          <a:solidFill>
                            <a:srgbClr val="FF0000"/>
                          </a:solidFill>
                          <a:latin typeface="Times New Roman"/>
                          <a:ea typeface="Times New Roman"/>
                          <a:cs typeface="Traditional Arabic"/>
                        </a:rPr>
                        <a:t>الاصل</a:t>
                      </a:r>
                      <a:endParaRPr lang="en-US" sz="1600" b="1" dirty="0">
                        <a:solidFill>
                          <a:srgbClr val="FF0000"/>
                        </a:solidFill>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3 بنت </a:t>
                      </a:r>
                      <a:endParaRPr lang="en-US" sz="2800">
                        <a:latin typeface="Times New Roman"/>
                        <a:ea typeface="Times New Roman"/>
                        <a:cs typeface="Traditional Arabic"/>
                      </a:endParaRPr>
                    </a:p>
                  </a:txBody>
                  <a:tcPr marL="63305" marR="63305" marT="0" marB="0"/>
                </a:tc>
                <a:tc>
                  <a:txBody>
                    <a:bodyPr/>
                    <a:lstStyle/>
                    <a:p>
                      <a:pPr algn="r" rtl="1">
                        <a:spcAft>
                          <a:spcPts val="0"/>
                        </a:spcAft>
                      </a:pPr>
                      <a:r>
                        <a:rPr lang="ar-SA" sz="2800" dirty="0">
                          <a:latin typeface="Times New Roman"/>
                          <a:ea typeface="Times New Roman"/>
                          <a:cs typeface="Traditional Arabic"/>
                        </a:rPr>
                        <a:t>يأخذون الباقي </a:t>
                      </a:r>
                      <a:r>
                        <a:rPr lang="ar-SA" sz="2800" dirty="0" smtClean="0">
                          <a:latin typeface="Times New Roman"/>
                          <a:ea typeface="Times New Roman"/>
                          <a:cs typeface="Traditional Arabic"/>
                        </a:rPr>
                        <a:t>1/2فرضاً </a:t>
                      </a:r>
                      <a:r>
                        <a:rPr lang="ar-SA" sz="2800" dirty="0" smtClean="0">
                          <a:latin typeface="Times New Roman"/>
                          <a:ea typeface="Times New Roman"/>
                          <a:cs typeface="Traditional Arabic"/>
                        </a:rPr>
                        <a:t>و2/3رداً. </a:t>
                      </a:r>
                      <a:r>
                        <a:rPr lang="en-US" sz="2000" b="1" dirty="0" smtClean="0">
                          <a:solidFill>
                            <a:srgbClr val="FF0000"/>
                          </a:solidFill>
                          <a:latin typeface="Times New Roman"/>
                          <a:ea typeface="Times New Roman"/>
                          <a:cs typeface="Traditional Arabic"/>
                        </a:rPr>
                        <a:t>&gt;</a:t>
                      </a:r>
                      <a:r>
                        <a:rPr lang="ar-SA" sz="2000" b="1" dirty="0" smtClean="0">
                          <a:solidFill>
                            <a:srgbClr val="0070C0"/>
                          </a:solidFill>
                          <a:latin typeface="Times New Roman"/>
                          <a:ea typeface="Times New Roman"/>
                          <a:cs typeface="Traditional Arabic"/>
                        </a:rPr>
                        <a:t> هذا حل الدكتور وهو خاطئ  </a:t>
                      </a:r>
                      <a:r>
                        <a:rPr lang="ar-SA" sz="2000" b="1" dirty="0" smtClean="0">
                          <a:solidFill>
                            <a:srgbClr val="FF0000"/>
                          </a:solidFill>
                          <a:latin typeface="Times New Roman"/>
                          <a:ea typeface="Times New Roman"/>
                          <a:cs typeface="Traditional Arabic"/>
                        </a:rPr>
                        <a:t>والصحيح يأخذون</a:t>
                      </a:r>
                      <a:r>
                        <a:rPr lang="ar-SA" sz="2000" b="1" baseline="0" dirty="0" smtClean="0">
                          <a:solidFill>
                            <a:srgbClr val="FF0000"/>
                          </a:solidFill>
                          <a:latin typeface="Times New Roman"/>
                          <a:ea typeface="Times New Roman"/>
                          <a:cs typeface="Traditional Arabic"/>
                        </a:rPr>
                        <a:t> 2/3 فرضا </a:t>
                      </a:r>
                      <a:r>
                        <a:rPr lang="ar-SA" sz="2000" b="1" baseline="0" dirty="0" err="1" smtClean="0">
                          <a:solidFill>
                            <a:srgbClr val="FF0000"/>
                          </a:solidFill>
                          <a:latin typeface="Times New Roman"/>
                          <a:ea typeface="Times New Roman"/>
                          <a:cs typeface="Traditional Arabic"/>
                        </a:rPr>
                        <a:t>و</a:t>
                      </a:r>
                      <a:r>
                        <a:rPr lang="ar-SA" sz="2000" b="1" baseline="0" dirty="0" smtClean="0">
                          <a:solidFill>
                            <a:srgbClr val="FF0000"/>
                          </a:solidFill>
                          <a:latin typeface="Times New Roman"/>
                          <a:ea typeface="Times New Roman"/>
                          <a:cs typeface="Traditional Arabic"/>
                        </a:rPr>
                        <a:t> باقي 1/3 ردا لأنه لم يتبقى من التركة إلا الثلث وأعطي منه الزوج 1/8</a:t>
                      </a:r>
                      <a:endParaRPr lang="en-US" sz="2800" b="1" dirty="0">
                        <a:solidFill>
                          <a:srgbClr val="FF0000"/>
                        </a:solidFill>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21 </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dirty="0" smtClean="0">
                          <a:latin typeface="Times New Roman"/>
                          <a:ea typeface="Times New Roman"/>
                          <a:cs typeface="Traditional Arabic"/>
                        </a:rPr>
                        <a:t>210</a:t>
                      </a:r>
                    </a:p>
                    <a:p>
                      <a:pPr algn="ctr" rtl="1">
                        <a:spcAft>
                          <a:spcPts val="0"/>
                        </a:spcAft>
                      </a:pPr>
                      <a:r>
                        <a:rPr lang="ar-SA" sz="1800" b="1" dirty="0" smtClean="0">
                          <a:solidFill>
                            <a:srgbClr val="FF0000"/>
                          </a:solidFill>
                          <a:latin typeface="Times New Roman"/>
                          <a:ea typeface="Times New Roman"/>
                          <a:cs typeface="Traditional Arabic"/>
                        </a:rPr>
                        <a:t>120</a:t>
                      </a:r>
                      <a:r>
                        <a:rPr lang="ar-SA" sz="1800" b="1" baseline="0" dirty="0" smtClean="0">
                          <a:solidFill>
                            <a:srgbClr val="FF0000"/>
                          </a:solidFill>
                          <a:latin typeface="Times New Roman"/>
                          <a:ea typeface="Times New Roman"/>
                          <a:cs typeface="Traditional Arabic"/>
                        </a:rPr>
                        <a:t> فرضا +90 ردا</a:t>
                      </a:r>
                      <a:endParaRPr lang="en-US" sz="1800" b="1" dirty="0">
                        <a:solidFill>
                          <a:srgbClr val="FF0000"/>
                        </a:solidFill>
                        <a:latin typeface="Times New Roman"/>
                        <a:ea typeface="Times New Roman"/>
                        <a:cs typeface="Traditional Arabic"/>
                      </a:endParaRPr>
                    </a:p>
                  </a:txBody>
                  <a:tcPr marL="63305" marR="63305" marT="0" marB="0"/>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4" name="Content Placeholder 4"/>
          <p:cNvGraphicFramePr>
            <a:graphicFrameLocks/>
          </p:cNvGraphicFramePr>
          <p:nvPr/>
        </p:nvGraphicFramePr>
        <p:xfrm>
          <a:off x="98673" y="1714488"/>
          <a:ext cx="9045327" cy="3356794"/>
        </p:xfrm>
        <a:graphic>
          <a:graphicData uri="http://schemas.openxmlformats.org/drawingml/2006/table">
            <a:tbl>
              <a:tblPr rtl="1" firstRow="1" bandRow="1">
                <a:tableStyleId>{5C22544A-7EE6-4342-B048-85BDC9FD1C3A}</a:tableStyleId>
              </a:tblPr>
              <a:tblGrid>
                <a:gridCol w="908173"/>
                <a:gridCol w="1411802"/>
                <a:gridCol w="765597"/>
                <a:gridCol w="2180966"/>
                <a:gridCol w="862362"/>
                <a:gridCol w="1398623"/>
                <a:gridCol w="1517804"/>
              </a:tblGrid>
              <a:tr h="1649914">
                <a:tc>
                  <a:txBody>
                    <a:bodyPr/>
                    <a:lstStyle/>
                    <a:p>
                      <a:pPr algn="ctr" rtl="1"/>
                      <a:r>
                        <a:rPr lang="ar-SA" sz="2000" dirty="0" smtClean="0"/>
                        <a:t>رؤوس</a:t>
                      </a:r>
                      <a:endParaRPr lang="ar-AE" sz="2000" dirty="0"/>
                    </a:p>
                  </a:txBody>
                  <a:tcPr marL="84406" marR="84406"/>
                </a:tc>
                <a:tc>
                  <a:txBody>
                    <a:bodyPr/>
                    <a:lstStyle/>
                    <a:p>
                      <a:pPr algn="ctr" rtl="1"/>
                      <a:r>
                        <a:rPr lang="ar-SA" sz="2800" dirty="0" smtClean="0"/>
                        <a:t>أنصبة </a:t>
                      </a:r>
                      <a:endParaRPr lang="ar-AE" sz="2800" dirty="0"/>
                    </a:p>
                  </a:txBody>
                  <a:tcPr marL="84406" marR="84406"/>
                </a:tc>
                <a:tc>
                  <a:txBody>
                    <a:bodyPr/>
                    <a:lstStyle/>
                    <a:p>
                      <a:pPr algn="ctr" rtl="1"/>
                      <a:r>
                        <a:rPr lang="ar-AE" sz="2800" dirty="0" smtClean="0"/>
                        <a:t>ورثة</a:t>
                      </a:r>
                      <a:endParaRPr lang="ar-AE" sz="2800" dirty="0"/>
                    </a:p>
                  </a:txBody>
                  <a:tcPr marL="84406" marR="84406"/>
                </a:tc>
                <a:tc>
                  <a:txBody>
                    <a:bodyPr/>
                    <a:lstStyle/>
                    <a:p>
                      <a:pPr algn="ctr" rtl="1"/>
                      <a:r>
                        <a:rPr lang="ar-AE" sz="2800" dirty="0" smtClean="0"/>
                        <a:t>سبب</a:t>
                      </a:r>
                      <a:endParaRPr lang="ar-AE" sz="2800" dirty="0"/>
                    </a:p>
                  </a:txBody>
                  <a:tcPr marL="84406" marR="84406">
                    <a:lnR w="12700" cap="flat" cmpd="sng" algn="ctr">
                      <a:solidFill>
                        <a:schemeClr val="bg1"/>
                      </a:solidFill>
                      <a:prstDash val="solid"/>
                      <a:round/>
                      <a:headEnd type="none" w="med" len="med"/>
                      <a:tailEnd type="none" w="med" len="med"/>
                    </a:lnR>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800" dirty="0" err="1" smtClean="0"/>
                        <a:t>الا</a:t>
                      </a:r>
                      <a:r>
                        <a:rPr lang="ar-AE" sz="2800" dirty="0" smtClean="0"/>
                        <a:t>صل</a:t>
                      </a:r>
                    </a:p>
                    <a:p>
                      <a:pPr algn="ctr" rtl="1"/>
                      <a:r>
                        <a:rPr lang="ar-SA" sz="2800" dirty="0" smtClean="0"/>
                        <a:t>8</a:t>
                      </a:r>
                      <a:endParaRPr lang="ar-AE" sz="3200" dirty="0" smtClean="0">
                        <a:solidFill>
                          <a:srgbClr val="FF0000"/>
                        </a:solidFill>
                      </a:endParaRPr>
                    </a:p>
                    <a:p>
                      <a:pPr algn="ctr" rtl="1"/>
                      <a:endParaRPr lang="ar-AE" sz="2800" dirty="0"/>
                    </a:p>
                  </a:txBody>
                  <a:tcPr marL="84406" marR="84406">
                    <a:lnL w="12700" cap="flat" cmpd="sng" algn="ctr">
                      <a:solidFill>
                        <a:schemeClr val="bg1"/>
                      </a:solidFill>
                      <a:prstDash val="solid"/>
                      <a:round/>
                      <a:headEnd type="none" w="med" len="med"/>
                      <a:tailEnd type="none" w="med" len="med"/>
                    </a:lnL>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3200" dirty="0" smtClean="0"/>
                        <a:t>المصح</a:t>
                      </a:r>
                      <a:endParaRPr lang="ar-AE" sz="3200" dirty="0" smtClean="0"/>
                    </a:p>
                    <a:p>
                      <a:pPr algn="ctr" rtl="1"/>
                      <a:r>
                        <a:rPr lang="ar-AE" sz="3200" dirty="0" smtClean="0"/>
                        <a:t>24</a:t>
                      </a:r>
                      <a:endParaRPr lang="ar-AE" sz="3600" dirty="0" smtClean="0">
                        <a:solidFill>
                          <a:srgbClr val="FF0000"/>
                        </a:solidFill>
                      </a:endParaRPr>
                    </a:p>
                    <a:p>
                      <a:pPr marL="0" marR="0" indent="0" algn="ctr" defTabSz="914400" rtl="1" eaLnBrk="1" fontAlgn="auto" latinLnBrk="0" hangingPunct="1">
                        <a:lnSpc>
                          <a:spcPct val="100000"/>
                        </a:lnSpc>
                        <a:spcBef>
                          <a:spcPts val="0"/>
                        </a:spcBef>
                        <a:spcAft>
                          <a:spcPts val="0"/>
                        </a:spcAft>
                        <a:buClrTx/>
                        <a:buSzTx/>
                        <a:buFontTx/>
                        <a:buNone/>
                        <a:tabLst/>
                        <a:defRPr/>
                      </a:pPr>
                      <a:endParaRPr lang="ar-AE" sz="3200" dirty="0">
                        <a:solidFill>
                          <a:srgbClr val="FF0000"/>
                        </a:solidFill>
                      </a:endParaRPr>
                    </a:p>
                  </a:txBody>
                  <a:tcPr marL="84406" marR="84406"/>
                </a:tc>
                <a:tc>
                  <a:txBody>
                    <a:bodyPr/>
                    <a:lstStyle/>
                    <a:p>
                      <a:pPr algn="ctr" rtl="1"/>
                      <a:r>
                        <a:rPr lang="ar-AE" sz="2800" dirty="0" smtClean="0"/>
                        <a:t>تركة</a:t>
                      </a:r>
                    </a:p>
                    <a:p>
                      <a:pPr algn="ctr" rtl="1"/>
                      <a:r>
                        <a:rPr lang="ar-AE" sz="2800" dirty="0" smtClean="0"/>
                        <a:t>240</a:t>
                      </a:r>
                      <a:endParaRPr lang="ar-AE" sz="2800" dirty="0"/>
                    </a:p>
                  </a:txBody>
                  <a:tcPr marL="84406" marR="84406"/>
                </a:tc>
              </a:tr>
              <a:tr h="783312">
                <a:tc>
                  <a:txBody>
                    <a:bodyPr/>
                    <a:lstStyle/>
                    <a:p>
                      <a:pPr algn="ctr" rtl="1">
                        <a:spcAft>
                          <a:spcPts val="0"/>
                        </a:spcAft>
                      </a:pPr>
                      <a:r>
                        <a:rPr lang="ar-SA" sz="2800" dirty="0">
                          <a:latin typeface="Times New Roman"/>
                          <a:ea typeface="Times New Roman"/>
                          <a:cs typeface="Traditional Arabic"/>
                        </a:rPr>
                        <a:t>1</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400" dirty="0" smtClean="0">
                          <a:solidFill>
                            <a:srgbClr val="0070C0"/>
                          </a:solidFill>
                          <a:latin typeface="Times New Roman"/>
                          <a:ea typeface="Times New Roman"/>
                          <a:cs typeface="Traditional Arabic"/>
                        </a:rPr>
                        <a:t>1/8</a:t>
                      </a:r>
                    </a:p>
                  </a:txBody>
                  <a:tcPr marL="63305" marR="63305" marT="0" marB="0"/>
                </a:tc>
                <a:tc>
                  <a:txBody>
                    <a:bodyPr/>
                    <a:lstStyle/>
                    <a:p>
                      <a:pPr algn="ctr" rtl="1">
                        <a:spcAft>
                          <a:spcPts val="0"/>
                        </a:spcAft>
                      </a:pPr>
                      <a:r>
                        <a:rPr lang="ar-SA" sz="2800" dirty="0">
                          <a:latin typeface="Times New Roman"/>
                          <a:ea typeface="Times New Roman"/>
                          <a:cs typeface="Traditional Arabic"/>
                        </a:rPr>
                        <a:t>زوجة</a:t>
                      </a:r>
                      <a:endParaRPr lang="en-US" sz="2800" dirty="0">
                        <a:latin typeface="Times New Roman"/>
                        <a:ea typeface="Times New Roman"/>
                        <a:cs typeface="Traditional Arabic"/>
                      </a:endParaRPr>
                    </a:p>
                  </a:txBody>
                  <a:tcPr marL="63305" marR="63305" marT="0" marB="0"/>
                </a:tc>
                <a:tc>
                  <a:txBody>
                    <a:bodyPr/>
                    <a:lstStyle/>
                    <a:p>
                      <a:pPr algn="r" rtl="1">
                        <a:spcAft>
                          <a:spcPts val="0"/>
                        </a:spcAft>
                      </a:pPr>
                      <a:r>
                        <a:rPr lang="ar-SA" sz="2400" b="1" dirty="0" smtClean="0">
                          <a:solidFill>
                            <a:srgbClr val="FF0000"/>
                          </a:solidFill>
                          <a:latin typeface="Times New Roman"/>
                          <a:ea typeface="Times New Roman"/>
                          <a:cs typeface="Traditional Arabic"/>
                        </a:rPr>
                        <a:t>لوجود الفرع الوارث وهم 3 بنات</a:t>
                      </a:r>
                      <a:endParaRPr lang="en-US" sz="2400" b="1" dirty="0">
                        <a:solidFill>
                          <a:srgbClr val="FF0000"/>
                        </a:solidFill>
                        <a:latin typeface="Times New Roman"/>
                        <a:ea typeface="Times New Roman"/>
                        <a:cs typeface="Traditional Arabic"/>
                      </a:endParaRPr>
                    </a:p>
                  </a:txBody>
                  <a:tcPr marL="63305" marR="63305" marT="0" marB="0">
                    <a:lnR w="12700" cap="flat" cmpd="sng" algn="ctr">
                      <a:solidFill>
                        <a:schemeClr val="bg1"/>
                      </a:solidFill>
                      <a:prstDash val="solid"/>
                      <a:round/>
                      <a:headEnd type="none" w="med" len="med"/>
                      <a:tailEnd type="none" w="med" len="med"/>
                    </a:lnR>
                  </a:tcPr>
                </a:tc>
                <a:tc>
                  <a:txBody>
                    <a:bodyPr/>
                    <a:lstStyle/>
                    <a:p>
                      <a:pPr algn="r" rtl="1">
                        <a:spcAft>
                          <a:spcPts val="0"/>
                        </a:spcAft>
                      </a:pPr>
                      <a:r>
                        <a:rPr lang="ar-SA" sz="2400" b="1" dirty="0" smtClean="0">
                          <a:solidFill>
                            <a:srgbClr val="FF0000"/>
                          </a:solidFill>
                          <a:latin typeface="Times New Roman"/>
                          <a:ea typeface="Times New Roman"/>
                          <a:cs typeface="Traditional Arabic"/>
                        </a:rPr>
                        <a:t>    1</a:t>
                      </a:r>
                      <a:endParaRPr lang="en-US" sz="2400" b="1" dirty="0">
                        <a:solidFill>
                          <a:srgbClr val="FF0000"/>
                        </a:solidFill>
                        <a:latin typeface="Times New Roman"/>
                        <a:ea typeface="Times New Roman"/>
                        <a:cs typeface="Traditional Arabic"/>
                      </a:endParaRPr>
                    </a:p>
                  </a:txBody>
                  <a:tcPr marL="63305" marR="63305" marT="0" marB="0">
                    <a:lnL w="12700" cap="flat" cmpd="sng" algn="ctr">
                      <a:solidFill>
                        <a:schemeClr val="bg1"/>
                      </a:solidFill>
                      <a:prstDash val="solid"/>
                      <a:round/>
                      <a:headEnd type="none" w="med" len="med"/>
                      <a:tailEnd type="none" w="med" len="med"/>
                    </a:lnL>
                  </a:tcPr>
                </a:tc>
                <a:tc>
                  <a:txBody>
                    <a:bodyPr/>
                    <a:lstStyle/>
                    <a:p>
                      <a:pPr algn="ctr" rtl="1">
                        <a:spcAft>
                          <a:spcPts val="0"/>
                        </a:spcAft>
                      </a:pPr>
                      <a:r>
                        <a:rPr lang="ar-SA" sz="2800" dirty="0">
                          <a:latin typeface="Times New Roman"/>
                          <a:ea typeface="Times New Roman"/>
                          <a:cs typeface="Traditional Arabic"/>
                        </a:rPr>
                        <a:t>3</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dirty="0" smtClean="0">
                          <a:latin typeface="Times New Roman"/>
                          <a:ea typeface="Times New Roman"/>
                          <a:cs typeface="Traditional Arabic"/>
                        </a:rPr>
                        <a:t>30</a:t>
                      </a:r>
                    </a:p>
                    <a:p>
                      <a:pPr algn="ctr" rtl="1">
                        <a:spcAft>
                          <a:spcPts val="0"/>
                        </a:spcAft>
                      </a:pPr>
                      <a:r>
                        <a:rPr lang="ar-SA" sz="2800" dirty="0" smtClean="0">
                          <a:latin typeface="Times New Roman"/>
                          <a:ea typeface="Times New Roman"/>
                          <a:cs typeface="Traditional Arabic"/>
                        </a:rPr>
                        <a:t> </a:t>
                      </a:r>
                      <a:r>
                        <a:rPr lang="ar-SA" sz="2800" b="1" dirty="0" smtClean="0">
                          <a:solidFill>
                            <a:srgbClr val="FF0000"/>
                          </a:solidFill>
                          <a:latin typeface="Times New Roman"/>
                          <a:ea typeface="Times New Roman"/>
                          <a:cs typeface="Traditional Arabic"/>
                        </a:rPr>
                        <a:t>ليس لها رد</a:t>
                      </a:r>
                      <a:endParaRPr lang="en-US" sz="2800" b="1" dirty="0">
                        <a:solidFill>
                          <a:srgbClr val="FF0000"/>
                        </a:solidFill>
                        <a:latin typeface="Times New Roman"/>
                        <a:ea typeface="Times New Roman"/>
                        <a:cs typeface="Traditional Arabic"/>
                      </a:endParaRPr>
                    </a:p>
                  </a:txBody>
                  <a:tcPr marL="63305" marR="63305" marT="0" marB="0"/>
                </a:tc>
              </a:tr>
              <a:tr h="783312">
                <a:tc>
                  <a:txBody>
                    <a:bodyPr/>
                    <a:lstStyle/>
                    <a:p>
                      <a:pPr algn="ctr" rtl="1">
                        <a:spcAft>
                          <a:spcPts val="0"/>
                        </a:spcAft>
                      </a:pPr>
                      <a:r>
                        <a:rPr lang="ar-SA" sz="2800" dirty="0">
                          <a:latin typeface="Times New Roman"/>
                          <a:ea typeface="Times New Roman"/>
                          <a:cs typeface="Traditional Arabic"/>
                        </a:rPr>
                        <a:t>3</a:t>
                      </a:r>
                      <a:endParaRPr lang="en-US" sz="2800" dirty="0">
                        <a:latin typeface="Times New Roman"/>
                        <a:ea typeface="Times New Roman"/>
                        <a:cs typeface="Traditional Arabic"/>
                      </a:endParaRPr>
                    </a:p>
                  </a:txBody>
                  <a:tcPr marL="63305" marR="63305" marT="0" marB="0"/>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en-US" sz="1600" dirty="0" smtClean="0">
                        <a:solidFill>
                          <a:srgbClr val="FF0000"/>
                        </a:solidFill>
                        <a:latin typeface="Times New Roman"/>
                        <a:ea typeface="Times New Roman"/>
                        <a:cs typeface="Traditional Arabic"/>
                      </a:endParaRPr>
                    </a:p>
                    <a:p>
                      <a:pPr algn="ctr" rtl="1">
                        <a:spcAft>
                          <a:spcPts val="0"/>
                        </a:spcAft>
                      </a:pPr>
                      <a:r>
                        <a:rPr lang="ar-SA" sz="2400" dirty="0" smtClean="0">
                          <a:solidFill>
                            <a:srgbClr val="0070C0"/>
                          </a:solidFill>
                          <a:latin typeface="Times New Roman"/>
                          <a:ea typeface="Times New Roman"/>
                          <a:cs typeface="Traditional Arabic"/>
                        </a:rPr>
                        <a:t>2/3</a:t>
                      </a:r>
                    </a:p>
                  </a:txBody>
                  <a:tcPr marL="63305" marR="63305" marT="0" marB="0"/>
                </a:tc>
                <a:tc>
                  <a:txBody>
                    <a:bodyPr/>
                    <a:lstStyle/>
                    <a:p>
                      <a:pPr algn="ctr" rtl="1">
                        <a:spcAft>
                          <a:spcPts val="0"/>
                        </a:spcAft>
                      </a:pPr>
                      <a:r>
                        <a:rPr lang="ar-SA" sz="2800">
                          <a:latin typeface="Times New Roman"/>
                          <a:ea typeface="Times New Roman"/>
                          <a:cs typeface="Traditional Arabic"/>
                        </a:rPr>
                        <a:t>3 بنت </a:t>
                      </a:r>
                      <a:endParaRPr lang="en-US" sz="2800">
                        <a:latin typeface="Times New Roman"/>
                        <a:ea typeface="Times New Roman"/>
                        <a:cs typeface="Traditional Arabic"/>
                      </a:endParaRPr>
                    </a:p>
                  </a:txBody>
                  <a:tcPr marL="63305" marR="63305" marT="0" marB="0"/>
                </a:tc>
                <a:tc>
                  <a:txBody>
                    <a:bodyPr/>
                    <a:lstStyle/>
                    <a:p>
                      <a:pPr algn="r" rtl="1">
                        <a:spcAft>
                          <a:spcPts val="0"/>
                        </a:spcAft>
                      </a:pPr>
                      <a:r>
                        <a:rPr lang="ar-SA" sz="2000" b="1" dirty="0" smtClean="0">
                          <a:solidFill>
                            <a:srgbClr val="FF0000"/>
                          </a:solidFill>
                          <a:latin typeface="Times New Roman"/>
                          <a:ea typeface="Times New Roman"/>
                          <a:cs typeface="Traditional Arabic"/>
                        </a:rPr>
                        <a:t>يأخذون</a:t>
                      </a:r>
                      <a:r>
                        <a:rPr lang="ar-SA" sz="2000" b="1" baseline="0" dirty="0" smtClean="0">
                          <a:solidFill>
                            <a:srgbClr val="FF0000"/>
                          </a:solidFill>
                          <a:latin typeface="Times New Roman"/>
                          <a:ea typeface="Times New Roman"/>
                          <a:cs typeface="Traditional Arabic"/>
                        </a:rPr>
                        <a:t> 2/3 فرضا وباقي 1/3 ردا </a:t>
                      </a:r>
                      <a:endParaRPr lang="en-US" sz="2800" b="1" dirty="0">
                        <a:solidFill>
                          <a:srgbClr val="FF0000"/>
                        </a:solidFill>
                        <a:latin typeface="Times New Roman"/>
                        <a:ea typeface="Times New Roman"/>
                        <a:cs typeface="Traditional Arabic"/>
                      </a:endParaRPr>
                    </a:p>
                  </a:txBody>
                  <a:tcPr marL="63305" marR="63305" marT="0" marB="0">
                    <a:lnR w="12700" cap="flat" cmpd="sng" algn="ctr">
                      <a:solidFill>
                        <a:schemeClr val="bg1"/>
                      </a:solidFill>
                      <a:prstDash val="solid"/>
                      <a:round/>
                      <a:headEnd type="none" w="med" len="med"/>
                      <a:tailEnd type="none" w="med" len="med"/>
                    </a:lnR>
                  </a:tcPr>
                </a:tc>
                <a:tc>
                  <a:txBody>
                    <a:bodyPr/>
                    <a:lstStyle/>
                    <a:p>
                      <a:pPr algn="r" rtl="1">
                        <a:spcAft>
                          <a:spcPts val="0"/>
                        </a:spcAft>
                      </a:pPr>
                      <a:r>
                        <a:rPr lang="ar-SA" sz="2800" b="1" dirty="0" smtClean="0">
                          <a:solidFill>
                            <a:srgbClr val="FF0000"/>
                          </a:solidFill>
                          <a:latin typeface="Times New Roman"/>
                          <a:ea typeface="Times New Roman"/>
                          <a:cs typeface="Traditional Arabic"/>
                        </a:rPr>
                        <a:t>    7</a:t>
                      </a:r>
                      <a:endParaRPr lang="en-US" sz="2800" b="1" dirty="0">
                        <a:solidFill>
                          <a:srgbClr val="FF0000"/>
                        </a:solidFill>
                        <a:latin typeface="Times New Roman"/>
                        <a:ea typeface="Times New Roman"/>
                        <a:cs typeface="Traditional Arabic"/>
                      </a:endParaRPr>
                    </a:p>
                  </a:txBody>
                  <a:tcPr marL="63305" marR="63305" marT="0" marB="0">
                    <a:lnL w="12700" cap="flat" cmpd="sng" algn="ctr">
                      <a:solidFill>
                        <a:schemeClr val="bg1"/>
                      </a:solidFill>
                      <a:prstDash val="solid"/>
                      <a:round/>
                      <a:headEnd type="none" w="med" len="med"/>
                      <a:tailEnd type="none" w="med" len="med"/>
                    </a:lnL>
                  </a:tcPr>
                </a:tc>
                <a:tc>
                  <a:txBody>
                    <a:bodyPr/>
                    <a:lstStyle/>
                    <a:p>
                      <a:pPr algn="ctr" rtl="1">
                        <a:spcAft>
                          <a:spcPts val="0"/>
                        </a:spcAft>
                      </a:pPr>
                      <a:r>
                        <a:rPr lang="ar-SA" sz="2800" dirty="0">
                          <a:latin typeface="Times New Roman"/>
                          <a:ea typeface="Times New Roman"/>
                          <a:cs typeface="Traditional Arabic"/>
                        </a:rPr>
                        <a:t>21 </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dirty="0" smtClean="0">
                          <a:latin typeface="Times New Roman"/>
                          <a:ea typeface="Times New Roman"/>
                          <a:cs typeface="Traditional Arabic"/>
                        </a:rPr>
                        <a:t>210</a:t>
                      </a:r>
                    </a:p>
                    <a:p>
                      <a:pPr algn="ctr" rtl="1">
                        <a:spcAft>
                          <a:spcPts val="0"/>
                        </a:spcAft>
                      </a:pPr>
                      <a:r>
                        <a:rPr lang="ar-SA" sz="1800" b="1" dirty="0" smtClean="0">
                          <a:solidFill>
                            <a:srgbClr val="FF0000"/>
                          </a:solidFill>
                          <a:latin typeface="Times New Roman"/>
                          <a:ea typeface="Times New Roman"/>
                          <a:cs typeface="Traditional Arabic"/>
                        </a:rPr>
                        <a:t>120</a:t>
                      </a:r>
                      <a:r>
                        <a:rPr lang="ar-SA" sz="1800" b="1" baseline="0" dirty="0" smtClean="0">
                          <a:solidFill>
                            <a:srgbClr val="FF0000"/>
                          </a:solidFill>
                          <a:latin typeface="Times New Roman"/>
                          <a:ea typeface="Times New Roman"/>
                          <a:cs typeface="Traditional Arabic"/>
                        </a:rPr>
                        <a:t> فرضا +90 ردا</a:t>
                      </a:r>
                      <a:endParaRPr lang="en-US" sz="1800" b="1" dirty="0">
                        <a:solidFill>
                          <a:srgbClr val="FF0000"/>
                        </a:solidFill>
                        <a:latin typeface="Times New Roman"/>
                        <a:ea typeface="Times New Roman"/>
                        <a:cs typeface="Traditional Arabic"/>
                      </a:endParaRPr>
                    </a:p>
                  </a:txBody>
                  <a:tcPr marL="63305" marR="63305" marT="0" marB="0"/>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5400" b="1" dirty="0" smtClean="0"/>
              <a:t>تابع - حلُّ مسائل الردّ</a:t>
            </a:r>
            <a:endParaRPr lang="ar-SA" sz="7200" dirty="0"/>
          </a:p>
        </p:txBody>
      </p:sp>
      <p:sp>
        <p:nvSpPr>
          <p:cNvPr id="3" name="عنصر نائب للمحتوى 2"/>
          <p:cNvSpPr>
            <a:spLocks noGrp="1"/>
          </p:cNvSpPr>
          <p:nvPr>
            <p:ph idx="1"/>
          </p:nvPr>
        </p:nvSpPr>
        <p:spPr>
          <a:xfrm>
            <a:off x="317989" y="1600201"/>
            <a:ext cx="8574491" cy="4525963"/>
          </a:xfrm>
        </p:spPr>
        <p:txBody>
          <a:bodyPr>
            <a:normAutofit lnSpcReduction="10000"/>
          </a:bodyPr>
          <a:lstStyle/>
          <a:p>
            <a:pPr algn="just" rtl="1"/>
            <a:r>
              <a:rPr lang="ar-SA" sz="3000" b="1" dirty="0" smtClean="0"/>
              <a:t>الصورة 3-</a:t>
            </a:r>
            <a:r>
              <a:rPr lang="ar-SA" sz="3000" dirty="0" smtClean="0"/>
              <a:t>أن يكون مع أحد الزوجين(أصناف مختلفة)من أصحاب الفروض. </a:t>
            </a:r>
            <a:endParaRPr lang="en-US" sz="3000" b="1" dirty="0" smtClean="0"/>
          </a:p>
          <a:p>
            <a:pPr algn="just" rtl="1"/>
            <a:r>
              <a:rPr lang="ar-SA" dirty="0" smtClean="0"/>
              <a:t>المسألة (3): مات (شمّاس) عن: زوجة، وبنت ابن، وجدَّة. وترك 320 ديناراً</a:t>
            </a:r>
            <a:r>
              <a:rPr lang="ar-AE" dirty="0" smtClean="0"/>
              <a:t>.</a:t>
            </a:r>
            <a:endParaRPr lang="en-US" dirty="0" smtClean="0"/>
          </a:p>
          <a:p>
            <a:pPr algn="just" rtl="1"/>
            <a:r>
              <a:rPr lang="ar-SA" b="1" dirty="0" smtClean="0"/>
              <a:t>	نتبع في حلِّها الخطوات التالية:</a:t>
            </a:r>
            <a:endParaRPr lang="en-US" b="1" dirty="0" smtClean="0"/>
          </a:p>
          <a:p>
            <a:pPr algn="just" rtl="1"/>
            <a:r>
              <a:rPr lang="ar-SA" dirty="0" smtClean="0"/>
              <a:t>1</a:t>
            </a:r>
            <a:r>
              <a:rPr lang="ar-AE" dirty="0" smtClean="0"/>
              <a:t>-نضع الجدول الرئيس لجميع الورثة.</a:t>
            </a:r>
            <a:endParaRPr lang="en-US" dirty="0" smtClean="0"/>
          </a:p>
          <a:p>
            <a:pPr algn="just" rtl="1"/>
            <a:r>
              <a:rPr lang="ar-AE" dirty="0" smtClean="0"/>
              <a:t>2-نجعل أصل المسألة مقام فرض الزوجية، وتأخذ الزوجة فرضها 8/1، وتبقى أسهم أصحاب الردّ 7. </a:t>
            </a:r>
            <a:endParaRPr lang="en-US" dirty="0" smtClean="0"/>
          </a:p>
          <a:p>
            <a:pPr algn="just" rtl="1"/>
            <a:r>
              <a:rPr lang="ar-AE" dirty="0" smtClean="0"/>
              <a:t>3-إذا احتاج الجدول الرئيس إلى تصحيح، نصححه.</a:t>
            </a:r>
            <a:endParaRPr lang="en-US" dirty="0" smtClean="0"/>
          </a:p>
          <a:p>
            <a:pPr rtl="1"/>
            <a:endParaRPr lang="ar-SA" sz="2400" b="1"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5400" b="1" dirty="0" smtClean="0"/>
              <a:t>تابع - حلُّ مسألة الصورة الثالثة</a:t>
            </a:r>
            <a:endParaRPr lang="ar-SA" sz="5400" dirty="0"/>
          </a:p>
        </p:txBody>
      </p:sp>
      <p:sp>
        <p:nvSpPr>
          <p:cNvPr id="3" name="عنصر نائب للمحتوى 2"/>
          <p:cNvSpPr>
            <a:spLocks noGrp="1"/>
          </p:cNvSpPr>
          <p:nvPr>
            <p:ph idx="1"/>
          </p:nvPr>
        </p:nvSpPr>
        <p:spPr>
          <a:xfrm>
            <a:off x="457200" y="1600200"/>
            <a:ext cx="8229600" cy="4648200"/>
          </a:xfrm>
        </p:spPr>
        <p:txBody>
          <a:bodyPr/>
          <a:lstStyle/>
          <a:p>
            <a:pPr rtl="1"/>
            <a:endParaRPr lang="en-US" sz="2400" dirty="0" smtClean="0"/>
          </a:p>
          <a:p>
            <a:pPr rtl="1"/>
            <a:endParaRPr lang="ar-SA" sz="2400" b="1" dirty="0">
              <a:latin typeface="Simplified Arabic" pitchFamily="18" charset="-78"/>
              <a:cs typeface="Simplified Arabic" pitchFamily="18" charset="-78"/>
            </a:endParaRPr>
          </a:p>
        </p:txBody>
      </p:sp>
      <p:sp>
        <p:nvSpPr>
          <p:cNvPr id="4" name="عنوان 1"/>
          <p:cNvSpPr txBox="1">
            <a:spLocks/>
          </p:cNvSpPr>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ar-SA" sz="8000" b="1"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graphicFrame>
        <p:nvGraphicFramePr>
          <p:cNvPr id="5" name="Content Placeholder 4"/>
          <p:cNvGraphicFramePr>
            <a:graphicFrameLocks/>
          </p:cNvGraphicFramePr>
          <p:nvPr/>
        </p:nvGraphicFramePr>
        <p:xfrm>
          <a:off x="214282" y="2714620"/>
          <a:ext cx="8192440" cy="6888860"/>
        </p:xfrm>
        <a:graphic>
          <a:graphicData uri="http://schemas.openxmlformats.org/drawingml/2006/table">
            <a:tbl>
              <a:tblPr rtl="1" firstRow="1" bandRow="1">
                <a:tableStyleId>{5C22544A-7EE6-4342-B048-85BDC9FD1C3A}</a:tableStyleId>
              </a:tblPr>
              <a:tblGrid>
                <a:gridCol w="1101853"/>
                <a:gridCol w="956872"/>
                <a:gridCol w="2688904"/>
                <a:gridCol w="717650"/>
                <a:gridCol w="1552710"/>
                <a:gridCol w="1174451"/>
              </a:tblGrid>
              <a:tr h="2865500">
                <a:tc>
                  <a:txBody>
                    <a:bodyPr/>
                    <a:lstStyle/>
                    <a:p>
                      <a:pPr algn="ctr" rtl="1"/>
                      <a:r>
                        <a:rPr lang="ar-SA" sz="2800" dirty="0" smtClean="0"/>
                        <a:t>أنصبة</a:t>
                      </a:r>
                      <a:endParaRPr lang="ar-AE" sz="2800" dirty="0"/>
                    </a:p>
                  </a:txBody>
                  <a:tcPr marL="84406" marR="84406"/>
                </a:tc>
                <a:tc>
                  <a:txBody>
                    <a:bodyPr/>
                    <a:lstStyle/>
                    <a:p>
                      <a:pPr algn="ctr" rtl="1"/>
                      <a:r>
                        <a:rPr lang="ar-AE" sz="2800" dirty="0" smtClean="0"/>
                        <a:t>ورثة</a:t>
                      </a:r>
                      <a:endParaRPr lang="ar-AE" sz="2800" dirty="0"/>
                    </a:p>
                  </a:txBody>
                  <a:tcPr marL="84406" marR="84406"/>
                </a:tc>
                <a:tc>
                  <a:txBody>
                    <a:bodyPr/>
                    <a:lstStyle/>
                    <a:p>
                      <a:pPr algn="ctr" rtl="1"/>
                      <a:r>
                        <a:rPr lang="ar-AE" sz="2800" dirty="0" smtClean="0"/>
                        <a:t>سبب</a:t>
                      </a:r>
                      <a:endParaRPr lang="ar-AE" sz="2800" dirty="0"/>
                    </a:p>
                  </a:txBody>
                  <a:tcPr marL="84406" marR="84406"/>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algn="ctr" rtl="1"/>
                      <a:r>
                        <a:rPr lang="ar-AE" sz="2800" dirty="0" smtClean="0"/>
                        <a:t>8</a:t>
                      </a:r>
                      <a:endParaRPr lang="ar-SA" sz="2800" dirty="0" smtClean="0"/>
                    </a:p>
                    <a:p>
                      <a:pPr algn="ctr" rtl="1"/>
                      <a:r>
                        <a:rPr lang="ar-SA" sz="1800" dirty="0" smtClean="0">
                          <a:solidFill>
                            <a:srgbClr val="FF0000"/>
                          </a:solidFill>
                        </a:rPr>
                        <a:t>مقا</a:t>
                      </a:r>
                      <a:r>
                        <a:rPr lang="ar-SA" sz="1800" baseline="0" dirty="0" smtClean="0">
                          <a:solidFill>
                            <a:srgbClr val="FF0000"/>
                          </a:solidFill>
                        </a:rPr>
                        <a:t>م فرض الزوجة </a:t>
                      </a:r>
                      <a:endParaRPr lang="ar-AE" sz="1800" dirty="0">
                        <a:solidFill>
                          <a:srgbClr val="FF0000"/>
                        </a:solidFill>
                      </a:endParaRPr>
                    </a:p>
                  </a:txBody>
                  <a:tcPr marL="84406" marR="84406"/>
                </a:tc>
                <a:tc>
                  <a:txBody>
                    <a:bodyPr/>
                    <a:lstStyle/>
                    <a:p>
                      <a:pPr algn="ctr" rtl="1"/>
                      <a:r>
                        <a:rPr lang="ar-SA" sz="2400" dirty="0" smtClean="0"/>
                        <a:t>الأصل الجامع</a:t>
                      </a:r>
                    </a:p>
                    <a:p>
                      <a:pPr algn="ctr" rtl="1"/>
                      <a:r>
                        <a:rPr lang="ar-SA" sz="2400" dirty="0" smtClean="0"/>
                        <a:t>32 </a:t>
                      </a:r>
                    </a:p>
                    <a:p>
                      <a:pPr algn="ctr" rtl="1"/>
                      <a:r>
                        <a:rPr lang="ar-SA" sz="1600" dirty="0" smtClean="0">
                          <a:solidFill>
                            <a:srgbClr val="FF0000"/>
                          </a:solidFill>
                          <a:effectLst>
                            <a:outerShdw blurRad="38100" dist="38100" dir="2700000" algn="tl">
                              <a:srgbClr val="000000">
                                <a:alpha val="43137"/>
                              </a:srgbClr>
                            </a:outerShdw>
                          </a:effectLst>
                        </a:rPr>
                        <a:t>هنا جعلنا</a:t>
                      </a:r>
                      <a:r>
                        <a:rPr lang="ar-SA" sz="1600" baseline="0" dirty="0" smtClean="0">
                          <a:solidFill>
                            <a:srgbClr val="FF0000"/>
                          </a:solidFill>
                          <a:effectLst>
                            <a:outerShdw blurRad="38100" dist="38100" dir="2700000" algn="tl">
                              <a:srgbClr val="000000">
                                <a:alpha val="43137"/>
                              </a:srgbClr>
                            </a:outerShdw>
                          </a:effectLst>
                        </a:rPr>
                        <a:t> </a:t>
                      </a:r>
                      <a:r>
                        <a:rPr lang="ar-SA" sz="1600" dirty="0" smtClean="0">
                          <a:solidFill>
                            <a:srgbClr val="FF0000"/>
                          </a:solidFill>
                          <a:effectLst>
                            <a:outerShdw blurRad="38100" dist="38100" dir="2700000" algn="tl">
                              <a:srgbClr val="000000">
                                <a:alpha val="43137"/>
                              </a:srgbClr>
                            </a:outerShdw>
                          </a:effectLst>
                        </a:rPr>
                        <a:t>جزء</a:t>
                      </a:r>
                      <a:r>
                        <a:rPr lang="ar-SA" sz="1600" baseline="0" dirty="0" smtClean="0">
                          <a:solidFill>
                            <a:srgbClr val="FF0000"/>
                          </a:solidFill>
                          <a:effectLst>
                            <a:outerShdw blurRad="38100" dist="38100" dir="2700000" algn="tl">
                              <a:srgbClr val="000000">
                                <a:alpha val="43137"/>
                              </a:srgbClr>
                            </a:outerShdw>
                          </a:effectLst>
                        </a:rPr>
                        <a:t> السهم هو المرد في الجدول الثاني الفرعي ثم ضربناه في أصل هذا الجدول وهو8</a:t>
                      </a:r>
                    </a:p>
                    <a:p>
                      <a:pPr algn="ctr" rtl="1"/>
                      <a:r>
                        <a:rPr lang="ar-SA" sz="1600" baseline="0" dirty="0" smtClean="0">
                          <a:solidFill>
                            <a:srgbClr val="FF0000"/>
                          </a:solidFill>
                          <a:effectLst>
                            <a:outerShdw blurRad="38100" dist="38100" dir="2700000" algn="tl">
                              <a:srgbClr val="000000">
                                <a:alpha val="43137"/>
                              </a:srgbClr>
                            </a:outerShdw>
                          </a:effectLst>
                        </a:rPr>
                        <a:t>فينتج الأصل الجامع وهو</a:t>
                      </a:r>
                    </a:p>
                    <a:p>
                      <a:pPr algn="ctr" rtl="1"/>
                      <a:r>
                        <a:rPr lang="ar-SA" sz="1600" baseline="0" dirty="0" smtClean="0">
                          <a:solidFill>
                            <a:srgbClr val="FF0000"/>
                          </a:solidFill>
                          <a:effectLst>
                            <a:outerShdw blurRad="38100" dist="38100" dir="2700000" algn="tl">
                              <a:srgbClr val="000000">
                                <a:alpha val="43137"/>
                              </a:srgbClr>
                            </a:outerShdw>
                          </a:effectLst>
                        </a:rPr>
                        <a:t>8× 4= 32</a:t>
                      </a:r>
                    </a:p>
                  </a:txBody>
                  <a:tcPr marL="84406" marR="84406"/>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800" dirty="0" smtClean="0"/>
                        <a:t>التركة320</a:t>
                      </a:r>
                    </a:p>
                    <a:p>
                      <a:pPr marL="0" marR="0" indent="0" algn="ctr" defTabSz="914400" rtl="1" eaLnBrk="1" fontAlgn="auto" latinLnBrk="0" hangingPunct="1">
                        <a:lnSpc>
                          <a:spcPct val="100000"/>
                        </a:lnSpc>
                        <a:spcBef>
                          <a:spcPts val="0"/>
                        </a:spcBef>
                        <a:spcAft>
                          <a:spcPts val="0"/>
                        </a:spcAft>
                        <a:buClrTx/>
                        <a:buSzTx/>
                        <a:buFontTx/>
                        <a:buNone/>
                        <a:tabLst/>
                        <a:defRPr/>
                      </a:pPr>
                      <a:endParaRPr lang="ar-AE" sz="2800" dirty="0" smtClean="0"/>
                    </a:p>
                  </a:txBody>
                  <a:tcPr marL="84406" marR="84406"/>
                </a:tc>
              </a:tr>
              <a:tr h="783312">
                <a:tc>
                  <a:txBody>
                    <a:bodyPr/>
                    <a:lstStyle/>
                    <a:p>
                      <a:pPr algn="ctr"/>
                      <a:r>
                        <a:rPr lang="ar-SA" sz="2800" dirty="0" smtClean="0">
                          <a:solidFill>
                            <a:srgbClr val="FF0000"/>
                          </a:solidFill>
                        </a:rPr>
                        <a:t>1/8</a:t>
                      </a:r>
                      <a:endParaRPr lang="ar-AE" sz="2800" dirty="0">
                        <a:solidFill>
                          <a:srgbClr val="FF0000"/>
                        </a:solidFill>
                      </a:endParaRPr>
                    </a:p>
                  </a:txBody>
                  <a:tcPr marL="63305" marR="63305" marT="0" marB="0"/>
                </a:tc>
                <a:tc>
                  <a:txBody>
                    <a:bodyPr/>
                    <a:lstStyle/>
                    <a:p>
                      <a:pPr algn="ctr" rtl="1">
                        <a:spcAft>
                          <a:spcPts val="0"/>
                        </a:spcAft>
                      </a:pPr>
                      <a:r>
                        <a:rPr lang="ar-SA" sz="2800" dirty="0">
                          <a:latin typeface="Times New Roman"/>
                          <a:ea typeface="Times New Roman"/>
                          <a:cs typeface="Traditional Arabic"/>
                        </a:rPr>
                        <a:t>زوجة </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400" b="1" dirty="0" smtClean="0">
                          <a:solidFill>
                            <a:srgbClr val="FF0000"/>
                          </a:solidFill>
                          <a:effectLst>
                            <a:outerShdw blurRad="38100" dist="38100" dir="2700000" algn="tl">
                              <a:srgbClr val="000000">
                                <a:alpha val="43137"/>
                              </a:srgbClr>
                            </a:outerShdw>
                          </a:effectLst>
                          <a:latin typeface="Times New Roman"/>
                          <a:ea typeface="Times New Roman"/>
                          <a:cs typeface="Traditional Arabic"/>
                        </a:rPr>
                        <a:t>لوجود الفرع الوارث وهو بنت</a:t>
                      </a:r>
                      <a:r>
                        <a:rPr lang="ar-SA" sz="2400" b="1" baseline="0" dirty="0" smtClean="0">
                          <a:solidFill>
                            <a:srgbClr val="FF0000"/>
                          </a:solidFill>
                          <a:effectLst>
                            <a:outerShdw blurRad="38100" dist="38100" dir="2700000" algn="tl">
                              <a:srgbClr val="000000">
                                <a:alpha val="43137"/>
                              </a:srgbClr>
                            </a:outerShdw>
                          </a:effectLst>
                          <a:latin typeface="Times New Roman"/>
                          <a:ea typeface="Times New Roman"/>
                          <a:cs typeface="Traditional Arabic"/>
                        </a:rPr>
                        <a:t> الابن</a:t>
                      </a:r>
                      <a:endParaRPr lang="en-US" sz="2400" b="1" dirty="0">
                        <a:solidFill>
                          <a:srgbClr val="FF0000"/>
                        </a:solidFill>
                        <a:effectLst>
                          <a:outerShdw blurRad="38100" dist="38100" dir="2700000" algn="tl">
                            <a:srgbClr val="000000">
                              <a:alpha val="43137"/>
                            </a:srgbClr>
                          </a:outerShdw>
                        </a:effectLst>
                        <a:latin typeface="Times New Roman"/>
                        <a:ea typeface="Times New Roman"/>
                        <a:cs typeface="Traditional Arabic"/>
                      </a:endParaRPr>
                    </a:p>
                  </a:txBody>
                  <a:tcPr marL="63305" marR="63305" marT="0" marB="0"/>
                </a:tc>
                <a:tc>
                  <a:txBody>
                    <a:bodyPr/>
                    <a:lstStyle/>
                    <a:p>
                      <a:pPr algn="ctr" rtl="1">
                        <a:spcAft>
                          <a:spcPts val="0"/>
                        </a:spcAft>
                      </a:pPr>
                      <a:r>
                        <a:rPr lang="ar-SA" sz="2800" dirty="0" smtClean="0">
                          <a:solidFill>
                            <a:srgbClr val="FF0000"/>
                          </a:solidFill>
                          <a:latin typeface="Times New Roman"/>
                          <a:ea typeface="Times New Roman"/>
                          <a:cs typeface="Traditional Arabic"/>
                        </a:rPr>
                        <a:t>1</a:t>
                      </a:r>
                      <a:endParaRPr lang="en-US" sz="2800" dirty="0">
                        <a:solidFill>
                          <a:srgbClr val="FF0000"/>
                        </a:solidFill>
                        <a:latin typeface="Times New Roman"/>
                        <a:ea typeface="Times New Roman"/>
                        <a:cs typeface="Traditional Arabic"/>
                      </a:endParaRPr>
                    </a:p>
                  </a:txBody>
                  <a:tcPr marL="63305" marR="63305" marT="0" marB="0"/>
                </a:tc>
                <a:tc>
                  <a:txBody>
                    <a:bodyPr/>
                    <a:lstStyle/>
                    <a:p>
                      <a:pPr algn="ctr" rtl="1">
                        <a:spcAft>
                          <a:spcPts val="0"/>
                        </a:spcAft>
                      </a:pPr>
                      <a:r>
                        <a:rPr lang="ar-SA" sz="2800" dirty="0" smtClean="0">
                          <a:latin typeface="Times New Roman"/>
                          <a:ea typeface="Times New Roman"/>
                          <a:cs typeface="Traditional Arabic"/>
                        </a:rPr>
                        <a:t>4</a:t>
                      </a:r>
                      <a:endParaRPr lang="en-US" sz="2800" dirty="0" smtClean="0">
                        <a:latin typeface="Times New Roman"/>
                        <a:ea typeface="Times New Roman"/>
                        <a:cs typeface="Traditional Arabic"/>
                      </a:endParaRPr>
                    </a:p>
                    <a:p>
                      <a:pPr algn="ctr" rtl="1">
                        <a:spcAft>
                          <a:spcPts val="0"/>
                        </a:spcAft>
                      </a:pPr>
                      <a:r>
                        <a:rPr lang="ar-SA" sz="1600" dirty="0" smtClean="0">
                          <a:solidFill>
                            <a:srgbClr val="FF0000"/>
                          </a:solidFill>
                          <a:latin typeface="Times New Roman"/>
                          <a:ea typeface="Times New Roman"/>
                          <a:cs typeface="Traditional Arabic"/>
                        </a:rPr>
                        <a:t>4</a:t>
                      </a:r>
                      <a:r>
                        <a:rPr lang="en-US" sz="1600" dirty="0" smtClean="0">
                          <a:solidFill>
                            <a:srgbClr val="FF0000"/>
                          </a:solidFill>
                        </a:rPr>
                        <a:t>X</a:t>
                      </a:r>
                      <a:r>
                        <a:rPr lang="ar-SA" sz="1600" dirty="0" smtClean="0">
                          <a:solidFill>
                            <a:srgbClr val="FF0000"/>
                          </a:solidFill>
                        </a:rPr>
                        <a:t>1=4 نضرب في مرد الجدول </a:t>
                      </a:r>
                      <a:r>
                        <a:rPr lang="ar-SA" sz="1600" dirty="0" err="1" smtClean="0">
                          <a:solidFill>
                            <a:srgbClr val="FF0000"/>
                          </a:solidFill>
                        </a:rPr>
                        <a:t>الثالني</a:t>
                      </a:r>
                      <a:endParaRPr lang="en-US" sz="2800" dirty="0">
                        <a:solidFill>
                          <a:srgbClr val="FF0000"/>
                        </a:solidFill>
                        <a:latin typeface="Times New Roman"/>
                        <a:ea typeface="Times New Roman"/>
                        <a:cs typeface="Traditional Arabic"/>
                      </a:endParaRPr>
                    </a:p>
                  </a:txBody>
                  <a:tcPr marL="63305" marR="63305" marT="0" marB="0"/>
                </a:tc>
                <a:tc>
                  <a:txBody>
                    <a:bodyPr/>
                    <a:lstStyle/>
                    <a:p>
                      <a:pPr algn="ctr" rtl="1">
                        <a:spcAft>
                          <a:spcPts val="0"/>
                        </a:spcAft>
                      </a:pPr>
                      <a:r>
                        <a:rPr lang="ar-SA" sz="2800" dirty="0" smtClean="0">
                          <a:latin typeface="Times New Roman"/>
                          <a:ea typeface="Times New Roman"/>
                          <a:cs typeface="Traditional Arabic"/>
                        </a:rPr>
                        <a:t>40</a:t>
                      </a:r>
                      <a:endParaRPr lang="en-US" sz="2800" dirty="0">
                        <a:latin typeface="Times New Roman"/>
                        <a:ea typeface="Times New Roman"/>
                        <a:cs typeface="Traditional Arabic"/>
                      </a:endParaRPr>
                    </a:p>
                  </a:txBody>
                  <a:tcPr marL="63305" marR="63305" marT="0" marB="0"/>
                </a:tc>
              </a:tr>
              <a:tr h="936104">
                <a:tc>
                  <a:txBody>
                    <a:bodyPr/>
                    <a:lstStyle/>
                    <a:p>
                      <a:pPr algn="ctr"/>
                      <a:r>
                        <a:rPr lang="ar-SA" sz="2800" dirty="0" smtClean="0">
                          <a:solidFill>
                            <a:srgbClr val="FF0000"/>
                          </a:solidFill>
                          <a:latin typeface="Times New Roman"/>
                          <a:ea typeface="Times New Roman"/>
                          <a:cs typeface="Traditional Arabic"/>
                        </a:rPr>
                        <a:t>1/2</a:t>
                      </a:r>
                      <a:endParaRPr lang="ar-AE" sz="2800" dirty="0">
                        <a:solidFill>
                          <a:srgbClr val="FF0000"/>
                        </a:solidFill>
                      </a:endParaRPr>
                    </a:p>
                  </a:txBody>
                  <a:tcPr marL="63305" marR="63305" marT="0" marB="0"/>
                </a:tc>
                <a:tc>
                  <a:txBody>
                    <a:bodyPr/>
                    <a:lstStyle/>
                    <a:p>
                      <a:pPr algn="ctr" rtl="1">
                        <a:spcAft>
                          <a:spcPts val="0"/>
                        </a:spcAft>
                      </a:pPr>
                      <a:r>
                        <a:rPr lang="ar-SA" sz="2800" dirty="0" smtClean="0">
                          <a:latin typeface="Times New Roman"/>
                          <a:ea typeface="Times New Roman"/>
                          <a:cs typeface="Traditional Arabic"/>
                        </a:rPr>
                        <a:t>بنت </a:t>
                      </a:r>
                      <a:r>
                        <a:rPr lang="ar-SA" sz="2800" dirty="0">
                          <a:latin typeface="Times New Roman"/>
                          <a:ea typeface="Times New Roman"/>
                          <a:cs typeface="Traditional Arabic"/>
                        </a:rPr>
                        <a:t>ابن</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endParaRPr lang="ar-SA" sz="2000" b="1" dirty="0" smtClean="0">
                        <a:solidFill>
                          <a:srgbClr val="FF0000"/>
                        </a:solidFill>
                        <a:effectLst>
                          <a:outerShdw blurRad="38100" dist="38100" dir="2700000" algn="tl">
                            <a:srgbClr val="000000">
                              <a:alpha val="43137"/>
                            </a:srgbClr>
                          </a:outerShdw>
                        </a:effectLst>
                        <a:latin typeface="Times New Roman"/>
                        <a:ea typeface="Times New Roman"/>
                        <a:cs typeface="Traditional Arabic"/>
                      </a:endParaRPr>
                    </a:p>
                    <a:p>
                      <a:pPr algn="ctr" rtl="1">
                        <a:spcAft>
                          <a:spcPts val="0"/>
                        </a:spcAft>
                      </a:pPr>
                      <a:r>
                        <a:rPr lang="ar-SA" sz="2000" b="1" dirty="0" smtClean="0">
                          <a:solidFill>
                            <a:srgbClr val="FF0000"/>
                          </a:solidFill>
                          <a:effectLst>
                            <a:outerShdw blurRad="38100" dist="38100" dir="2700000" algn="tl">
                              <a:srgbClr val="000000">
                                <a:alpha val="43137"/>
                              </a:srgbClr>
                            </a:outerShdw>
                          </a:effectLst>
                          <a:latin typeface="Times New Roman"/>
                          <a:ea typeface="Times New Roman"/>
                          <a:cs typeface="Traditional Arabic"/>
                        </a:rPr>
                        <a:t>تقوم</a:t>
                      </a:r>
                      <a:r>
                        <a:rPr lang="ar-SA" sz="2000" b="1" baseline="0" dirty="0" smtClean="0">
                          <a:solidFill>
                            <a:srgbClr val="FF0000"/>
                          </a:solidFill>
                          <a:effectLst>
                            <a:outerShdw blurRad="38100" dist="38100" dir="2700000" algn="tl">
                              <a:srgbClr val="000000">
                                <a:alpha val="43137"/>
                              </a:srgbClr>
                            </a:outerShdw>
                          </a:effectLst>
                          <a:latin typeface="Times New Roman"/>
                          <a:ea typeface="Times New Roman"/>
                          <a:cs typeface="Traditional Arabic"/>
                        </a:rPr>
                        <a:t> مقام البنت لعدم وجود بنت </a:t>
                      </a:r>
                      <a:endParaRPr lang="en-US" sz="2000" b="1" dirty="0">
                        <a:solidFill>
                          <a:srgbClr val="FF0000"/>
                        </a:solidFill>
                        <a:effectLst>
                          <a:outerShdw blurRad="38100" dist="38100" dir="2700000" algn="tl">
                            <a:srgbClr val="000000">
                              <a:alpha val="43137"/>
                            </a:srgbClr>
                          </a:outerShdw>
                        </a:effectLst>
                        <a:latin typeface="Times New Roman"/>
                        <a:ea typeface="Times New Roman"/>
                        <a:cs typeface="Traditional Arabic"/>
                      </a:endParaRPr>
                    </a:p>
                  </a:txBody>
                  <a:tcPr marL="63305" marR="63305" marT="0" marB="0"/>
                </a:tc>
                <a:tc rowSpan="2">
                  <a:txBody>
                    <a:bodyPr/>
                    <a:lstStyle/>
                    <a:p>
                      <a:pPr algn="ctr" rtl="1">
                        <a:spcAft>
                          <a:spcPts val="0"/>
                        </a:spcAft>
                      </a:pPr>
                      <a:endParaRPr lang="ar-SA" sz="4000" dirty="0">
                        <a:latin typeface="Times New Roman"/>
                        <a:ea typeface="Times New Roman"/>
                        <a:cs typeface="Traditional Arabic"/>
                      </a:endParaRPr>
                    </a:p>
                    <a:p>
                      <a:pPr algn="ctr" rtl="1">
                        <a:spcAft>
                          <a:spcPts val="0"/>
                        </a:spcAft>
                      </a:pPr>
                      <a:r>
                        <a:rPr lang="ar-SA" sz="2800" dirty="0">
                          <a:latin typeface="Times New Roman"/>
                          <a:ea typeface="Times New Roman"/>
                          <a:cs typeface="Traditional Arabic"/>
                        </a:rPr>
                        <a:t>7</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dirty="0" smtClean="0">
                          <a:latin typeface="Times New Roman"/>
                          <a:ea typeface="Times New Roman"/>
                          <a:cs typeface="Traditional Arabic"/>
                        </a:rPr>
                        <a:t>28</a:t>
                      </a:r>
                    </a:p>
                    <a:p>
                      <a:pPr marL="0" marR="0" indent="0" algn="ctr" defTabSz="914400" rtl="1" eaLnBrk="1" fontAlgn="auto" latinLnBrk="0" hangingPunct="1">
                        <a:lnSpc>
                          <a:spcPct val="100000"/>
                        </a:lnSpc>
                        <a:spcBef>
                          <a:spcPts val="0"/>
                        </a:spcBef>
                        <a:spcAft>
                          <a:spcPts val="0"/>
                        </a:spcAft>
                        <a:buClrTx/>
                        <a:buSzTx/>
                        <a:buFontTx/>
                        <a:buNone/>
                        <a:tabLst/>
                        <a:defRPr/>
                      </a:pPr>
                      <a:r>
                        <a:rPr lang="ar-SA" sz="1600" dirty="0" smtClean="0">
                          <a:solidFill>
                            <a:srgbClr val="FF0000"/>
                          </a:solidFill>
                          <a:latin typeface="Times New Roman"/>
                          <a:ea typeface="Times New Roman"/>
                          <a:cs typeface="Traditional Arabic"/>
                        </a:rPr>
                        <a:t>4</a:t>
                      </a:r>
                      <a:r>
                        <a:rPr lang="en-US" sz="1600" dirty="0" smtClean="0">
                          <a:solidFill>
                            <a:srgbClr val="FF0000"/>
                          </a:solidFill>
                        </a:rPr>
                        <a:t>X</a:t>
                      </a:r>
                      <a:r>
                        <a:rPr lang="ar-SA" sz="1600" dirty="0" smtClean="0">
                          <a:solidFill>
                            <a:srgbClr val="FF0000"/>
                          </a:solidFill>
                        </a:rPr>
                        <a:t>7=28 </a:t>
                      </a:r>
                      <a:r>
                        <a:rPr lang="ar-SA" sz="1600" dirty="0" err="1" smtClean="0">
                          <a:solidFill>
                            <a:srgbClr val="FF0000"/>
                          </a:solidFill>
                        </a:rPr>
                        <a:t>نضربنصيب</a:t>
                      </a:r>
                      <a:r>
                        <a:rPr lang="ar-SA" sz="1600" dirty="0" smtClean="0">
                          <a:solidFill>
                            <a:srgbClr val="FF0000"/>
                          </a:solidFill>
                        </a:rPr>
                        <a:t> البنت الابن والجدة سوى  في مرد الجدول </a:t>
                      </a:r>
                      <a:r>
                        <a:rPr lang="ar-SA" sz="1600" dirty="0" err="1" smtClean="0">
                          <a:solidFill>
                            <a:srgbClr val="FF0000"/>
                          </a:solidFill>
                        </a:rPr>
                        <a:t>الثالني</a:t>
                      </a:r>
                      <a:endParaRPr lang="en-US" sz="2800" dirty="0" smtClean="0">
                        <a:solidFill>
                          <a:srgbClr val="FF0000"/>
                        </a:solidFill>
                        <a:latin typeface="Times New Roman"/>
                        <a:ea typeface="Times New Roman"/>
                        <a:cs typeface="Traditional Arabic"/>
                      </a:endParaRPr>
                    </a:p>
                    <a:p>
                      <a:pPr algn="ctr" rtl="1">
                        <a:spcAft>
                          <a:spcPts val="0"/>
                        </a:spcAft>
                      </a:pP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1800" dirty="0" smtClean="0">
                          <a:solidFill>
                            <a:srgbClr val="FF0000"/>
                          </a:solidFill>
                          <a:latin typeface="Times New Roman"/>
                          <a:ea typeface="Times New Roman"/>
                          <a:cs typeface="Traditional Arabic"/>
                        </a:rPr>
                        <a:t>280 </a:t>
                      </a:r>
                    </a:p>
                    <a:p>
                      <a:pPr algn="ctr" rtl="1">
                        <a:spcAft>
                          <a:spcPts val="0"/>
                        </a:spcAft>
                      </a:pPr>
                      <a:r>
                        <a:rPr lang="ar-SA" sz="1800" dirty="0" smtClean="0">
                          <a:solidFill>
                            <a:srgbClr val="FF0000"/>
                          </a:solidFill>
                          <a:latin typeface="Times New Roman"/>
                          <a:ea typeface="Times New Roman"/>
                          <a:cs typeface="Traditional Arabic"/>
                        </a:rPr>
                        <a:t>280+40 =320</a:t>
                      </a:r>
                      <a:endParaRPr lang="en-US" sz="1800" dirty="0">
                        <a:solidFill>
                          <a:srgbClr val="FF0000"/>
                        </a:solidFill>
                        <a:latin typeface="Times New Roman"/>
                        <a:ea typeface="Times New Roman"/>
                        <a:cs typeface="Traditional Arabic"/>
                      </a:endParaRPr>
                    </a:p>
                  </a:txBody>
                  <a:tcPr marL="63305" marR="63305" marT="0" marB="0"/>
                </a:tc>
              </a:tr>
              <a:tr h="846544">
                <a:tc>
                  <a:txBody>
                    <a:bodyPr/>
                    <a:lstStyle/>
                    <a:p>
                      <a:pPr algn="ctr"/>
                      <a:r>
                        <a:rPr lang="ar-SA" sz="2800" dirty="0" smtClean="0">
                          <a:solidFill>
                            <a:srgbClr val="FF0000"/>
                          </a:solidFill>
                          <a:latin typeface="Times New Roman"/>
                          <a:ea typeface="Times New Roman"/>
                          <a:cs typeface="Traditional Arabic"/>
                        </a:rPr>
                        <a:t>1/6</a:t>
                      </a:r>
                      <a:endParaRPr lang="ar-AE" sz="2800" dirty="0">
                        <a:solidFill>
                          <a:srgbClr val="FF0000"/>
                        </a:solidFill>
                      </a:endParaRPr>
                    </a:p>
                  </a:txBody>
                  <a:tcPr marL="63305" marR="63305" marT="0" marB="0"/>
                </a:tc>
                <a:tc>
                  <a:txBody>
                    <a:bodyPr/>
                    <a:lstStyle/>
                    <a:p>
                      <a:pPr algn="ctr" rtl="1">
                        <a:spcAft>
                          <a:spcPts val="0"/>
                        </a:spcAft>
                      </a:pPr>
                      <a:r>
                        <a:rPr lang="ar-SA" sz="2800" dirty="0">
                          <a:latin typeface="Times New Roman"/>
                          <a:ea typeface="Times New Roman"/>
                          <a:cs typeface="Traditional Arabic"/>
                        </a:rPr>
                        <a:t>جدة</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1800" b="1" dirty="0" smtClean="0">
                          <a:solidFill>
                            <a:srgbClr val="FF0000"/>
                          </a:solidFill>
                          <a:effectLst>
                            <a:outerShdw blurRad="38100" dist="38100" dir="2700000" algn="tl">
                              <a:srgbClr val="000000">
                                <a:alpha val="43137"/>
                              </a:srgbClr>
                            </a:outerShdw>
                          </a:effectLst>
                          <a:latin typeface="Times New Roman"/>
                          <a:ea typeface="Times New Roman"/>
                          <a:cs typeface="Traditional Arabic"/>
                        </a:rPr>
                        <a:t>قول</a:t>
                      </a:r>
                      <a:r>
                        <a:rPr lang="ar-SA" sz="1800" b="1" baseline="0" dirty="0" smtClean="0">
                          <a:solidFill>
                            <a:srgbClr val="FF0000"/>
                          </a:solidFill>
                          <a:effectLst>
                            <a:outerShdw blurRad="38100" dist="38100" dir="2700000" algn="tl">
                              <a:srgbClr val="000000">
                                <a:alpha val="43137"/>
                              </a:srgbClr>
                            </a:outerShdw>
                          </a:effectLst>
                          <a:latin typeface="Times New Roman"/>
                          <a:ea typeface="Times New Roman"/>
                          <a:cs typeface="Traditional Arabic"/>
                        </a:rPr>
                        <a:t> </a:t>
                      </a:r>
                      <a:r>
                        <a:rPr lang="ar-SA" sz="1800" b="1" dirty="0" smtClean="0">
                          <a:solidFill>
                            <a:srgbClr val="FF0000"/>
                          </a:solidFill>
                          <a:effectLst>
                            <a:outerShdw blurRad="38100" dist="38100" dir="2700000" algn="tl">
                              <a:srgbClr val="000000">
                                <a:alpha val="43137"/>
                              </a:srgbClr>
                            </a:outerShdw>
                          </a:effectLst>
                          <a:latin typeface="Times New Roman"/>
                          <a:ea typeface="Times New Roman"/>
                          <a:cs typeface="Traditional Arabic"/>
                        </a:rPr>
                        <a:t>الرسول</a:t>
                      </a:r>
                      <a:r>
                        <a:rPr lang="ar-SA" sz="1800" b="1" baseline="0" dirty="0" smtClean="0">
                          <a:solidFill>
                            <a:srgbClr val="FF0000"/>
                          </a:solidFill>
                          <a:effectLst>
                            <a:outerShdw blurRad="38100" dist="38100" dir="2700000" algn="tl">
                              <a:srgbClr val="000000">
                                <a:alpha val="43137"/>
                              </a:srgbClr>
                            </a:outerShdw>
                          </a:effectLst>
                          <a:latin typeface="Times New Roman"/>
                          <a:ea typeface="Times New Roman"/>
                          <a:cs typeface="Traditional Arabic"/>
                        </a:rPr>
                        <a:t> صلى الله عليه وسلم : ( </a:t>
                      </a:r>
                      <a:r>
                        <a:rPr lang="ar-SA" sz="1800" b="1" baseline="0" dirty="0" err="1" smtClean="0">
                          <a:solidFill>
                            <a:srgbClr val="FF0000"/>
                          </a:solidFill>
                          <a:effectLst>
                            <a:outerShdw blurRad="38100" dist="38100" dir="2700000" algn="tl">
                              <a:srgbClr val="000000">
                                <a:alpha val="43137"/>
                              </a:srgbClr>
                            </a:outerShdw>
                          </a:effectLst>
                          <a:latin typeface="Times New Roman"/>
                          <a:ea typeface="Times New Roman"/>
                          <a:cs typeface="Traditional Arabic"/>
                        </a:rPr>
                        <a:t>اعطوا</a:t>
                      </a:r>
                      <a:r>
                        <a:rPr lang="ar-SA" sz="1800" b="1" baseline="0" dirty="0" smtClean="0">
                          <a:solidFill>
                            <a:srgbClr val="FF0000"/>
                          </a:solidFill>
                          <a:effectLst>
                            <a:outerShdw blurRad="38100" dist="38100" dir="2700000" algn="tl">
                              <a:srgbClr val="000000">
                                <a:alpha val="43137"/>
                              </a:srgbClr>
                            </a:outerShdw>
                          </a:effectLst>
                          <a:latin typeface="Times New Roman"/>
                          <a:ea typeface="Times New Roman"/>
                          <a:cs typeface="Traditional Arabic"/>
                        </a:rPr>
                        <a:t> الجدة السدس )</a:t>
                      </a:r>
                      <a:endParaRPr lang="en-US" sz="1800" b="1" dirty="0">
                        <a:solidFill>
                          <a:srgbClr val="FF0000"/>
                        </a:solidFill>
                        <a:effectLst>
                          <a:outerShdw blurRad="38100" dist="38100" dir="2700000" algn="tl">
                            <a:srgbClr val="000000">
                              <a:alpha val="43137"/>
                            </a:srgbClr>
                          </a:outerShdw>
                        </a:effectLst>
                        <a:latin typeface="Times New Roman"/>
                        <a:ea typeface="Times New Roman"/>
                        <a:cs typeface="Traditional Arabic"/>
                      </a:endParaRPr>
                    </a:p>
                  </a:txBody>
                  <a:tcPr marL="63305" marR="63305" marT="0" marB="0"/>
                </a:tc>
                <a:tc vMerge="1">
                  <a:txBody>
                    <a:bodyPr/>
                    <a:lstStyle/>
                    <a:p>
                      <a:pPr rtl="1"/>
                      <a:endParaRPr lang="ar-AE"/>
                    </a:p>
                  </a:txBody>
                  <a:tcPr/>
                </a:tc>
                <a:tc>
                  <a:txBody>
                    <a:bodyPr/>
                    <a:lstStyle/>
                    <a:p>
                      <a:pPr algn="ctr" rtl="1">
                        <a:spcAft>
                          <a:spcPts val="0"/>
                        </a:spcAft>
                      </a:pPr>
                      <a:r>
                        <a:rPr lang="ar-SA" sz="2800" dirty="0" smtClean="0">
                          <a:latin typeface="Times New Roman"/>
                          <a:ea typeface="Times New Roman"/>
                          <a:cs typeface="Traditional Arabic"/>
                        </a:rPr>
                        <a:t> 21 </a:t>
                      </a:r>
                    </a:p>
                    <a:p>
                      <a:pPr algn="ctr" rtl="1">
                        <a:spcAft>
                          <a:spcPts val="0"/>
                        </a:spcAft>
                      </a:pPr>
                      <a:r>
                        <a:rPr lang="ar-SA" sz="2000" dirty="0" smtClean="0">
                          <a:solidFill>
                            <a:srgbClr val="FF0000"/>
                          </a:solidFill>
                          <a:latin typeface="Times New Roman"/>
                          <a:ea typeface="Times New Roman"/>
                          <a:cs typeface="Traditional Arabic"/>
                        </a:rPr>
                        <a:t>ما أدري من أين جاب ذي</a:t>
                      </a:r>
                      <a:endParaRPr lang="en-US" sz="2000" dirty="0">
                        <a:solidFill>
                          <a:srgbClr val="FF0000"/>
                        </a:solidFill>
                        <a:latin typeface="Times New Roman"/>
                        <a:ea typeface="Times New Roman"/>
                        <a:cs typeface="Traditional Arabic"/>
                      </a:endParaRPr>
                    </a:p>
                  </a:txBody>
                  <a:tcPr marL="63305" marR="63305" marT="0" marB="0"/>
                </a:tc>
                <a:tc>
                  <a:txBody>
                    <a:bodyPr/>
                    <a:lstStyle/>
                    <a:p>
                      <a:pPr algn="ctr" rtl="1">
                        <a:spcAft>
                          <a:spcPts val="0"/>
                        </a:spcAft>
                      </a:pPr>
                      <a:endParaRPr lang="en-US" sz="2800" dirty="0">
                        <a:latin typeface="Times New Roman"/>
                        <a:ea typeface="Times New Roman"/>
                        <a:cs typeface="Traditional Arabic"/>
                      </a:endParaRPr>
                    </a:p>
                  </a:txBody>
                  <a:tcPr marL="63305" marR="63305" marT="0" marB="0"/>
                </a:tc>
              </a:tr>
            </a:tbl>
          </a:graphicData>
        </a:graphic>
      </p:graphicFrame>
      <p:sp>
        <p:nvSpPr>
          <p:cNvPr id="6" name="TextBox 5"/>
          <p:cNvSpPr txBox="1"/>
          <p:nvPr/>
        </p:nvSpPr>
        <p:spPr>
          <a:xfrm>
            <a:off x="2046182" y="1772816"/>
            <a:ext cx="5820379" cy="954107"/>
          </a:xfrm>
          <a:prstGeom prst="rect">
            <a:avLst/>
          </a:prstGeom>
          <a:noFill/>
        </p:spPr>
        <p:txBody>
          <a:bodyPr wrap="square" rtlCol="1">
            <a:spAutoFit/>
          </a:bodyPr>
          <a:lstStyle/>
          <a:p>
            <a:r>
              <a:rPr lang="ar-SA" sz="2800" dirty="0" smtClean="0"/>
              <a:t>نجعل المردّ جزءاً للسهم، ونضربه بأصل الأولى </a:t>
            </a:r>
            <a:r>
              <a:rPr lang="ar-SA" sz="2800" dirty="0" smtClean="0"/>
              <a:t>4</a:t>
            </a:r>
            <a:r>
              <a:rPr lang="en-US" sz="2800" dirty="0" smtClean="0"/>
              <a:t>X</a:t>
            </a:r>
            <a:endParaRPr lang="ar-AE" sz="2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تابع – خطوات حلِّ مسألة الصورة الثالثة</a:t>
            </a:r>
            <a:endParaRPr lang="en-US" dirty="0"/>
          </a:p>
        </p:txBody>
      </p:sp>
      <p:sp>
        <p:nvSpPr>
          <p:cNvPr id="3" name="عنصر نائب للمحتوى 2"/>
          <p:cNvSpPr>
            <a:spLocks noGrp="1"/>
          </p:cNvSpPr>
          <p:nvPr>
            <p:ph idx="1"/>
          </p:nvPr>
        </p:nvSpPr>
        <p:spPr/>
        <p:txBody>
          <a:bodyPr/>
          <a:lstStyle/>
          <a:p>
            <a:pPr rtl="1"/>
            <a:r>
              <a:rPr lang="ar-SA" sz="2400" dirty="0" smtClean="0"/>
              <a:t>			نضرب سهم المردود عليهم 7 </a:t>
            </a:r>
            <a:r>
              <a:rPr lang="en-US" sz="2400" dirty="0" smtClean="0"/>
              <a:t>X</a:t>
            </a:r>
            <a:r>
              <a:rPr lang="ar-AE" sz="2400" dirty="0" smtClean="0"/>
              <a:t>المردّ</a:t>
            </a:r>
            <a:endParaRPr lang="en-US" sz="2400" dirty="0" smtClean="0"/>
          </a:p>
          <a:p>
            <a:pPr rtl="1"/>
            <a:endParaRPr lang="en-US" sz="2400" dirty="0" smtClean="0"/>
          </a:p>
        </p:txBody>
      </p:sp>
      <p:sp>
        <p:nvSpPr>
          <p:cNvPr id="4" name="عنصر نائب للمحتوى 2"/>
          <p:cNvSpPr txBox="1">
            <a:spLocks/>
          </p:cNvSpPr>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5" name="عنصر نائب للمحتوى 2"/>
          <p:cNvSpPr txBox="1">
            <a:spLocks/>
          </p:cNvSpPr>
          <p:nvPr/>
        </p:nvSpPr>
        <p:spPr bwMode="auto">
          <a:xfrm>
            <a:off x="457200" y="1600200"/>
            <a:ext cx="8229600" cy="464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2400" b="0" i="0" u="none" strike="noStrike" kern="1200" cap="none" spc="0" normalizeH="0" baseline="0" noProof="0" smtClean="0">
              <a:ln>
                <a:noFill/>
              </a:ln>
              <a:solidFill>
                <a:schemeClr val="tx1"/>
              </a:solidFill>
              <a:effectLst/>
              <a:uLnTx/>
              <a:uFillTx/>
              <a:latin typeface="+mn-lt"/>
              <a:ea typeface="+mn-ea"/>
              <a:cs typeface="Arial" charset="0"/>
            </a:endParaRPr>
          </a:p>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1" i="0" u="none" strike="noStrike" kern="1200" cap="none" spc="0" normalizeH="0" baseline="0" noProof="0" dirty="0">
              <a:ln>
                <a:noFill/>
              </a:ln>
              <a:solidFill>
                <a:schemeClr val="tx1"/>
              </a:solidFill>
              <a:effectLst/>
              <a:uLnTx/>
              <a:uFillTx/>
              <a:latin typeface="Simplified Arabic" pitchFamily="18" charset="-78"/>
              <a:ea typeface="+mn-ea"/>
              <a:cs typeface="Simplified Arabic" pitchFamily="18" charset="-78"/>
            </a:endParaRPr>
          </a:p>
        </p:txBody>
      </p:sp>
      <p:graphicFrame>
        <p:nvGraphicFramePr>
          <p:cNvPr id="6" name="Content Placeholder 4"/>
          <p:cNvGraphicFramePr>
            <a:graphicFrameLocks/>
          </p:cNvGraphicFramePr>
          <p:nvPr/>
        </p:nvGraphicFramePr>
        <p:xfrm>
          <a:off x="517396" y="2060848"/>
          <a:ext cx="7858558" cy="4480560"/>
        </p:xfrm>
        <a:graphic>
          <a:graphicData uri="http://schemas.openxmlformats.org/drawingml/2006/table">
            <a:tbl>
              <a:tblPr rtl="1" firstRow="1" bandRow="1">
                <a:tableStyleId>{5C22544A-7EE6-4342-B048-85BDC9FD1C3A}</a:tableStyleId>
              </a:tblPr>
              <a:tblGrid>
                <a:gridCol w="1101853"/>
                <a:gridCol w="1409568"/>
                <a:gridCol w="1944886"/>
                <a:gridCol w="1904173"/>
                <a:gridCol w="1498078"/>
              </a:tblGrid>
              <a:tr h="1232912">
                <a:tc>
                  <a:txBody>
                    <a:bodyPr/>
                    <a:lstStyle/>
                    <a:p>
                      <a:pPr algn="ctr" rtl="1"/>
                      <a:r>
                        <a:rPr lang="ar-SA" sz="2800" dirty="0" smtClean="0"/>
                        <a:t>أنصبة</a:t>
                      </a:r>
                      <a:endParaRPr lang="ar-AE" sz="2800" dirty="0"/>
                    </a:p>
                  </a:txBody>
                  <a:tcPr marL="84406" marR="84406"/>
                </a:tc>
                <a:tc>
                  <a:txBody>
                    <a:bodyPr/>
                    <a:lstStyle/>
                    <a:p>
                      <a:pPr algn="ctr" rtl="1"/>
                      <a:r>
                        <a:rPr lang="ar-AE" sz="2800" dirty="0" smtClean="0"/>
                        <a:t>ورثة</a:t>
                      </a:r>
                      <a:endParaRPr lang="ar-AE" sz="2800" dirty="0"/>
                    </a:p>
                  </a:txBody>
                  <a:tcPr marL="84406" marR="84406"/>
                </a:tc>
                <a:tc>
                  <a:txBody>
                    <a:bodyPr/>
                    <a:lstStyle/>
                    <a:p>
                      <a:pPr algn="ctr" rtl="1"/>
                      <a:r>
                        <a:rPr lang="ar-AE" sz="2800" dirty="0" smtClean="0"/>
                        <a:t>أصل</a:t>
                      </a:r>
                    </a:p>
                    <a:p>
                      <a:pPr algn="ctr" rtl="1"/>
                      <a:r>
                        <a:rPr lang="ar-AE" sz="2800" dirty="0" smtClean="0"/>
                        <a:t>6</a:t>
                      </a:r>
                      <a:endParaRPr lang="ar-SA" sz="2800" dirty="0" smtClean="0"/>
                    </a:p>
                    <a:p>
                      <a:pPr algn="ctr" rtl="1"/>
                      <a:r>
                        <a:rPr lang="ar-SA" sz="2000" dirty="0" smtClean="0">
                          <a:solidFill>
                            <a:srgbClr val="FF0000"/>
                          </a:solidFill>
                        </a:rPr>
                        <a:t>هو مقام فرض الجدة لأنه الرقم</a:t>
                      </a:r>
                      <a:r>
                        <a:rPr lang="ar-SA" sz="2000" baseline="0" dirty="0" smtClean="0">
                          <a:solidFill>
                            <a:srgbClr val="FF0000"/>
                          </a:solidFill>
                        </a:rPr>
                        <a:t> الأكبر</a:t>
                      </a:r>
                      <a:endParaRPr lang="ar-AE" sz="2000" dirty="0">
                        <a:solidFill>
                          <a:srgbClr val="FF0000"/>
                        </a:solidFill>
                      </a:endParaRPr>
                    </a:p>
                  </a:txBody>
                  <a:tcPr marL="84406" marR="84406"/>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مرد</a:t>
                      </a:r>
                    </a:p>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4</a:t>
                      </a:r>
                      <a:r>
                        <a:rPr lang="ar-SA" sz="2800" dirty="0" smtClean="0"/>
                        <a:t> </a:t>
                      </a:r>
                    </a:p>
                    <a:p>
                      <a:pPr marL="0" marR="0" indent="0" algn="ctr" defTabSz="914400" rtl="1" eaLnBrk="1" fontAlgn="auto" latinLnBrk="0" hangingPunct="1">
                        <a:lnSpc>
                          <a:spcPct val="100000"/>
                        </a:lnSpc>
                        <a:spcBef>
                          <a:spcPts val="0"/>
                        </a:spcBef>
                        <a:spcAft>
                          <a:spcPts val="0"/>
                        </a:spcAft>
                        <a:buClrTx/>
                        <a:buSzTx/>
                        <a:buFontTx/>
                        <a:buNone/>
                        <a:tabLst/>
                        <a:defRPr/>
                      </a:pPr>
                      <a:r>
                        <a:rPr lang="ar-SA" sz="2000" dirty="0" smtClean="0">
                          <a:solidFill>
                            <a:srgbClr val="FF0000"/>
                          </a:solidFill>
                        </a:rPr>
                        <a:t>نجمع سهام الورثة وهي 3+1 =4</a:t>
                      </a:r>
                      <a:endParaRPr lang="ar-AE" sz="2000" dirty="0" smtClean="0">
                        <a:solidFill>
                          <a:srgbClr val="FF0000"/>
                        </a:solidFill>
                      </a:endParaRPr>
                    </a:p>
                  </a:txBody>
                  <a:tcPr marL="84406" marR="84406"/>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000" dirty="0" smtClean="0"/>
                        <a:t>أصل</a:t>
                      </a:r>
                      <a:r>
                        <a:rPr lang="ar-SA" sz="2000" dirty="0" smtClean="0"/>
                        <a:t> الجدول الجزئي</a:t>
                      </a:r>
                      <a:endParaRPr lang="ar-AE" sz="20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28</a:t>
                      </a:r>
                      <a:r>
                        <a:rPr lang="ar-SA" sz="1400" dirty="0" smtClean="0">
                          <a:solidFill>
                            <a:srgbClr val="FF0000"/>
                          </a:solidFill>
                          <a:effectLst>
                            <a:outerShdw blurRad="38100" dist="38100" dir="2700000" algn="tl">
                              <a:srgbClr val="000000">
                                <a:alpha val="43137"/>
                              </a:srgbClr>
                            </a:outerShdw>
                          </a:effectLst>
                        </a:rPr>
                        <a:t>نحضر القاسم المشترك الأعظم بين أسهم أصحاب الرد من الجدول الرئيسي وهو7 نضربه في المرد</a:t>
                      </a:r>
                      <a:r>
                        <a:rPr lang="ar-SA" sz="1400" baseline="0" dirty="0" smtClean="0">
                          <a:solidFill>
                            <a:srgbClr val="FF0000"/>
                          </a:solidFill>
                          <a:effectLst>
                            <a:outerShdw blurRad="38100" dist="38100" dir="2700000" algn="tl">
                              <a:srgbClr val="000000">
                                <a:alpha val="43137"/>
                              </a:srgbClr>
                            </a:outerShdw>
                          </a:effectLst>
                        </a:rPr>
                        <a:t> 4</a:t>
                      </a:r>
                      <a:endParaRPr lang="ar-AE" sz="2000" dirty="0" smtClean="0">
                        <a:solidFill>
                          <a:srgbClr val="FF0000"/>
                        </a:solidFill>
                        <a:effectLst>
                          <a:outerShdw blurRad="38100" dist="38100" dir="2700000" algn="tl">
                            <a:srgbClr val="000000">
                              <a:alpha val="43137"/>
                            </a:srgbClr>
                          </a:outerShdw>
                        </a:effectLst>
                      </a:endParaRPr>
                    </a:p>
                  </a:txBody>
                  <a:tcPr marL="84406" marR="84406"/>
                </a:tc>
              </a:tr>
              <a:tr h="783312">
                <a:tc>
                  <a:txBody>
                    <a:bodyPr/>
                    <a:lstStyle/>
                    <a:p>
                      <a:pPr algn="ctr" rtl="1">
                        <a:spcAft>
                          <a:spcPts val="0"/>
                        </a:spcAft>
                      </a:pPr>
                      <a:r>
                        <a:rPr lang="ar-SA" sz="2800" dirty="0" smtClean="0">
                          <a:latin typeface="Times New Roman"/>
                          <a:ea typeface="Times New Roman"/>
                          <a:cs typeface="Traditional Arabic"/>
                        </a:rPr>
                        <a:t>1/2</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بنت ابن</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3</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dirty="0" smtClean="0">
                          <a:latin typeface="Times New Roman"/>
                          <a:ea typeface="Times New Roman"/>
                          <a:cs typeface="Traditional Arabic"/>
                        </a:rPr>
                        <a:t>3</a:t>
                      </a:r>
                    </a:p>
                  </a:txBody>
                  <a:tcPr marL="63305" marR="63305" marT="0" marB="0"/>
                </a:tc>
                <a:tc>
                  <a:txBody>
                    <a:bodyPr/>
                    <a:lstStyle/>
                    <a:p>
                      <a:pPr algn="ctr" rtl="1">
                        <a:spcAft>
                          <a:spcPts val="0"/>
                        </a:spcAft>
                      </a:pPr>
                      <a:r>
                        <a:rPr lang="ar-SA" sz="2800" baseline="0" dirty="0" smtClean="0">
                          <a:latin typeface="Times New Roman"/>
                          <a:ea typeface="Times New Roman"/>
                          <a:cs typeface="Traditional Arabic"/>
                        </a:rPr>
                        <a:t> </a:t>
                      </a:r>
                      <a:r>
                        <a:rPr lang="ar-SA" sz="2800" dirty="0" smtClean="0">
                          <a:latin typeface="Times New Roman"/>
                          <a:ea typeface="Times New Roman"/>
                          <a:cs typeface="Traditional Arabic"/>
                        </a:rPr>
                        <a:t>21 </a:t>
                      </a:r>
                    </a:p>
                    <a:p>
                      <a:pPr algn="ctr" rtl="1">
                        <a:spcAft>
                          <a:spcPts val="0"/>
                        </a:spcAft>
                      </a:pPr>
                      <a:r>
                        <a:rPr lang="ar-SA" sz="2000" dirty="0" smtClean="0">
                          <a:solidFill>
                            <a:srgbClr val="FF0000"/>
                          </a:solidFill>
                          <a:effectLst>
                            <a:outerShdw blurRad="38100" dist="38100" dir="2700000" algn="tl">
                              <a:srgbClr val="000000">
                                <a:alpha val="43137"/>
                              </a:srgbClr>
                            </a:outerShdw>
                          </a:effectLst>
                          <a:latin typeface="Times New Roman"/>
                          <a:ea typeface="Times New Roman"/>
                          <a:cs typeface="Traditional Arabic"/>
                        </a:rPr>
                        <a:t>نضرب المرد في القاسم 3×7 =21</a:t>
                      </a:r>
                      <a:endParaRPr lang="en-US" sz="2000" dirty="0">
                        <a:solidFill>
                          <a:srgbClr val="FF0000"/>
                        </a:solidFill>
                        <a:effectLst>
                          <a:outerShdw blurRad="38100" dist="38100" dir="2700000" algn="tl">
                            <a:srgbClr val="000000">
                              <a:alpha val="43137"/>
                            </a:srgbClr>
                          </a:outerShdw>
                        </a:effectLst>
                        <a:latin typeface="Times New Roman"/>
                        <a:ea typeface="Times New Roman"/>
                        <a:cs typeface="Traditional Arabic"/>
                      </a:endParaRPr>
                    </a:p>
                  </a:txBody>
                  <a:tcPr marL="63305" marR="63305" marT="0" marB="0"/>
                </a:tc>
              </a:tr>
              <a:tr h="936104">
                <a:tc>
                  <a:txBody>
                    <a:bodyPr/>
                    <a:lstStyle/>
                    <a:p>
                      <a:pPr algn="ctr" rtl="1">
                        <a:spcAft>
                          <a:spcPts val="0"/>
                        </a:spcAft>
                      </a:pPr>
                      <a:r>
                        <a:rPr lang="ar-SA" sz="2800" dirty="0" smtClean="0">
                          <a:latin typeface="Times New Roman"/>
                          <a:ea typeface="Times New Roman"/>
                          <a:cs typeface="Traditional Arabic"/>
                        </a:rPr>
                        <a:t>1/6</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جدة</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1</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1</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dirty="0" smtClean="0">
                          <a:latin typeface="Times New Roman"/>
                          <a:ea typeface="Times New Roman"/>
                          <a:cs typeface="Traditional Arabic"/>
                        </a:rPr>
                        <a:t>7 </a:t>
                      </a:r>
                    </a:p>
                    <a:p>
                      <a:pPr marL="0" marR="0" indent="0" algn="ctr" defTabSz="914400" rtl="1" eaLnBrk="1" fontAlgn="auto" latinLnBrk="0" hangingPunct="1">
                        <a:lnSpc>
                          <a:spcPct val="100000"/>
                        </a:lnSpc>
                        <a:spcBef>
                          <a:spcPts val="0"/>
                        </a:spcBef>
                        <a:spcAft>
                          <a:spcPts val="0"/>
                        </a:spcAft>
                        <a:buClrTx/>
                        <a:buSzTx/>
                        <a:buFontTx/>
                        <a:buNone/>
                        <a:tabLst/>
                        <a:defRPr/>
                      </a:pPr>
                      <a:r>
                        <a:rPr lang="ar-SA" sz="2000" dirty="0" smtClean="0">
                          <a:solidFill>
                            <a:srgbClr val="FF0000"/>
                          </a:solidFill>
                          <a:effectLst>
                            <a:outerShdw blurRad="38100" dist="38100" dir="2700000" algn="tl">
                              <a:srgbClr val="000000">
                                <a:alpha val="43137"/>
                              </a:srgbClr>
                            </a:outerShdw>
                          </a:effectLst>
                          <a:latin typeface="Times New Roman"/>
                          <a:ea typeface="Times New Roman"/>
                          <a:cs typeface="Traditional Arabic"/>
                        </a:rPr>
                        <a:t>نضرب المرد في القاسم 1×7 =7</a:t>
                      </a:r>
                      <a:endParaRPr lang="en-US" sz="2000" dirty="0" smtClean="0">
                        <a:solidFill>
                          <a:srgbClr val="FF0000"/>
                        </a:solidFill>
                        <a:effectLst>
                          <a:outerShdw blurRad="38100" dist="38100" dir="2700000" algn="tl">
                            <a:srgbClr val="000000">
                              <a:alpha val="43137"/>
                            </a:srgbClr>
                          </a:outerShdw>
                        </a:effectLst>
                        <a:latin typeface="Times New Roman"/>
                        <a:ea typeface="Times New Roman"/>
                        <a:cs typeface="Traditional Arabic"/>
                      </a:endParaRPr>
                    </a:p>
                    <a:p>
                      <a:pPr algn="ctr" rtl="1">
                        <a:spcAft>
                          <a:spcPts val="0"/>
                        </a:spcAft>
                      </a:pPr>
                      <a:endParaRPr lang="en-US" sz="2800" dirty="0">
                        <a:latin typeface="Times New Roman"/>
                        <a:ea typeface="Times New Roman"/>
                        <a:cs typeface="Traditional Arabic"/>
                      </a:endParaRPr>
                    </a:p>
                  </a:txBody>
                  <a:tcPr marL="63305" marR="63305" marT="0" marB="0"/>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rtl="1"/>
            <a:r>
              <a:rPr lang="ar-SA" sz="7200" b="1" dirty="0" smtClean="0"/>
              <a:t>تابع - حلُّ مسائل الردّ</a:t>
            </a:r>
            <a:endParaRPr lang="ar-SA" sz="7200" dirty="0"/>
          </a:p>
        </p:txBody>
      </p:sp>
      <p:sp>
        <p:nvSpPr>
          <p:cNvPr id="3" name="عنصر نائب للمحتوى 2"/>
          <p:cNvSpPr>
            <a:spLocks noGrp="1"/>
          </p:cNvSpPr>
          <p:nvPr>
            <p:ph idx="1"/>
          </p:nvPr>
        </p:nvSpPr>
        <p:spPr/>
        <p:txBody>
          <a:bodyPr/>
          <a:lstStyle/>
          <a:p>
            <a:pPr algn="just" rtl="1"/>
            <a:r>
              <a:rPr lang="ar-SA" sz="4000" b="1" dirty="0" smtClean="0"/>
              <a:t>الصورة </a:t>
            </a:r>
            <a:r>
              <a:rPr lang="ar-SA" sz="4000" b="1" dirty="0" err="1" smtClean="0"/>
              <a:t>2-</a:t>
            </a:r>
            <a:endParaRPr lang="ar-SA" sz="4000" b="1" dirty="0" smtClean="0"/>
          </a:p>
          <a:p>
            <a:pPr algn="just" rtl="1"/>
            <a:r>
              <a:rPr lang="ar-SA" sz="4000" dirty="0" smtClean="0"/>
              <a:t>أن يكون مع أحد الزوجين، (صنف واحد متعدد الرؤوس).</a:t>
            </a:r>
            <a:endParaRPr lang="en-US" sz="4000" dirty="0" smtClean="0"/>
          </a:p>
          <a:p>
            <a:pPr algn="just" rtl="1"/>
            <a:r>
              <a:rPr lang="ar-SA" sz="4000" dirty="0" smtClean="0"/>
              <a:t>وفي هذه الصورة، يكون أصل المسألة، مقام فرض صاحب الزوجية، ويُعطى سهمه، ثم يأخذ الورثة الآخرون باقيَ التركة، فرضاً ورداً. </a:t>
            </a:r>
            <a:endParaRPr lang="en-US" sz="4000" dirty="0" smtClean="0"/>
          </a:p>
          <a:p>
            <a:pPr rtl="1"/>
            <a:endParaRPr lang="ar-SA" sz="2400" b="1"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6600" b="1" dirty="0" smtClean="0"/>
              <a:t>تابع - حلُّ مسائل الردّ</a:t>
            </a:r>
            <a:endParaRPr lang="en-US" sz="6600" dirty="0"/>
          </a:p>
        </p:txBody>
      </p:sp>
      <p:sp>
        <p:nvSpPr>
          <p:cNvPr id="3" name="عنصر نائب للمحتوى 2"/>
          <p:cNvSpPr>
            <a:spLocks noGrp="1"/>
          </p:cNvSpPr>
          <p:nvPr>
            <p:ph idx="1"/>
          </p:nvPr>
        </p:nvSpPr>
        <p:spPr>
          <a:xfrm>
            <a:off x="457200" y="1412777"/>
            <a:ext cx="8229600" cy="4713387"/>
          </a:xfrm>
        </p:spPr>
        <p:txBody>
          <a:bodyPr/>
          <a:lstStyle/>
          <a:p>
            <a:pPr algn="just" rtl="1"/>
            <a:r>
              <a:rPr lang="ar-SA" dirty="0" smtClean="0"/>
              <a:t>المسألة (2): مات (شجاع) عن: زوجة، و 3 بنات، وترك 240 ديناراً</a:t>
            </a:r>
            <a:r>
              <a:rPr lang="ar-AE" dirty="0" smtClean="0"/>
              <a:t>. (المسألة تحتاج إلى تصحيح).</a:t>
            </a:r>
          </a:p>
          <a:p>
            <a:pPr algn="just" rtl="1"/>
            <a:r>
              <a:rPr lang="ar-SA" sz="2400" dirty="0" smtClean="0"/>
              <a:t>للتصحيح نضرب</a:t>
            </a:r>
            <a:r>
              <a:rPr lang="ar-AE" sz="2400" dirty="0" smtClean="0"/>
              <a:t> الأصل</a:t>
            </a:r>
            <a:r>
              <a:rPr lang="ar-SA" sz="2400" dirty="0" smtClean="0"/>
              <a:t> بجزء السهم، وهو هنا عدد الرؤوس3 </a:t>
            </a:r>
            <a:r>
              <a:rPr lang="en-US" sz="2400" dirty="0" smtClean="0"/>
              <a:t>X</a:t>
            </a:r>
          </a:p>
          <a:p>
            <a:pPr algn="just" rtl="1"/>
            <a:endParaRPr lang="en-US" sz="1000" dirty="0" smtClean="0"/>
          </a:p>
          <a:p>
            <a:endParaRPr lang="en-US" dirty="0"/>
          </a:p>
        </p:txBody>
      </p:sp>
      <p:sp>
        <p:nvSpPr>
          <p:cNvPr id="4" name="عنوان 1"/>
          <p:cNvSpPr txBox="1">
            <a:spLocks/>
          </p:cNvSpPr>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ar-SA" sz="72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57200" y="1600200"/>
            <a:ext cx="8229600"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1" i="0" u="none" strike="noStrike" kern="1200" cap="none" spc="0" normalizeH="0" baseline="0" noProof="0" dirty="0">
              <a:ln>
                <a:noFill/>
              </a:ln>
              <a:solidFill>
                <a:schemeClr val="tx1"/>
              </a:solidFill>
              <a:effectLst/>
              <a:uLnTx/>
              <a:uFillTx/>
              <a:latin typeface="Simplified Arabic" pitchFamily="18" charset="-78"/>
              <a:ea typeface="+mn-ea"/>
              <a:cs typeface="Simplified Arabic" pitchFamily="18" charset="-78"/>
            </a:endParaRPr>
          </a:p>
        </p:txBody>
      </p:sp>
      <p:sp>
        <p:nvSpPr>
          <p:cNvPr id="6" name="عنصر نائب للمحتوى 2"/>
          <p:cNvSpPr txBox="1">
            <a:spLocks/>
          </p:cNvSpPr>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800" b="1" i="0" u="none" strike="noStrike" kern="1200" cap="none" spc="0" normalizeH="0" baseline="0" noProof="0" dirty="0">
              <a:ln>
                <a:noFill/>
              </a:ln>
              <a:solidFill>
                <a:srgbClr val="0070C0"/>
              </a:solidFill>
              <a:effectLst/>
              <a:uLnTx/>
              <a:uFillTx/>
              <a:latin typeface="Simplified Arabic" pitchFamily="18" charset="-78"/>
              <a:ea typeface="+mn-ea"/>
              <a:cs typeface="+mn-cs"/>
            </a:endParaRPr>
          </a:p>
        </p:txBody>
      </p:sp>
      <p:sp>
        <p:nvSpPr>
          <p:cNvPr id="7" name="عنصر نائب للمحتوى 2"/>
          <p:cNvSpPr txBox="1">
            <a:spLocks/>
          </p:cNvSpPr>
          <p:nvPr/>
        </p:nvSpPr>
        <p:spPr bwMode="auto">
          <a:xfrm>
            <a:off x="450927" y="1412776"/>
            <a:ext cx="82296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Arial" charset="0"/>
            </a:endParaRPr>
          </a:p>
        </p:txBody>
      </p:sp>
      <p:graphicFrame>
        <p:nvGraphicFramePr>
          <p:cNvPr id="8" name="Content Placeholder 4"/>
          <p:cNvGraphicFramePr>
            <a:graphicFrameLocks/>
          </p:cNvGraphicFramePr>
          <p:nvPr/>
        </p:nvGraphicFramePr>
        <p:xfrm>
          <a:off x="185053" y="2996952"/>
          <a:ext cx="8574491" cy="2653640"/>
        </p:xfrm>
        <a:graphic>
          <a:graphicData uri="http://schemas.openxmlformats.org/drawingml/2006/table">
            <a:tbl>
              <a:tblPr rtl="1" firstRow="1" bandRow="1">
                <a:tableStyleId>{5C22544A-7EE6-4342-B048-85BDC9FD1C3A}</a:tableStyleId>
              </a:tblPr>
              <a:tblGrid>
                <a:gridCol w="922449"/>
                <a:gridCol w="922449"/>
                <a:gridCol w="845278"/>
                <a:gridCol w="3221040"/>
                <a:gridCol w="927012"/>
                <a:gridCol w="884265"/>
                <a:gridCol w="851998"/>
              </a:tblGrid>
              <a:tr h="1088896">
                <a:tc>
                  <a:txBody>
                    <a:bodyPr/>
                    <a:lstStyle/>
                    <a:p>
                      <a:pPr algn="ctr" rtl="1"/>
                      <a:r>
                        <a:rPr lang="ar-SA" sz="2800" dirty="0" smtClean="0"/>
                        <a:t>رؤوس</a:t>
                      </a:r>
                      <a:endParaRPr lang="ar-AE" sz="2800" dirty="0"/>
                    </a:p>
                  </a:txBody>
                  <a:tcPr marL="84406" marR="84406"/>
                </a:tc>
                <a:tc>
                  <a:txBody>
                    <a:bodyPr/>
                    <a:lstStyle/>
                    <a:p>
                      <a:pPr algn="ctr" rtl="1"/>
                      <a:r>
                        <a:rPr lang="ar-SA" sz="2800" dirty="0" smtClean="0"/>
                        <a:t>أنصبة </a:t>
                      </a:r>
                      <a:endParaRPr lang="ar-AE" sz="2800" dirty="0"/>
                    </a:p>
                  </a:txBody>
                  <a:tcPr marL="84406" marR="84406"/>
                </a:tc>
                <a:tc>
                  <a:txBody>
                    <a:bodyPr/>
                    <a:lstStyle/>
                    <a:p>
                      <a:pPr algn="ctr" rtl="1"/>
                      <a:r>
                        <a:rPr lang="ar-AE" sz="2800" dirty="0" smtClean="0"/>
                        <a:t>ورثة</a:t>
                      </a:r>
                      <a:endParaRPr lang="ar-AE" sz="2800" dirty="0"/>
                    </a:p>
                  </a:txBody>
                  <a:tcPr marL="84406" marR="84406"/>
                </a:tc>
                <a:tc>
                  <a:txBody>
                    <a:bodyPr/>
                    <a:lstStyle/>
                    <a:p>
                      <a:pPr algn="ctr" rtl="1"/>
                      <a:r>
                        <a:rPr lang="ar-AE" sz="2800" dirty="0" smtClean="0"/>
                        <a:t>سبب</a:t>
                      </a:r>
                      <a:endParaRPr lang="ar-AE" sz="2800" dirty="0"/>
                    </a:p>
                  </a:txBody>
                  <a:tcPr marL="84406" marR="84406"/>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algn="ctr" rtl="1"/>
                      <a:r>
                        <a:rPr lang="ar-AE" sz="2800" dirty="0" smtClean="0"/>
                        <a:t>8</a:t>
                      </a:r>
                      <a:endParaRPr lang="ar-AE" sz="2800" dirty="0"/>
                    </a:p>
                  </a:txBody>
                  <a:tcPr marL="84406" marR="84406"/>
                </a:tc>
                <a:tc>
                  <a:txBody>
                    <a:bodyPr/>
                    <a:lstStyle/>
                    <a:p>
                      <a:pPr algn="ctr" rtl="1"/>
                      <a:r>
                        <a:rPr lang="ar-AE" sz="2800" dirty="0" err="1" smtClean="0"/>
                        <a:t>مصحّ</a:t>
                      </a:r>
                      <a:endParaRPr lang="ar-AE" sz="2800" dirty="0" smtClean="0"/>
                    </a:p>
                    <a:p>
                      <a:pPr algn="ctr" rtl="1"/>
                      <a:r>
                        <a:rPr lang="ar-AE" sz="2800" dirty="0" smtClean="0"/>
                        <a:t>24</a:t>
                      </a:r>
                      <a:endParaRPr lang="ar-AE" sz="2800" dirty="0"/>
                    </a:p>
                  </a:txBody>
                  <a:tcPr marL="84406" marR="84406"/>
                </a:tc>
                <a:tc>
                  <a:txBody>
                    <a:bodyPr/>
                    <a:lstStyle/>
                    <a:p>
                      <a:pPr algn="ctr" rtl="1"/>
                      <a:r>
                        <a:rPr lang="ar-AE" sz="2800" dirty="0" smtClean="0"/>
                        <a:t>تركة</a:t>
                      </a:r>
                    </a:p>
                    <a:p>
                      <a:pPr algn="ctr" rtl="1"/>
                      <a:r>
                        <a:rPr lang="ar-AE" sz="2800" dirty="0" smtClean="0"/>
                        <a:t>240</a:t>
                      </a:r>
                      <a:endParaRPr lang="ar-AE" sz="2800" dirty="0"/>
                    </a:p>
                  </a:txBody>
                  <a:tcPr marL="84406" marR="84406"/>
                </a:tc>
              </a:tr>
              <a:tr h="711304">
                <a:tc>
                  <a:txBody>
                    <a:bodyPr/>
                    <a:lstStyle/>
                    <a:p>
                      <a:pPr algn="ctr" rtl="1">
                        <a:spcAft>
                          <a:spcPts val="0"/>
                        </a:spcAft>
                      </a:pPr>
                      <a:r>
                        <a:rPr lang="ar-SA" sz="2800" dirty="0">
                          <a:latin typeface="Times New Roman"/>
                          <a:ea typeface="Times New Roman"/>
                          <a:cs typeface="Traditional Arabic"/>
                        </a:rPr>
                        <a:t>1</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dirty="0" smtClean="0">
                          <a:latin typeface="Times New Roman"/>
                          <a:ea typeface="Times New Roman"/>
                          <a:cs typeface="Traditional Arabic"/>
                        </a:rPr>
                        <a:t>1/8</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زوجة</a:t>
                      </a:r>
                      <a:endParaRPr lang="en-US" sz="2800">
                        <a:latin typeface="Times New Roman"/>
                        <a:ea typeface="Times New Roman"/>
                        <a:cs typeface="Traditional Arabic"/>
                      </a:endParaRPr>
                    </a:p>
                  </a:txBody>
                  <a:tcPr marL="63305" marR="63305" marT="0" marB="0"/>
                </a:tc>
                <a:tc>
                  <a:txBody>
                    <a:bodyPr/>
                    <a:lstStyle/>
                    <a:p>
                      <a:pPr algn="r" rtl="1">
                        <a:spcAft>
                          <a:spcPts val="0"/>
                        </a:spcAft>
                      </a:pPr>
                      <a:r>
                        <a:rPr lang="ar-SA" sz="2800" dirty="0" smtClean="0">
                          <a:latin typeface="Times New Roman"/>
                          <a:ea typeface="Times New Roman"/>
                          <a:cs typeface="Traditional Arabic"/>
                        </a:rPr>
                        <a:t>...........</a:t>
                      </a:r>
                      <a:r>
                        <a:rPr lang="ar-AE" sz="2800" dirty="0" smtClean="0">
                          <a:latin typeface="Times New Roman"/>
                          <a:ea typeface="Times New Roman"/>
                          <a:cs typeface="Traditional Arabic"/>
                        </a:rPr>
                        <a:t>............</a:t>
                      </a:r>
                      <a:r>
                        <a:rPr lang="ar-SA" sz="2800" dirty="0" smtClean="0">
                          <a:latin typeface="Times New Roman"/>
                          <a:ea typeface="Times New Roman"/>
                          <a:cs typeface="Traditional Arabic"/>
                        </a:rPr>
                        <a:t>........</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1</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3</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30</a:t>
                      </a:r>
                      <a:endParaRPr lang="en-US" sz="2800">
                        <a:latin typeface="Times New Roman"/>
                        <a:ea typeface="Times New Roman"/>
                        <a:cs typeface="Traditional Arabic"/>
                      </a:endParaRPr>
                    </a:p>
                  </a:txBody>
                  <a:tcPr marL="63305" marR="63305" marT="0" marB="0"/>
                </a:tc>
              </a:tr>
              <a:tr h="783312">
                <a:tc>
                  <a:txBody>
                    <a:bodyPr/>
                    <a:lstStyle/>
                    <a:p>
                      <a:pPr algn="ctr" rtl="1">
                        <a:spcAft>
                          <a:spcPts val="0"/>
                        </a:spcAft>
                      </a:pPr>
                      <a:r>
                        <a:rPr lang="ar-SA" sz="2800">
                          <a:latin typeface="Times New Roman"/>
                          <a:ea typeface="Times New Roman"/>
                          <a:cs typeface="Traditional Arabic"/>
                        </a:rPr>
                        <a:t>3</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dirty="0" smtClean="0">
                          <a:latin typeface="Times New Roman"/>
                          <a:ea typeface="Times New Roman"/>
                          <a:cs typeface="Traditional Arabic"/>
                        </a:rPr>
                        <a:t>2/3</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3 بنت </a:t>
                      </a:r>
                      <a:endParaRPr lang="en-US" sz="2800">
                        <a:latin typeface="Times New Roman"/>
                        <a:ea typeface="Times New Roman"/>
                        <a:cs typeface="Traditional Arabic"/>
                      </a:endParaRPr>
                    </a:p>
                  </a:txBody>
                  <a:tcPr marL="63305" marR="63305" marT="0" marB="0"/>
                </a:tc>
                <a:tc>
                  <a:txBody>
                    <a:bodyPr/>
                    <a:lstStyle/>
                    <a:p>
                      <a:pPr algn="r" rtl="1">
                        <a:spcAft>
                          <a:spcPts val="0"/>
                        </a:spcAft>
                      </a:pPr>
                      <a:r>
                        <a:rPr lang="ar-SA" sz="2800" dirty="0">
                          <a:latin typeface="Times New Roman"/>
                          <a:ea typeface="Times New Roman"/>
                          <a:cs typeface="Traditional Arabic"/>
                        </a:rPr>
                        <a:t>يأخذون الباقي </a:t>
                      </a:r>
                      <a:r>
                        <a:rPr lang="ar-SA" sz="2800" dirty="0" smtClean="0">
                          <a:latin typeface="Times New Roman"/>
                          <a:ea typeface="Times New Roman"/>
                          <a:cs typeface="Traditional Arabic"/>
                        </a:rPr>
                        <a:t>1/2فرضاً و1/4 </a:t>
                      </a:r>
                      <a:r>
                        <a:rPr lang="ar-SA" sz="2800" dirty="0">
                          <a:latin typeface="Times New Roman"/>
                          <a:ea typeface="Times New Roman"/>
                          <a:cs typeface="Traditional Arabic"/>
                        </a:rPr>
                        <a:t>رداً.</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7</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21</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a:t>
                      </a:r>
                      <a:endParaRPr lang="en-US" sz="2800" dirty="0">
                        <a:latin typeface="Times New Roman"/>
                        <a:ea typeface="Times New Roman"/>
                        <a:cs typeface="Traditional Arabic"/>
                      </a:endParaRPr>
                    </a:p>
                  </a:txBody>
                  <a:tcPr marL="63305" marR="63305" marT="0" marB="0"/>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تابع - حلُّ مسائل الردّ</a:t>
            </a:r>
            <a:endParaRPr lang="en-US" dirty="0"/>
          </a:p>
        </p:txBody>
      </p:sp>
      <p:sp>
        <p:nvSpPr>
          <p:cNvPr id="3" name="عنصر نائب للمحتوى 2"/>
          <p:cNvSpPr>
            <a:spLocks noGrp="1"/>
          </p:cNvSpPr>
          <p:nvPr>
            <p:ph idx="1"/>
          </p:nvPr>
        </p:nvSpPr>
        <p:spPr/>
        <p:txBody>
          <a:bodyPr>
            <a:normAutofit lnSpcReduction="10000"/>
          </a:bodyPr>
          <a:lstStyle/>
          <a:p>
            <a:pPr rtl="1"/>
            <a:r>
              <a:rPr lang="ar-SA" sz="3000" b="1" dirty="0" smtClean="0"/>
              <a:t>الصورة 3-</a:t>
            </a:r>
            <a:r>
              <a:rPr lang="ar-SA" sz="3000" dirty="0" smtClean="0"/>
              <a:t>أن يكون مع أحد الزوجين (أصناف مختلفة) من أصحاب الفروض. </a:t>
            </a:r>
            <a:endParaRPr lang="en-US" sz="3000" b="1" dirty="0" smtClean="0"/>
          </a:p>
          <a:p>
            <a:pPr rtl="1"/>
            <a:r>
              <a:rPr lang="ar-SA" sz="3000" dirty="0" smtClean="0"/>
              <a:t>المسألة (3): مات (شمّاس) عن: زوجة، وبنت ابن، وجدَّة. وترك 320 ديناراً</a:t>
            </a:r>
            <a:r>
              <a:rPr lang="ar-AE" sz="3000" dirty="0" smtClean="0"/>
              <a:t>.</a:t>
            </a:r>
            <a:endParaRPr lang="en-US" sz="3000" dirty="0" smtClean="0"/>
          </a:p>
          <a:p>
            <a:pPr rtl="1"/>
            <a:r>
              <a:rPr lang="ar-SA" sz="3000" b="1" dirty="0" smtClean="0"/>
              <a:t>نتبع في حلِّها الخطوات التالية:</a:t>
            </a:r>
            <a:endParaRPr lang="en-US" sz="3000" b="1" dirty="0" smtClean="0"/>
          </a:p>
          <a:p>
            <a:pPr rtl="1"/>
            <a:r>
              <a:rPr lang="ar-SA" sz="3000" dirty="0" smtClean="0"/>
              <a:t>1</a:t>
            </a:r>
            <a:r>
              <a:rPr lang="ar-AE" sz="3000" dirty="0" smtClean="0"/>
              <a:t>-نضع الجدول الرئيس لجميع الورثة.</a:t>
            </a:r>
            <a:endParaRPr lang="en-US" sz="3000" dirty="0" smtClean="0"/>
          </a:p>
          <a:p>
            <a:pPr rtl="1"/>
            <a:r>
              <a:rPr lang="ar-AE" sz="3000" dirty="0" smtClean="0"/>
              <a:t>2-نجعل أصل المسألة مقام فرض الزوجية، وتأخذ الزوجة فرضها 1/8، وتبقى أسهم أصحاب الردّ 7. </a:t>
            </a:r>
            <a:endParaRPr lang="en-US" sz="3000" dirty="0" smtClean="0"/>
          </a:p>
          <a:p>
            <a:pPr rtl="1"/>
            <a:r>
              <a:rPr lang="ar-AE" sz="3000" dirty="0" smtClean="0"/>
              <a:t>3-إذا احتاج الجدول الرئيس إلى تصحيح، نصححه.</a:t>
            </a:r>
            <a:endParaRPr lang="en-US" sz="3000" dirty="0" smtClean="0"/>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35558"/>
            <a:ext cx="8229600" cy="1143000"/>
          </a:xfrm>
        </p:spPr>
        <p:txBody>
          <a:bodyPr/>
          <a:lstStyle/>
          <a:p>
            <a:pPr algn="ctr" rtl="1"/>
            <a:r>
              <a:rPr lang="ar-SA" b="1" dirty="0" smtClean="0"/>
              <a:t>تابع - حلُّ مسألة الصورة الثالثة</a:t>
            </a:r>
            <a:endParaRPr lang="en-US" dirty="0"/>
          </a:p>
        </p:txBody>
      </p:sp>
      <p:sp>
        <p:nvSpPr>
          <p:cNvPr id="3" name="عنصر نائب للمحتوى 2"/>
          <p:cNvSpPr>
            <a:spLocks noGrp="1"/>
          </p:cNvSpPr>
          <p:nvPr>
            <p:ph idx="1"/>
          </p:nvPr>
        </p:nvSpPr>
        <p:spPr>
          <a:xfrm>
            <a:off x="457200" y="1661121"/>
            <a:ext cx="8229600" cy="4525963"/>
          </a:xfrm>
        </p:spPr>
        <p:txBody>
          <a:bodyPr/>
          <a:lstStyle/>
          <a:p>
            <a:r>
              <a:rPr lang="en-US" sz="2400" dirty="0" smtClean="0"/>
              <a:t>X </a:t>
            </a:r>
            <a:r>
              <a:rPr lang="ar-SA" sz="2400" dirty="0" smtClean="0"/>
              <a:t>نجعل المردّ جزءاً للسهم، ونضربه بأصل الأولى 4</a:t>
            </a:r>
            <a:endParaRPr lang="en-US" sz="2400" dirty="0" smtClean="0"/>
          </a:p>
          <a:p>
            <a:endParaRPr lang="en-US" dirty="0"/>
          </a:p>
        </p:txBody>
      </p:sp>
      <p:sp>
        <p:nvSpPr>
          <p:cNvPr id="4" name="عنصر نائب للمحتوى 2"/>
          <p:cNvSpPr txBox="1">
            <a:spLocks/>
          </p:cNvSpPr>
          <p:nvPr/>
        </p:nvSpPr>
        <p:spPr bwMode="auto">
          <a:xfrm>
            <a:off x="457200" y="1661120"/>
            <a:ext cx="8229600" cy="464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2400" b="0" i="0" u="none" strike="noStrike" kern="1200" cap="none" spc="0" normalizeH="0" baseline="0" noProof="0" smtClean="0">
              <a:ln>
                <a:noFill/>
              </a:ln>
              <a:solidFill>
                <a:schemeClr val="tx1"/>
              </a:solidFill>
              <a:effectLst/>
              <a:uLnTx/>
              <a:uFillTx/>
              <a:latin typeface="+mn-lt"/>
              <a:ea typeface="+mn-ea"/>
              <a:cs typeface="Arial" charset="0"/>
            </a:endParaRPr>
          </a:p>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ar-SA" sz="2400" b="1" i="0" u="none" strike="noStrike" kern="1200" cap="none" spc="0" normalizeH="0" baseline="0" noProof="0" dirty="0">
              <a:ln>
                <a:noFill/>
              </a:ln>
              <a:solidFill>
                <a:schemeClr val="tx1"/>
              </a:solidFill>
              <a:effectLst/>
              <a:uLnTx/>
              <a:uFillTx/>
              <a:latin typeface="Simplified Arabic" pitchFamily="18" charset="-78"/>
              <a:ea typeface="+mn-ea"/>
              <a:cs typeface="Simplified Arabic" pitchFamily="18" charset="-78"/>
            </a:endParaRPr>
          </a:p>
        </p:txBody>
      </p:sp>
      <p:graphicFrame>
        <p:nvGraphicFramePr>
          <p:cNvPr id="5" name="Content Placeholder 4"/>
          <p:cNvGraphicFramePr>
            <a:graphicFrameLocks/>
          </p:cNvGraphicFramePr>
          <p:nvPr/>
        </p:nvGraphicFramePr>
        <p:xfrm>
          <a:off x="384457" y="2193777"/>
          <a:ext cx="8218179" cy="3510840"/>
        </p:xfrm>
        <a:graphic>
          <a:graphicData uri="http://schemas.openxmlformats.org/drawingml/2006/table">
            <a:tbl>
              <a:tblPr rtl="1" firstRow="1" bandRow="1">
                <a:tableStyleId>{5C22544A-7EE6-4342-B048-85BDC9FD1C3A}</a:tableStyleId>
              </a:tblPr>
              <a:tblGrid>
                <a:gridCol w="1101853"/>
                <a:gridCol w="982611"/>
                <a:gridCol w="2673569"/>
                <a:gridCol w="732985"/>
                <a:gridCol w="1552710"/>
                <a:gridCol w="1174451"/>
              </a:tblGrid>
              <a:tr h="864095">
                <a:tc>
                  <a:txBody>
                    <a:bodyPr/>
                    <a:lstStyle/>
                    <a:p>
                      <a:pPr algn="ctr" rtl="1"/>
                      <a:r>
                        <a:rPr lang="ar-SA" sz="2800" dirty="0" smtClean="0"/>
                        <a:t>أنصبة</a:t>
                      </a:r>
                      <a:endParaRPr lang="ar-AE" sz="2800" dirty="0"/>
                    </a:p>
                  </a:txBody>
                  <a:tcPr marL="84406" marR="84406"/>
                </a:tc>
                <a:tc>
                  <a:txBody>
                    <a:bodyPr/>
                    <a:lstStyle/>
                    <a:p>
                      <a:pPr algn="ctr" rtl="1"/>
                      <a:r>
                        <a:rPr lang="ar-AE" sz="2800" dirty="0" smtClean="0"/>
                        <a:t>ورثة</a:t>
                      </a:r>
                      <a:endParaRPr lang="ar-AE" sz="2800" dirty="0"/>
                    </a:p>
                  </a:txBody>
                  <a:tcPr marL="84406" marR="84406"/>
                </a:tc>
                <a:tc>
                  <a:txBody>
                    <a:bodyPr/>
                    <a:lstStyle/>
                    <a:p>
                      <a:pPr algn="ctr" rtl="1"/>
                      <a:r>
                        <a:rPr lang="ar-AE" sz="2800" dirty="0" smtClean="0"/>
                        <a:t>سبب</a:t>
                      </a:r>
                      <a:endParaRPr lang="ar-AE" sz="2800" dirty="0"/>
                    </a:p>
                  </a:txBody>
                  <a:tcPr marL="84406" marR="84406"/>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algn="ctr" rtl="1"/>
                      <a:r>
                        <a:rPr lang="ar-AE" sz="2800" dirty="0" smtClean="0"/>
                        <a:t>8</a:t>
                      </a:r>
                      <a:endParaRPr lang="ar-AE" sz="2800" dirty="0"/>
                    </a:p>
                  </a:txBody>
                  <a:tcPr marL="84406" marR="84406"/>
                </a:tc>
                <a:tc>
                  <a:txBody>
                    <a:bodyPr/>
                    <a:lstStyle/>
                    <a:p>
                      <a:pPr algn="ctr" rtl="1"/>
                      <a:r>
                        <a:rPr lang="ar-SA" sz="2400" dirty="0" smtClean="0"/>
                        <a:t>الأصل الجامع</a:t>
                      </a:r>
                    </a:p>
                    <a:p>
                      <a:pPr algn="ctr" rtl="1"/>
                      <a:r>
                        <a:rPr lang="ar-SA" sz="2400" dirty="0" smtClean="0"/>
                        <a:t>32</a:t>
                      </a:r>
                      <a:endParaRPr lang="ar-AE" sz="2400" dirty="0"/>
                    </a:p>
                  </a:txBody>
                  <a:tcPr marL="84406" marR="84406"/>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800" dirty="0" smtClean="0"/>
                        <a:t>التركة320</a:t>
                      </a:r>
                      <a:endParaRPr lang="ar-AE" sz="2800" dirty="0" smtClean="0"/>
                    </a:p>
                  </a:txBody>
                  <a:tcPr marL="84406" marR="84406"/>
                </a:tc>
              </a:tr>
              <a:tr h="783312">
                <a:tc>
                  <a:txBody>
                    <a:bodyPr/>
                    <a:lstStyle/>
                    <a:p>
                      <a:pPr algn="ctr" rtl="1">
                        <a:spcAft>
                          <a:spcPts val="0"/>
                        </a:spcAft>
                      </a:pPr>
                      <a:r>
                        <a:rPr lang="ar-SA" sz="2800" dirty="0" smtClean="0">
                          <a:latin typeface="Times New Roman"/>
                          <a:ea typeface="Times New Roman"/>
                          <a:cs typeface="Traditional Arabic"/>
                        </a:rPr>
                        <a:t>1/8</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زوجة </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4</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a:t>
                      </a:r>
                      <a:endParaRPr lang="en-US" sz="2800">
                        <a:latin typeface="Times New Roman"/>
                        <a:ea typeface="Times New Roman"/>
                        <a:cs typeface="Traditional Arabic"/>
                      </a:endParaRPr>
                    </a:p>
                  </a:txBody>
                  <a:tcPr marL="63305" marR="63305" marT="0" marB="0"/>
                </a:tc>
              </a:tr>
              <a:tr h="936104">
                <a:tc>
                  <a:txBody>
                    <a:bodyPr/>
                    <a:lstStyle/>
                    <a:p>
                      <a:pPr algn="ctr" rtl="1">
                        <a:spcAft>
                          <a:spcPts val="0"/>
                        </a:spcAft>
                      </a:pPr>
                      <a:r>
                        <a:rPr lang="ar-SA" sz="2800" dirty="0" smtClean="0">
                          <a:latin typeface="Times New Roman"/>
                          <a:ea typeface="Times New Roman"/>
                          <a:cs typeface="Traditional Arabic"/>
                        </a:rPr>
                        <a:t>1/2</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بنت ابن</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a:t>
                      </a:r>
                      <a:endParaRPr lang="en-US" sz="2800" dirty="0">
                        <a:latin typeface="Times New Roman"/>
                        <a:ea typeface="Times New Roman"/>
                        <a:cs typeface="Traditional Arabic"/>
                      </a:endParaRPr>
                    </a:p>
                  </a:txBody>
                  <a:tcPr marL="63305" marR="63305" marT="0" marB="0"/>
                </a:tc>
                <a:tc rowSpan="2">
                  <a:txBody>
                    <a:bodyPr/>
                    <a:lstStyle/>
                    <a:p>
                      <a:pPr algn="ctr" rtl="1">
                        <a:spcAft>
                          <a:spcPts val="0"/>
                        </a:spcAft>
                      </a:pPr>
                      <a:endParaRPr lang="ar-SA" sz="2800">
                        <a:latin typeface="Times New Roman"/>
                        <a:ea typeface="Times New Roman"/>
                        <a:cs typeface="Traditional Arabic"/>
                      </a:endParaRPr>
                    </a:p>
                    <a:p>
                      <a:pPr algn="ctr" rtl="1">
                        <a:spcAft>
                          <a:spcPts val="0"/>
                        </a:spcAft>
                      </a:pPr>
                      <a:r>
                        <a:rPr lang="ar-SA" sz="2800">
                          <a:latin typeface="Times New Roman"/>
                          <a:ea typeface="Times New Roman"/>
                          <a:cs typeface="Traditional Arabic"/>
                        </a:rPr>
                        <a:t>7</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a:t>
                      </a:r>
                      <a:endParaRPr lang="en-US" sz="2800">
                        <a:latin typeface="Times New Roman"/>
                        <a:ea typeface="Times New Roman"/>
                        <a:cs typeface="Traditional Arabic"/>
                      </a:endParaRPr>
                    </a:p>
                  </a:txBody>
                  <a:tcPr marL="63305" marR="63305" marT="0" marB="0"/>
                </a:tc>
              </a:tr>
              <a:tr h="846544">
                <a:tc>
                  <a:txBody>
                    <a:bodyPr/>
                    <a:lstStyle/>
                    <a:p>
                      <a:pPr algn="ctr" rtl="1">
                        <a:spcAft>
                          <a:spcPts val="0"/>
                        </a:spcAft>
                      </a:pPr>
                      <a:r>
                        <a:rPr lang="ar-SA" sz="2800" dirty="0" smtClean="0">
                          <a:latin typeface="Times New Roman"/>
                          <a:ea typeface="Times New Roman"/>
                          <a:cs typeface="Traditional Arabic"/>
                        </a:rPr>
                        <a:t>1/6</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a:latin typeface="Times New Roman"/>
                          <a:ea typeface="Times New Roman"/>
                          <a:cs typeface="Traditional Arabic"/>
                        </a:rPr>
                        <a:t>جدة</a:t>
                      </a:r>
                      <a:endParaRPr lang="en-US" sz="2800">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a:t>
                      </a:r>
                      <a:endParaRPr lang="en-US" sz="2800" dirty="0">
                        <a:latin typeface="Times New Roman"/>
                        <a:ea typeface="Times New Roman"/>
                        <a:cs typeface="Traditional Arabic"/>
                      </a:endParaRPr>
                    </a:p>
                  </a:txBody>
                  <a:tcPr marL="63305" marR="63305" marT="0" marB="0"/>
                </a:tc>
                <a:tc vMerge="1">
                  <a:txBody>
                    <a:bodyPr/>
                    <a:lstStyle/>
                    <a:p>
                      <a:pPr rtl="1"/>
                      <a:endParaRPr lang="ar-AE"/>
                    </a:p>
                  </a:txBody>
                  <a:tcPr/>
                </a:tc>
                <a:tc>
                  <a:txBody>
                    <a:bodyPr/>
                    <a:lstStyle/>
                    <a:p>
                      <a:pPr algn="ctr" rtl="1">
                        <a:spcAft>
                          <a:spcPts val="0"/>
                        </a:spcAft>
                      </a:pPr>
                      <a:r>
                        <a:rPr lang="ar-SA" sz="2800" dirty="0">
                          <a:latin typeface="Times New Roman"/>
                          <a:ea typeface="Times New Roman"/>
                          <a:cs typeface="Traditional Arabic"/>
                        </a:rPr>
                        <a:t>21</a:t>
                      </a:r>
                      <a:endParaRPr lang="en-US" sz="2800" dirty="0">
                        <a:latin typeface="Times New Roman"/>
                        <a:ea typeface="Times New Roman"/>
                        <a:cs typeface="Traditional Arabic"/>
                      </a:endParaRPr>
                    </a:p>
                  </a:txBody>
                  <a:tcPr marL="63305" marR="63305" marT="0" marB="0"/>
                </a:tc>
                <a:tc>
                  <a:txBody>
                    <a:bodyPr/>
                    <a:lstStyle/>
                    <a:p>
                      <a:pPr algn="ctr" rtl="1">
                        <a:spcAft>
                          <a:spcPts val="0"/>
                        </a:spcAft>
                      </a:pPr>
                      <a:r>
                        <a:rPr lang="ar-SA" sz="2800" dirty="0">
                          <a:latin typeface="Times New Roman"/>
                          <a:ea typeface="Times New Roman"/>
                          <a:cs typeface="Traditional Arabic"/>
                        </a:rPr>
                        <a:t>.....</a:t>
                      </a:r>
                      <a:endParaRPr lang="en-US" sz="2800" dirty="0">
                        <a:latin typeface="Times New Roman"/>
                        <a:ea typeface="Times New Roman"/>
                        <a:cs typeface="Traditional Arabic"/>
                      </a:endParaRPr>
                    </a:p>
                  </a:txBody>
                  <a:tcPr marL="63305" marR="63305" marT="0" marB="0"/>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تابع – خطوات حلِّ مسألة الصورة الثالثة</a:t>
            </a:r>
            <a:endParaRPr lang="en-US" dirty="0"/>
          </a:p>
        </p:txBody>
      </p:sp>
      <p:sp>
        <p:nvSpPr>
          <p:cNvPr id="3" name="عنصر نائب للمحتوى 2"/>
          <p:cNvSpPr>
            <a:spLocks noGrp="1"/>
          </p:cNvSpPr>
          <p:nvPr>
            <p:ph idx="1"/>
          </p:nvPr>
        </p:nvSpPr>
        <p:spPr/>
        <p:txBody>
          <a:bodyPr>
            <a:normAutofit fontScale="92500" lnSpcReduction="10000"/>
          </a:bodyPr>
          <a:lstStyle/>
          <a:p>
            <a:pPr algn="just" rtl="1"/>
            <a:r>
              <a:rPr lang="ar-AE" sz="2800" dirty="0" smtClean="0"/>
              <a:t>4-نضع الجدول الجزئي (لأصحاب الردّ) من الورثة، وهم: بنت ابن، وجدّة.</a:t>
            </a:r>
            <a:endParaRPr lang="en-US" sz="2800" dirty="0" smtClean="0"/>
          </a:p>
          <a:p>
            <a:pPr algn="just" rtl="1"/>
            <a:r>
              <a:rPr lang="ar-AE" sz="2800" dirty="0" smtClean="0"/>
              <a:t>5-نَحسب (المردّ) في الجدول الجزئي، ونعطي الورثة المردود عليهم سهامَهم من (المردّ).</a:t>
            </a:r>
            <a:endParaRPr lang="en-US" sz="2800" dirty="0" smtClean="0"/>
          </a:p>
          <a:p>
            <a:pPr algn="just" rtl="1"/>
            <a:r>
              <a:rPr lang="ar-AE" sz="2800" dirty="0" smtClean="0"/>
              <a:t>6-نستخرج (القاسم المشترك الأعظم) بين (أسهم) أصحاب الردّ في الجدول الرئيس، وهو (7)، و(مردّ) جدول أصحاب الردّ، وهو (4). </a:t>
            </a:r>
            <a:endParaRPr lang="en-US" sz="2800" dirty="0" smtClean="0"/>
          </a:p>
          <a:p>
            <a:pPr algn="just" rtl="1"/>
            <a:r>
              <a:rPr lang="ar-AE" sz="2800" dirty="0" smtClean="0"/>
              <a:t>7-إذا لم يوجد (قاسم مشترَك)، نضرب العدد الأول بالثاني، فينتج (28). </a:t>
            </a:r>
            <a:endParaRPr lang="en-US" sz="2800" dirty="0" smtClean="0"/>
          </a:p>
          <a:p>
            <a:pPr algn="just" rtl="1"/>
            <a:r>
              <a:rPr lang="ar-AE" sz="2800" dirty="0" smtClean="0"/>
              <a:t>8-نجعل (القاسم المشترَك) الناتج، وهو (28) هو (الأصل) في الجدول الجزئي.</a:t>
            </a:r>
            <a:endParaRPr lang="en-US" sz="2800" dirty="0" smtClean="0"/>
          </a:p>
          <a:p>
            <a:pPr algn="just" rtl="1"/>
            <a:r>
              <a:rPr lang="ar-AE" sz="2800" dirty="0" smtClean="0"/>
              <a:t>9-نضرب العدد (7) بأسهم الورثة في الجدول الجزئي، لنحصل على أسهم (أصحاب الردّ). </a:t>
            </a:r>
            <a:endParaRPr lang="en-US" sz="2800" dirty="0" smtClean="0"/>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تابع – خطوات حلِّ مسألة الصورة الثالثة</a:t>
            </a:r>
            <a:endParaRPr lang="en-US" dirty="0"/>
          </a:p>
        </p:txBody>
      </p:sp>
      <p:sp>
        <p:nvSpPr>
          <p:cNvPr id="3" name="عنصر نائب للمحتوى 2"/>
          <p:cNvSpPr>
            <a:spLocks noGrp="1"/>
          </p:cNvSpPr>
          <p:nvPr>
            <p:ph idx="1"/>
          </p:nvPr>
        </p:nvSpPr>
        <p:spPr/>
        <p:txBody>
          <a:bodyPr/>
          <a:lstStyle/>
          <a:p>
            <a:pPr rtl="1"/>
            <a:r>
              <a:rPr lang="ar-AE" dirty="0" smtClean="0"/>
              <a:t>10-لإعادة دمج الجدولين، نضرب (مردّ) المسألة الثانية (4) بأصل المسألة الأولى (8). لينتج الأصل الجامع، وهو (32). </a:t>
            </a:r>
            <a:endParaRPr lang="en-US" dirty="0" smtClean="0"/>
          </a:p>
          <a:p>
            <a:pPr rtl="1"/>
            <a:r>
              <a:rPr lang="ar-AE" dirty="0" smtClean="0"/>
              <a:t>11-ننقل أسهم الورثة (أصحاب الردّ) من الجدول الجزئي، ونضعها في مكانها في الجدول الرئيس.  </a:t>
            </a:r>
            <a:endParaRPr lang="en-US" dirty="0" smtClean="0"/>
          </a:p>
          <a:p>
            <a:pPr rtl="1"/>
            <a:r>
              <a:rPr lang="ar-AE" dirty="0" smtClean="0"/>
              <a:t>12-نوزّع حصص الورثة وفق (الأصل الجامع).</a:t>
            </a:r>
          </a:p>
          <a:p>
            <a:pPr rtl="1"/>
            <a:r>
              <a:rPr lang="ar-AE" b="1" dirty="0" smtClean="0"/>
              <a:t>	ملحوظة: </a:t>
            </a:r>
            <a:r>
              <a:rPr lang="ar-AE" dirty="0" smtClean="0"/>
              <a:t>هذه المسائل تحتاج إلى جدولين كما مرّ. </a:t>
            </a:r>
            <a:endParaRPr lang="en-US" dirty="0" smtClean="0"/>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482</TotalTime>
  <Words>1580</Words>
  <Application>Microsoft Office PowerPoint</Application>
  <PresentationFormat>عرض على الشاشة (3:4)‏</PresentationFormat>
  <Paragraphs>371</Paragraphs>
  <Slides>26</Slides>
  <Notes>1</Notes>
  <HiddenSlides>0</HiddenSlides>
  <MMClips>0</MMClips>
  <ScaleCrop>false</ScaleCrop>
  <HeadingPairs>
    <vt:vector size="4" baseType="variant">
      <vt:variant>
        <vt:lpstr>سمة</vt:lpstr>
      </vt:variant>
      <vt:variant>
        <vt:i4>1</vt:i4>
      </vt:variant>
      <vt:variant>
        <vt:lpstr>عناوين الشرائح</vt:lpstr>
      </vt:variant>
      <vt:variant>
        <vt:i4>26</vt:i4>
      </vt:variant>
    </vt:vector>
  </HeadingPairs>
  <TitlesOfParts>
    <vt:vector size="27" baseType="lpstr">
      <vt:lpstr>سمة Office</vt:lpstr>
      <vt:lpstr>الشريحة 1</vt:lpstr>
      <vt:lpstr>الشريحة 2</vt:lpstr>
      <vt:lpstr>المحاضرة الثانية الـــــردُّ</vt:lpstr>
      <vt:lpstr>الغرض من الردّ</vt:lpstr>
      <vt:lpstr>أركان الردّ ثلاثة</vt:lpstr>
      <vt:lpstr>ثلاثة آراء للعلماء في الردّ</vt:lpstr>
      <vt:lpstr>أدلة مشروعية الردّ</vt:lpstr>
      <vt:lpstr>حلُّ مسائل الردّ</vt:lpstr>
      <vt:lpstr>تابع - حلُّ مسائل الردّ</vt:lpstr>
      <vt:lpstr>تابع - حلُّ مسائل الردّ</vt:lpstr>
      <vt:lpstr>تابع - حلُّ مسائل الردّ</vt:lpstr>
      <vt:lpstr>تابع - حلُّ مسائل الردّ</vt:lpstr>
      <vt:lpstr>تابع - حلُّ مسائل الردّ</vt:lpstr>
      <vt:lpstr>تابع - حلُّ مسائل الردّ</vt:lpstr>
      <vt:lpstr>تابع - حلُّ مسائل الردّ</vt:lpstr>
      <vt:lpstr>الشريحة 16</vt:lpstr>
      <vt:lpstr>تابع - حلُّ مسائل الردّ</vt:lpstr>
      <vt:lpstr>تابع - حلُّ مسألة الصورة الثالثة</vt:lpstr>
      <vt:lpstr>تابع – خطوات حلِّ مسألة الصورة الثالثة</vt:lpstr>
      <vt:lpstr>تابع - حلُّ مسائل الردّ</vt:lpstr>
      <vt:lpstr>تابع - حلُّ مسائل الردّ</vt:lpstr>
      <vt:lpstr>تابع - حلُّ مسائل الردّ</vt:lpstr>
      <vt:lpstr>تابع - حلُّ مسألة الصورة الثالثة</vt:lpstr>
      <vt:lpstr>تابع – خطوات حلِّ مسألة الصورة الثالثة</vt:lpstr>
      <vt:lpstr>تابع – خطوات حلِّ مسألة الصورة الثالثة</vt:lpstr>
      <vt:lpstr>الشريحة 26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raldossery</dc:creator>
  <cp:lastModifiedBy>keyboard2</cp:lastModifiedBy>
  <cp:revision>4</cp:revision>
  <dcterms:created xsi:type="dcterms:W3CDTF">2012-02-14T09:40:07Z</dcterms:created>
  <dcterms:modified xsi:type="dcterms:W3CDTF">2013-04-14T06:50:11Z</dcterms:modified>
</cp:coreProperties>
</file>