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87646-274A-444F-A95A-C234E0CD3692}" type="datetimeFigureOut">
              <a:rPr lang="ar-SA" smtClean="0"/>
              <a:t>05/05/33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D882C-F342-49EA-A467-C082C7B1BF18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75031" y="4648200"/>
            <a:ext cx="376896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الأولى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 lnSpcReduction="10000"/>
          </a:bodyPr>
          <a:lstStyle/>
          <a:p>
            <a:pPr lvl="1" algn="just" rtl="1"/>
            <a:r>
              <a:rPr lang="ar-SA" b="1" dirty="0" smtClean="0"/>
              <a:t>تعريف التركة لغةً واصطلاحاً:</a:t>
            </a:r>
            <a:endParaRPr lang="en-US" b="1" dirty="0" smtClean="0"/>
          </a:p>
          <a:p>
            <a:pPr lvl="1" algn="just" rtl="1"/>
            <a:r>
              <a:rPr lang="ar-SA" b="1" dirty="0" smtClean="0"/>
              <a:t>تعريف التركة لغةً: </a:t>
            </a:r>
            <a:r>
              <a:rPr lang="ar-SA" dirty="0" smtClean="0"/>
              <a:t>هي </a:t>
            </a:r>
            <a:r>
              <a:rPr lang="ar-SA" sz="2800" dirty="0" smtClean="0"/>
              <a:t>الشيء المتروك، وتركة الميت تراثه.</a:t>
            </a:r>
            <a:endParaRPr lang="en-US" sz="2800" b="1" dirty="0" smtClean="0"/>
          </a:p>
          <a:p>
            <a:pPr lvl="1" algn="just" rtl="1"/>
            <a:r>
              <a:rPr lang="ar-SA" b="1" dirty="0" smtClean="0"/>
              <a:t>تعريف التركة اصطلاحاً:</a:t>
            </a:r>
            <a:endParaRPr lang="en-US" b="1" dirty="0" smtClean="0"/>
          </a:p>
          <a:p>
            <a:pPr lvl="1" algn="just" rtl="1"/>
            <a:r>
              <a:rPr lang="ar-SA" b="1" dirty="0" smtClean="0"/>
              <a:t>التركة عند الحنفية: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sz="2800" dirty="0" smtClean="0"/>
              <a:t>- كل ما يتركه الميت من الأموال، صافياً عن تعلّق حق غيره.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- أما الحقوق فلا يورث منها إلا التابع للمال، أو في معنى المال، كالحقوق العينية مثل الرهن، وحقوق الارتفاق، كحق الشرب وحق المرور وحق </a:t>
            </a:r>
            <a:r>
              <a:rPr lang="ar-SA" sz="2800" dirty="0" err="1" smtClean="0"/>
              <a:t>التعلي</a:t>
            </a:r>
            <a:r>
              <a:rPr lang="ar-SA" sz="2800" dirty="0" smtClean="0"/>
              <a:t>، وحق الشفعة.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- والمنافع لا تورث، فلا تدخل ضمن التركة. 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- والأموال المغتصبة لا تدخل في التركة، فلا تورّث.</a:t>
            </a:r>
            <a:endParaRPr lang="en-US" sz="2800" b="1" dirty="0" smtClean="0"/>
          </a:p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8" name="عنوان 1"/>
          <p:cNvSpPr>
            <a:spLocks noGrp="1"/>
          </p:cNvSpPr>
          <p:nvPr>
            <p:ph type="title"/>
          </p:nvPr>
        </p:nvSpPr>
        <p:spPr>
          <a:xfrm>
            <a:off x="633046" y="228600"/>
            <a:ext cx="8229600" cy="1143000"/>
          </a:xfrm>
        </p:spPr>
        <p:txBody>
          <a:bodyPr>
            <a:normAutofit fontScale="90000"/>
          </a:bodyPr>
          <a:lstStyle/>
          <a:p>
            <a:pPr lvl="0" algn="ctr"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المحاضرة الثالثة</a:t>
            </a:r>
            <a:r>
              <a:rPr lang="ar-SA" sz="800" b="1" dirty="0" smtClean="0">
                <a:solidFill>
                  <a:srgbClr val="FF0000"/>
                </a:solidFill>
              </a:rPr>
              <a:t/>
            </a:r>
            <a:br>
              <a:rPr lang="ar-SA" sz="800" b="1" dirty="0" smtClean="0">
                <a:solidFill>
                  <a:srgbClr val="FF0000"/>
                </a:solidFill>
              </a:rPr>
            </a:br>
            <a:r>
              <a:rPr lang="ar-SA" b="1" dirty="0" smtClean="0"/>
              <a:t>قسمة التركات</a:t>
            </a: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597877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597877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 bwMode="auto">
          <a:xfrm>
            <a:off x="597877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597877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تعريف التركة عند الجمهور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 rtl="1"/>
            <a:r>
              <a:rPr lang="ar-SA" sz="3000" b="1" dirty="0" smtClean="0"/>
              <a:t>	التركة عند الجمهور:</a:t>
            </a:r>
            <a:r>
              <a:rPr lang="ar-SA" sz="3000" dirty="0" smtClean="0"/>
              <a:t> ما يخلّفه الميت من مال، أو حقّ، أو اختصاص.</a:t>
            </a:r>
            <a:endParaRPr lang="en-US" sz="3000" b="1" dirty="0" smtClean="0"/>
          </a:p>
          <a:p>
            <a:pPr algn="just" rtl="1"/>
            <a:r>
              <a:rPr lang="ar-SA" sz="3000" b="1" dirty="0" smtClean="0"/>
              <a:t>-المال:</a:t>
            </a:r>
            <a:r>
              <a:rPr lang="ar-SA" sz="3000" dirty="0" smtClean="0"/>
              <a:t> ويشمل النقدي أو </a:t>
            </a:r>
            <a:r>
              <a:rPr lang="ar-SA" sz="3000" dirty="0" err="1" smtClean="0"/>
              <a:t>القيمي</a:t>
            </a:r>
            <a:r>
              <a:rPr lang="ar-SA" sz="3000" dirty="0" smtClean="0"/>
              <a:t>، أو الدَين أو العين، أو العقار أو المنقول. </a:t>
            </a:r>
            <a:endParaRPr lang="en-US" sz="3000" b="1" dirty="0" smtClean="0"/>
          </a:p>
          <a:p>
            <a:pPr algn="just" rtl="1"/>
            <a:r>
              <a:rPr lang="ar-SA" sz="3000" b="1" dirty="0" smtClean="0"/>
              <a:t>-الحق:</a:t>
            </a:r>
            <a:r>
              <a:rPr lang="ar-SA" sz="3000" dirty="0" smtClean="0"/>
              <a:t> كحق الشفعة، والخيارات كلّها.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وهناك </a:t>
            </a:r>
            <a:r>
              <a:rPr lang="ar-SA" sz="3000" b="1" dirty="0" smtClean="0"/>
              <a:t>حقوق مختلف فيها</a:t>
            </a:r>
            <a:r>
              <a:rPr lang="ar-SA" sz="3000" dirty="0" smtClean="0"/>
              <a:t> بين الفقهاء، كالأجل في الدّيْن. 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وهناك حقوق لا تورث عند جميع الفقهاء، وهي </a:t>
            </a:r>
            <a:r>
              <a:rPr lang="ar-SA" sz="3000" b="1" dirty="0" smtClean="0"/>
              <a:t>الحقوق الشخصية المحضة</a:t>
            </a:r>
            <a:r>
              <a:rPr lang="ar-SA" sz="3000" dirty="0" smtClean="0"/>
              <a:t>، كحق الولاية على النفس والمال، وحق الحضانة، فهي تتعلّق بالشخص نفسه. وكذلك الديون، بل تبقى ضمن التركة.</a:t>
            </a:r>
            <a:endParaRPr lang="en-US" sz="3000" b="1" dirty="0" smtClean="0"/>
          </a:p>
          <a:p>
            <a:pPr algn="just" rtl="1"/>
            <a:r>
              <a:rPr lang="ar-SA" sz="3000" b="1" dirty="0" smtClean="0"/>
              <a:t>الاختصاص:</a:t>
            </a:r>
            <a:r>
              <a:rPr lang="ar-SA" sz="3000" dirty="0" smtClean="0"/>
              <a:t> ما يخصّ الشخص، من غير الأموال والحقوق، كالنجاسات، والميتة.</a:t>
            </a:r>
            <a:endParaRPr lang="en-US" sz="3000" b="1" dirty="0" smtClean="0"/>
          </a:p>
          <a:p>
            <a:pPr rtl="1"/>
            <a:r>
              <a:rPr lang="ar-SA" b="1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2031" y="304800"/>
            <a:ext cx="8264769" cy="1112838"/>
          </a:xfrm>
        </p:spPr>
        <p:txBody>
          <a:bodyPr/>
          <a:lstStyle/>
          <a:p>
            <a:pPr algn="ctr" rtl="1"/>
            <a:r>
              <a:rPr lang="ar-SA" b="1" dirty="0" smtClean="0"/>
              <a:t>حصر التركات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2031" y="1719633"/>
            <a:ext cx="8264769" cy="4406530"/>
          </a:xfrm>
        </p:spPr>
        <p:txBody>
          <a:bodyPr>
            <a:normAutofit fontScale="92500"/>
          </a:bodyPr>
          <a:lstStyle/>
          <a:p>
            <a:pPr algn="just" rtl="1"/>
            <a:r>
              <a:rPr lang="ar-SA" b="1" dirty="0" smtClean="0"/>
              <a:t>تقسيم التركة هو الغرض من علم المواريث، ولا بدّ من حصرها.</a:t>
            </a:r>
            <a:endParaRPr lang="en-US" dirty="0" smtClean="0"/>
          </a:p>
          <a:p>
            <a:pPr algn="just" rtl="1"/>
            <a:r>
              <a:rPr lang="ar-SA" b="1" dirty="0" smtClean="0"/>
              <a:t>	مفهوم حصر التركات: </a:t>
            </a:r>
            <a:r>
              <a:rPr lang="ar-SA" dirty="0" smtClean="0"/>
              <a:t>هو جمعها وإحصاؤها ومحاولة توحيدها بمبالغ مالية </a:t>
            </a:r>
            <a:r>
              <a:rPr lang="ar-SA" dirty="0" err="1" smtClean="0"/>
              <a:t>محددة.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dirty="0" smtClean="0"/>
              <a:t>يتم حصر التركات من قِبل شخص حكومي، أو من الورثة أنفسهم، فتُجمع الأموال النقدية، </a:t>
            </a:r>
          </a:p>
          <a:p>
            <a:pPr algn="just" rtl="1"/>
            <a:r>
              <a:rPr lang="ar-SA" dirty="0" smtClean="0"/>
              <a:t>وتقدّر الأموال </a:t>
            </a:r>
            <a:r>
              <a:rPr lang="ar-SA" dirty="0" err="1" smtClean="0"/>
              <a:t>القيمية</a:t>
            </a:r>
            <a:r>
              <a:rPr lang="ar-SA" dirty="0" smtClean="0"/>
              <a:t> المنقولة، والعقارات بالمال، </a:t>
            </a:r>
          </a:p>
          <a:p>
            <a:pPr algn="just" rtl="1"/>
            <a:r>
              <a:rPr lang="ar-SA" dirty="0" smtClean="0"/>
              <a:t>وتحصر الديون الممكن تحصيلها، </a:t>
            </a:r>
          </a:p>
          <a:p>
            <a:pPr algn="just" rtl="1"/>
            <a:r>
              <a:rPr lang="ar-SA" dirty="0" smtClean="0"/>
              <a:t>وتجمع، وتوضع (برقم واحد) في مكانها في جدول المسألة.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97277" y="196374"/>
            <a:ext cx="8089522" cy="1221265"/>
          </a:xfrm>
        </p:spPr>
        <p:txBody>
          <a:bodyPr/>
          <a:lstStyle/>
          <a:p>
            <a:pPr lvl="0" algn="ctr" rtl="1"/>
            <a:r>
              <a:rPr lang="ar-SA" b="1" dirty="0" smtClean="0"/>
              <a:t>الحقوق المتعلقة بالتركة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83865" y="1268760"/>
            <a:ext cx="8089522" cy="5040560"/>
          </a:xfrm>
        </p:spPr>
        <p:txBody>
          <a:bodyPr>
            <a:normAutofit lnSpcReduction="10000"/>
          </a:bodyPr>
          <a:lstStyle/>
          <a:p>
            <a:pPr algn="just" rtl="1"/>
            <a:r>
              <a:rPr lang="ar-SA" sz="2900" b="1" dirty="0" smtClean="0"/>
              <a:t>الحقوق المتعلقة بالتركة قبل قسمتها ثلاثة أصناف:</a:t>
            </a:r>
            <a:endParaRPr lang="en-US" sz="2900" b="1" dirty="0" smtClean="0"/>
          </a:p>
          <a:p>
            <a:pPr algn="just" rtl="1"/>
            <a:r>
              <a:rPr lang="ar-SA" sz="2900" dirty="0" smtClean="0"/>
              <a:t>1-نفقات تجهيز الميت وغسله ودفنه.</a:t>
            </a:r>
            <a:endParaRPr lang="en-US" sz="2900" b="1" dirty="0" smtClean="0"/>
          </a:p>
          <a:p>
            <a:pPr algn="just" rtl="1"/>
            <a:r>
              <a:rPr lang="ar-SA" sz="2900" dirty="0" smtClean="0"/>
              <a:t>2-قضاء ديون الميت، وهي نوعان: </a:t>
            </a:r>
            <a:endParaRPr lang="en-US" sz="2900" b="1" dirty="0" smtClean="0"/>
          </a:p>
          <a:p>
            <a:pPr algn="just" rtl="1"/>
            <a:r>
              <a:rPr lang="ar-SA" sz="2900" b="1" dirty="0" smtClean="0"/>
              <a:t>آ-ديون الله تعالى:</a:t>
            </a:r>
            <a:r>
              <a:rPr lang="ar-SA" sz="2900" dirty="0" smtClean="0"/>
              <a:t> مثل حَجَّة الإسلام، ثم الزكاة، ثم حجّ التطوّع، ثم </a:t>
            </a:r>
            <a:r>
              <a:rPr lang="ar-SA" sz="2900" dirty="0" err="1" smtClean="0"/>
              <a:t>الكفّارات</a:t>
            </a:r>
            <a:r>
              <a:rPr lang="ar-SA" sz="2900" dirty="0" smtClean="0"/>
              <a:t>، ثم صدقة الفطر، ثم النذور المرسلة غير المحدّدة بأجل، ثم الأضحية، ثم النوافل</a:t>
            </a:r>
            <a:r>
              <a:rPr lang="ar-SA" sz="2900" b="1" dirty="0" smtClean="0"/>
              <a:t>.</a:t>
            </a:r>
            <a:r>
              <a:rPr lang="ar-SA" sz="2900" dirty="0" smtClean="0"/>
              <a:t> </a:t>
            </a:r>
            <a:endParaRPr lang="en-US" sz="2900" b="1" dirty="0" smtClean="0"/>
          </a:p>
          <a:p>
            <a:pPr algn="just" rtl="1"/>
            <a:r>
              <a:rPr lang="ar-SA" sz="2900" dirty="0" smtClean="0"/>
              <a:t>وعند الحنفية تسقط الزكاة </a:t>
            </a:r>
            <a:r>
              <a:rPr lang="ar-SA" sz="2900" dirty="0" err="1" smtClean="0"/>
              <a:t>والكفارات</a:t>
            </a:r>
            <a:r>
              <a:rPr lang="ar-SA" sz="2900" dirty="0" smtClean="0"/>
              <a:t> بالموت، خلافاً للجمهور. </a:t>
            </a:r>
            <a:endParaRPr lang="en-US" sz="2900" b="1" dirty="0" smtClean="0"/>
          </a:p>
          <a:p>
            <a:pPr algn="just" rtl="1"/>
            <a:r>
              <a:rPr lang="ar-SA" sz="2900" b="1" dirty="0" smtClean="0"/>
              <a:t>ب-ديون العباد النقدية والعينية:</a:t>
            </a:r>
            <a:r>
              <a:rPr lang="ar-SA" sz="2900" dirty="0" smtClean="0"/>
              <a:t> أي أداء الديون النقدية، وردّ الودائع، وإرجاع </a:t>
            </a:r>
            <a:r>
              <a:rPr lang="ar-SA" sz="2900" dirty="0" err="1" smtClean="0"/>
              <a:t>الغصوب</a:t>
            </a:r>
            <a:r>
              <a:rPr lang="ar-SA" sz="2900" dirty="0" smtClean="0"/>
              <a:t> إلى أصحابها، وإعادة الرهن إلى صاحبه.</a:t>
            </a:r>
            <a:endParaRPr lang="en-US" sz="2900" b="1" dirty="0" smtClean="0"/>
          </a:p>
          <a:p>
            <a:pPr algn="just" rtl="1"/>
            <a:r>
              <a:rPr lang="ar-SA" sz="2900" dirty="0" smtClean="0"/>
              <a:t>3-تنفيذ وصية الميت من ثلث المال الباقي بعد قضاء الدين.</a:t>
            </a:r>
            <a:endParaRPr lang="en-US" sz="2900" b="1" dirty="0" smtClean="0"/>
          </a:p>
          <a:p>
            <a:pPr rtl="1"/>
            <a:endParaRPr lang="en-US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562708" y="228600"/>
            <a:ext cx="812409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562708" y="1417903"/>
            <a:ext cx="8124092" cy="470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44062" y="381000"/>
            <a:ext cx="7842738" cy="1036638"/>
          </a:xfrm>
        </p:spPr>
        <p:txBody>
          <a:bodyPr/>
          <a:lstStyle/>
          <a:p>
            <a:pPr lvl="0" algn="ctr" rtl="1"/>
            <a:r>
              <a:rPr lang="ar-SA" b="1" dirty="0" smtClean="0"/>
              <a:t>فضل الوصيّة، وكتابتها قبل الموت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83272" y="1628801"/>
            <a:ext cx="7842738" cy="4104801"/>
          </a:xfrm>
        </p:spPr>
        <p:txBody>
          <a:bodyPr>
            <a:normAutofit lnSpcReduction="10000"/>
          </a:bodyPr>
          <a:lstStyle/>
          <a:p>
            <a:pPr algn="just" rtl="1"/>
            <a:r>
              <a:rPr lang="ar-SA" b="1" dirty="0" smtClean="0"/>
              <a:t>		فضل الوصية:</a:t>
            </a:r>
            <a:endParaRPr lang="en-US" b="1" dirty="0" smtClean="0"/>
          </a:p>
          <a:p>
            <a:pPr algn="just" rtl="1"/>
            <a:r>
              <a:rPr lang="ar-SA" dirty="0" smtClean="0"/>
              <a:t>يستحب للإنسان أن يوصي ببعض ماله، قبل الموت، لقول النبيّ–صلى الله عليه وسلَّم-: </a:t>
            </a:r>
            <a:r>
              <a:rPr lang="ar-SA" b="1" dirty="0" smtClean="0"/>
              <a:t>(إنَّ الله تصدَّق عليكم عند وفاتكم بثلث أموالكم زيادة لكم في أعمالكم).</a:t>
            </a:r>
            <a:endParaRPr lang="en-US" b="1" dirty="0" smtClean="0"/>
          </a:p>
          <a:p>
            <a:pPr algn="just" rtl="1"/>
            <a:r>
              <a:rPr lang="ar-SA" dirty="0" smtClean="0"/>
              <a:t> -وألاَّ يزيد في وصيته على الثلث، لقوله-صلى الله عليه وسلَّم:</a:t>
            </a:r>
            <a:r>
              <a:rPr lang="ar-SA" b="1" dirty="0" smtClean="0"/>
              <a:t> (والثلث كثير).  </a:t>
            </a:r>
            <a:endParaRPr lang="en-US" dirty="0" smtClean="0"/>
          </a:p>
          <a:p>
            <a:pPr algn="just" rtl="1"/>
            <a:r>
              <a:rPr lang="ar-SA" dirty="0" smtClean="0"/>
              <a:t>-وألاّ يوصي لوارث، لقوله–صلى الله عليه وسلَّم-: </a:t>
            </a:r>
            <a:r>
              <a:rPr lang="ar-SA" b="1" dirty="0" smtClean="0"/>
              <a:t>(لا وصيّة لوارث).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914400" y="2472128"/>
            <a:ext cx="7709244" cy="438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944612" y="339246"/>
            <a:ext cx="7742189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703385" y="1447800"/>
            <a:ext cx="7742189" cy="427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18" name="عنوان 8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9" name="عنوان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ar-SA" sz="4400" b="1" dirty="0" smtClean="0">
                <a:solidFill>
                  <a:srgbClr val="709256"/>
                </a:solidFill>
              </a:rPr>
              <a:t>أولوية الحقوق المتعلّقة بالتركة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9256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0" name="عنصر نائب للمحتوى 2"/>
          <p:cNvSpPr>
            <a:spLocks noGrp="1"/>
          </p:cNvSpPr>
          <p:nvPr>
            <p:ph idx="1"/>
          </p:nvPr>
        </p:nvSpPr>
        <p:spPr>
          <a:xfrm>
            <a:off x="517396" y="1484785"/>
            <a:ext cx="8229600" cy="4525963"/>
          </a:xfrm>
        </p:spPr>
        <p:txBody>
          <a:bodyPr/>
          <a:lstStyle/>
          <a:p>
            <a:pPr algn="just" rtl="1"/>
            <a:r>
              <a:rPr lang="ar-SA" b="1" dirty="0" smtClean="0"/>
              <a:t>		أولوية الحقوق الثلاثة المتعلقة بالتركة:</a:t>
            </a:r>
            <a:endParaRPr lang="en-US" b="1" dirty="0" smtClean="0"/>
          </a:p>
          <a:p>
            <a:pPr algn="just" rtl="1"/>
            <a:r>
              <a:rPr lang="ar-SA" dirty="0" smtClean="0"/>
              <a:t>إذا كانت التركة كافية لأداء الحقوق كلها، </a:t>
            </a:r>
            <a:r>
              <a:rPr lang="ar-SA" dirty="0" err="1" smtClean="0"/>
              <a:t>فبها</a:t>
            </a:r>
            <a:r>
              <a:rPr lang="ar-SA" dirty="0" smtClean="0"/>
              <a:t> ونعمت، </a:t>
            </a:r>
            <a:r>
              <a:rPr lang="ar-SA" dirty="0" err="1" smtClean="0"/>
              <a:t>وإلاّ،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فيكون التقديم والأولوية في الأداء على النحو التالي:</a:t>
            </a:r>
            <a:endParaRPr lang="en-US" b="1" dirty="0" smtClean="0"/>
          </a:p>
          <a:p>
            <a:pPr algn="just" rtl="1"/>
            <a:r>
              <a:rPr lang="ar-SA" dirty="0" smtClean="0"/>
              <a:t>1-تقدّم </a:t>
            </a:r>
            <a:r>
              <a:rPr lang="ar-SA" dirty="0" err="1" smtClean="0"/>
              <a:t>مؤونة</a:t>
            </a:r>
            <a:r>
              <a:rPr lang="ar-SA" dirty="0" smtClean="0"/>
              <a:t> تجهيز الميت ودفنه، على الديون المرسلة، أي غير المقيّدة بزمن معيّن، إجماعاً.</a:t>
            </a:r>
            <a:endParaRPr lang="en-US" b="1" dirty="0" smtClean="0"/>
          </a:p>
          <a:p>
            <a:pPr algn="just" rtl="1"/>
            <a:r>
              <a:rPr lang="ar-SA" dirty="0" smtClean="0"/>
              <a:t>2-تقدّم الديون العينية، وهي المتعلّقة بأعيان محددة، بخلاف الديون النقدية المتعلّقة بأموال سائلة، على </a:t>
            </a:r>
            <a:r>
              <a:rPr lang="ar-SA" dirty="0" err="1" smtClean="0"/>
              <a:t>مؤونة</a:t>
            </a:r>
            <a:r>
              <a:rPr lang="ar-SA" dirty="0" smtClean="0"/>
              <a:t> تجهيز الميت عند الجمهور، خلافاً للحنابلة.</a:t>
            </a:r>
            <a:endParaRPr lang="en-US" b="1" dirty="0" smtClean="0"/>
          </a:p>
          <a:p>
            <a:pPr algn="just" rtl="1"/>
            <a:r>
              <a:rPr lang="ar-SA" dirty="0" smtClean="0"/>
              <a:t>3-تؤخّر الوصايا بالثلث.</a:t>
            </a:r>
            <a:endParaRPr lang="en-US" b="1" dirty="0" smtClean="0"/>
          </a:p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21" name="عنوان 1"/>
          <p:cNvSpPr txBox="1">
            <a:spLocks/>
          </p:cNvSpPr>
          <p:nvPr/>
        </p:nvSpPr>
        <p:spPr bwMode="auto">
          <a:xfrm>
            <a:off x="844062" y="381000"/>
            <a:ext cx="7842738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2" name="عنصر نائب للمحتوى 2"/>
          <p:cNvSpPr txBox="1">
            <a:spLocks/>
          </p:cNvSpPr>
          <p:nvPr/>
        </p:nvSpPr>
        <p:spPr bwMode="auto">
          <a:xfrm>
            <a:off x="317989" y="1340768"/>
            <a:ext cx="8375994" cy="472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endParaRPr lang="en-US" sz="3200" dirty="0" smtClean="0">
              <a:cs typeface="Arial" charset="0"/>
            </a:endParaRPr>
          </a:p>
        </p:txBody>
      </p:sp>
      <p:sp>
        <p:nvSpPr>
          <p:cNvPr id="23" name="عنوان 1"/>
          <p:cNvSpPr txBox="1">
            <a:spLocks/>
          </p:cNvSpPr>
          <p:nvPr/>
        </p:nvSpPr>
        <p:spPr bwMode="auto">
          <a:xfrm>
            <a:off x="944612" y="339246"/>
            <a:ext cx="7742189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4" name="عنصر نائب للمحتوى 2"/>
          <p:cNvSpPr txBox="1">
            <a:spLocks/>
          </p:cNvSpPr>
          <p:nvPr/>
        </p:nvSpPr>
        <p:spPr bwMode="auto">
          <a:xfrm>
            <a:off x="916210" y="2636912"/>
            <a:ext cx="7742189" cy="350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709256"/>
                </a:solidFill>
              </a:rPr>
              <a:t/>
            </a:r>
            <a:br>
              <a:rPr lang="ar-SA" b="1" dirty="0" smtClean="0">
                <a:solidFill>
                  <a:srgbClr val="709256"/>
                </a:solidFill>
              </a:rPr>
            </a:br>
            <a:r>
              <a:rPr lang="ar-SA" b="1" dirty="0" smtClean="0">
                <a:solidFill>
                  <a:srgbClr val="709256"/>
                </a:solidFill>
              </a:rPr>
              <a:t>طرق قسمة التركات</a:t>
            </a:r>
            <a:r>
              <a:rPr lang="en-US" dirty="0" smtClean="0">
                <a:solidFill>
                  <a:srgbClr val="709256"/>
                </a:solidFill>
              </a:rPr>
              <a:t/>
            </a:r>
            <a:br>
              <a:rPr lang="en-US" dirty="0" smtClean="0">
                <a:solidFill>
                  <a:srgbClr val="709256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4458" y="1412776"/>
            <a:ext cx="8362538" cy="4525963"/>
          </a:xfrm>
        </p:spPr>
        <p:txBody>
          <a:bodyPr/>
          <a:lstStyle/>
          <a:p>
            <a:pPr algn="just" rtl="1"/>
            <a:r>
              <a:rPr lang="ar-SA" sz="2800" dirty="0" smtClean="0"/>
              <a:t>		يوجد طرق متعددة لقسمة التركات، ومنها طريقة القيراط، ونعرض لها بإيجاز، ثم ندرس طريقتين فقط؛ طريقة النسبة، وطريقة القيمة السهمية.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	طريقة (القيراط): 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 	(قيراط المسألة):</a:t>
            </a:r>
            <a:r>
              <a:rPr lang="ar-SA" sz="2800" dirty="0" smtClean="0"/>
              <a:t> مصطلح فرْضي، يمثّل عدداً ينتج عن قسمة أصل المسألة، أو </a:t>
            </a:r>
            <a:r>
              <a:rPr lang="ar-SA" sz="2800" dirty="0" err="1" smtClean="0"/>
              <a:t>مصحّها</a:t>
            </a:r>
            <a:r>
              <a:rPr lang="ar-SA" sz="2800" dirty="0" smtClean="0"/>
              <a:t>، أو </a:t>
            </a:r>
            <a:r>
              <a:rPr lang="ar-SA" sz="2800" dirty="0" err="1" smtClean="0"/>
              <a:t>عولها</a:t>
            </a:r>
            <a:r>
              <a:rPr lang="ar-SA" sz="2800" dirty="0" smtClean="0"/>
              <a:t>، أو مردّها، أو جامعها على العدد (24).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هذه الطريقة عمل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</a:t>
            </a:r>
            <a:r>
              <a:rPr lang="ar-SA" sz="2800" dirty="0" err="1" smtClean="0"/>
              <a:t>الفرضيون</a:t>
            </a:r>
            <a:r>
              <a:rPr lang="ar-SA" sz="2800" dirty="0" smtClean="0"/>
              <a:t> لتسهيل قسمة التركة التي يزيد أصلها على 24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وهذه الطريقة لا تخلو من صعوبة، ونستبعدها من دراستنا.  </a:t>
            </a:r>
            <a:endParaRPr lang="en-US" sz="2800" b="1" dirty="0" smtClean="0"/>
          </a:p>
          <a:p>
            <a:pPr algn="just" rtl="1"/>
            <a:r>
              <a:rPr lang="ar-AE" sz="2800" dirty="0" smtClean="0"/>
              <a:t>القيراط هنا كأنه (مصطلح  فرْضي)، لا شرعي، لأنّ القيراط شرعاً يساوي 20/1 من المثقال الشرعي، أي ما يقارب 0,22 غراماً.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sz="4000" b="1" dirty="0" smtClean="0">
                <a:solidFill>
                  <a:srgbClr val="709256"/>
                </a:solidFill>
              </a:rPr>
              <a:t>الطريقة الأولى لقسمة </a:t>
            </a:r>
            <a:r>
              <a:rPr lang="ar-SA" sz="4000" b="1" dirty="0" err="1" smtClean="0">
                <a:solidFill>
                  <a:srgbClr val="709256"/>
                </a:solidFill>
              </a:rPr>
              <a:t>التركات </a:t>
            </a:r>
            <a:r>
              <a:rPr lang="ar-SA" sz="4000" b="1" dirty="0" smtClean="0">
                <a:solidFill>
                  <a:srgbClr val="709256"/>
                </a:solidFill>
              </a:rPr>
              <a:t>– طريقة النسبة</a:t>
            </a:r>
            <a:r>
              <a:rPr lang="en-US" dirty="0" smtClean="0">
                <a:solidFill>
                  <a:srgbClr val="709256"/>
                </a:solidFill>
              </a:rPr>
              <a:t/>
            </a:r>
            <a:br>
              <a:rPr lang="en-US" dirty="0" smtClean="0">
                <a:solidFill>
                  <a:srgbClr val="709256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12776"/>
            <a:ext cx="8429007" cy="4525963"/>
          </a:xfrm>
        </p:spPr>
        <p:txBody>
          <a:bodyPr/>
          <a:lstStyle/>
          <a:p>
            <a:pPr algn="just" rtl="1"/>
            <a:r>
              <a:rPr lang="ar-SA" sz="2800" dirty="0" smtClean="0"/>
              <a:t>	وهي تعتمد على مبدأ (النسبة والتناسب)، حيث إنّ نسبة أصل المسألة إلى سهم الوارث منها، تساوي نسبة مبلغ التركة إلى حصة الوارث منها.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خطوات الحلّ (بطريقة النسبة):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1-نضع جدولاً للمسألة </a:t>
            </a:r>
            <a:r>
              <a:rPr lang="ar-SA" sz="2800" dirty="0" err="1" smtClean="0"/>
              <a:t>الإرثية</a:t>
            </a:r>
            <a:r>
              <a:rPr lang="ar-SA" sz="2800" dirty="0" smtClean="0"/>
              <a:t>، ونُفرِغ فيه المعلومات(الورثة-الأنصبة-السهام.) 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2- نجعل حصص الورثة من التركة مجهولات، ونرمز لها على التسلسل بالرموز: </a:t>
            </a:r>
            <a:r>
              <a:rPr lang="ar-SA" sz="2800" dirty="0" err="1" smtClean="0"/>
              <a:t>س</a:t>
            </a:r>
            <a:r>
              <a:rPr lang="ar-SA" sz="2800" dirty="0" smtClean="0"/>
              <a:t> ، ع ، ص ، ز...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3- نضع الحصة والسهم والتركة وأصل المسألة، على شكل تناسب:</a:t>
            </a:r>
            <a:endParaRPr lang="en-US" sz="2800" b="1" dirty="0" smtClean="0"/>
          </a:p>
          <a:p>
            <a:pPr algn="just" rtl="1"/>
            <a:r>
              <a:rPr lang="ar-SA" sz="2800" u="sng" baseline="30000" dirty="0" smtClean="0"/>
              <a:t>الحصة</a:t>
            </a:r>
            <a:r>
              <a:rPr lang="ar-SA" sz="2800" baseline="-25000" dirty="0" smtClean="0"/>
              <a:t>    </a:t>
            </a:r>
            <a:r>
              <a:rPr lang="ar-SA" sz="2800" b="1" baseline="-25000" dirty="0" smtClean="0"/>
              <a:t>= </a:t>
            </a:r>
            <a:r>
              <a:rPr lang="ar-SA" sz="2800" dirty="0" smtClean="0"/>
              <a:t> </a:t>
            </a:r>
            <a:r>
              <a:rPr lang="ar-SA" sz="2800" u="sng" baseline="30000" dirty="0" smtClean="0"/>
              <a:t>السهم </a:t>
            </a:r>
            <a:r>
              <a:rPr lang="ar-SA" sz="2800" baseline="30000" dirty="0" smtClean="0"/>
              <a:t>      </a:t>
            </a:r>
            <a:endParaRPr lang="en-US" sz="2800" b="1" dirty="0" smtClean="0"/>
          </a:p>
          <a:p>
            <a:pPr algn="just" rtl="1"/>
            <a:r>
              <a:rPr lang="ar-SA" sz="2800" baseline="30000" dirty="0" smtClean="0"/>
              <a:t>التركة         الأصل</a:t>
            </a: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709256"/>
                </a:solidFill>
              </a:rPr>
              <a:t>تابع- الطريقة الأولى </a:t>
            </a:r>
            <a:r>
              <a:rPr lang="en-US" dirty="0" smtClean="0">
                <a:solidFill>
                  <a:srgbClr val="709256"/>
                </a:solidFill>
              </a:rPr>
              <a:t/>
            </a:r>
            <a:br>
              <a:rPr lang="en-US" dirty="0" smtClean="0">
                <a:solidFill>
                  <a:srgbClr val="709256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	</a:t>
            </a:r>
            <a:r>
              <a:rPr lang="ar-SA" sz="2800" dirty="0" smtClean="0"/>
              <a:t>4-نطبق قانون التناسب: حاصل ضرب الطرفين </a:t>
            </a:r>
            <a:r>
              <a:rPr lang="ar-SA" sz="2800" b="1" dirty="0" smtClean="0"/>
              <a:t>= </a:t>
            </a:r>
            <a:r>
              <a:rPr lang="ar-SA" sz="2800" dirty="0" smtClean="0"/>
              <a:t>حاصل ضرب الوسطين.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	الحصة </a:t>
            </a:r>
            <a:r>
              <a:rPr lang="ar-SA" sz="2800" b="1" dirty="0" smtClean="0"/>
              <a:t> </a:t>
            </a:r>
            <a:r>
              <a:rPr lang="en-US" sz="2800" b="1" dirty="0" smtClean="0"/>
              <a:t>X</a:t>
            </a:r>
            <a:r>
              <a:rPr lang="ar-SA" sz="2800" dirty="0" smtClean="0"/>
              <a:t>الأصل  = التركة </a:t>
            </a:r>
            <a:r>
              <a:rPr lang="ar-SA" sz="2800" b="1" dirty="0" smtClean="0"/>
              <a:t> </a:t>
            </a:r>
            <a:r>
              <a:rPr lang="en-US" sz="2800" b="1" dirty="0" smtClean="0"/>
              <a:t>X</a:t>
            </a:r>
            <a:r>
              <a:rPr lang="ar-SA" sz="2800" dirty="0" smtClean="0"/>
              <a:t>السهم  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5-نجري عمليات الضرب والقسمة للحصول على قيمة المجهول (س)، وهي (الحصة)، ونضعها في الجدول.</a:t>
            </a:r>
            <a:endParaRPr lang="en-US" sz="2800" b="1" dirty="0" smtClean="0"/>
          </a:p>
          <a:p>
            <a:pPr algn="just" rtl="1"/>
            <a:r>
              <a:rPr lang="ar-SA" sz="2800" b="1" baseline="-25000" dirty="0" smtClean="0"/>
              <a:t>الحصة (س) =</a:t>
            </a:r>
            <a:r>
              <a:rPr lang="ar-SA" sz="2800" b="1" dirty="0" smtClean="0"/>
              <a:t>  </a:t>
            </a:r>
            <a:r>
              <a:rPr lang="ar-SA" sz="2800" u="sng" baseline="30000" dirty="0" smtClean="0"/>
              <a:t>التركة   </a:t>
            </a:r>
            <a:r>
              <a:rPr lang="en-US" sz="2800" b="1" u="sng" baseline="30000" dirty="0" smtClean="0"/>
              <a:t> X </a:t>
            </a:r>
            <a:r>
              <a:rPr lang="ar-SA" sz="2800" u="sng" baseline="30000" dirty="0" smtClean="0"/>
              <a:t>السهم</a:t>
            </a:r>
            <a:endParaRPr lang="en-US" sz="2800" b="1" dirty="0" smtClean="0"/>
          </a:p>
          <a:p>
            <a:pPr algn="just" rtl="1"/>
            <a:r>
              <a:rPr lang="ar-SA" sz="2800" baseline="30000" dirty="0" smtClean="0"/>
              <a:t>                       الأصل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6-نتأكد من دقة الحساب بجمع السهام، وجمع حصص الوارثين، ومطابقتها في الحقل الأفقي السفلي.</a:t>
            </a:r>
            <a:endParaRPr lang="en-US" sz="2800" b="1" dirty="0" smtClean="0"/>
          </a:p>
          <a:p>
            <a:pPr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709256"/>
                </a:solidFill>
              </a:rPr>
              <a:t>مسألة تطبيقية على قسمة التركات</a:t>
            </a:r>
            <a:r>
              <a:rPr lang="en-US" dirty="0" smtClean="0">
                <a:solidFill>
                  <a:srgbClr val="709256"/>
                </a:solidFill>
              </a:rPr>
              <a:t/>
            </a:r>
            <a:br>
              <a:rPr lang="en-US" dirty="0" smtClean="0">
                <a:solidFill>
                  <a:srgbClr val="709256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927" y="1484785"/>
            <a:ext cx="8229600" cy="4525963"/>
          </a:xfrm>
        </p:spPr>
        <p:txBody>
          <a:bodyPr/>
          <a:lstStyle/>
          <a:p>
            <a:pPr rtl="1"/>
            <a:endParaRPr lang="ar-SA" sz="2500" dirty="0" smtClean="0"/>
          </a:p>
          <a:p>
            <a:pPr rtl="1"/>
            <a:endParaRPr lang="en-US" sz="2500" dirty="0" smtClean="0"/>
          </a:p>
          <a:p>
            <a:pPr algn="just" rtl="1"/>
            <a:endParaRPr lang="en-US" b="1" dirty="0" smtClean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00200"/>
            <a:ext cx="822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318517" y="1844824"/>
          <a:ext cx="8339705" cy="42484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1853"/>
                <a:gridCol w="1209236"/>
                <a:gridCol w="3174785"/>
                <a:gridCol w="1410362"/>
                <a:gridCol w="1443469"/>
              </a:tblGrid>
              <a:tr h="77723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أنصبة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dirty="0" smtClean="0"/>
                        <a:t>ورثة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dirty="0" smtClean="0"/>
                        <a:t>سبب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800" dirty="0" smtClean="0"/>
                        <a:t>أصل 12</a:t>
                      </a:r>
                      <a:r>
                        <a:rPr lang="ar-AE" sz="2800" baseline="0" dirty="0" smtClean="0"/>
                        <a:t> </a:t>
                      </a:r>
                      <a:endParaRPr lang="ar-AE" sz="28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تركة960</a:t>
                      </a:r>
                    </a:p>
                  </a:txBody>
                  <a:tcPr marL="84406" marR="84406"/>
                </a:tc>
              </a:tr>
              <a:tr h="63980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زوج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............................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3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......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518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بنت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انفرادها وعدم وجود</a:t>
                      </a:r>
                      <a:r>
                        <a:rPr lang="ar-SA" sz="2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...............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480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518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1/6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بنت ابن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تكملة الثلثين، وعدم وجود ......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.......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58292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ع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أخت ش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عصبة مع ............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80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71246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عم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وجود ..............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0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000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499742">
                <a:tc gridSpan="3"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Traditional Arabic"/>
                        </a:rPr>
                        <a:t>المجمــــــوع</a:t>
                      </a:r>
                      <a:endParaRPr lang="en-US" sz="24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Traditional Arabic"/>
                        </a:rPr>
                        <a:t>960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82678" y="1340768"/>
            <a:ext cx="7643926" cy="12618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ماتت (إدام) عن: زوج، وبنت، وبنت ابن، وأخت شقيقة، وعم. وتركت 960 ديناراً.</a:t>
            </a:r>
            <a:endParaRPr lang="en-US" sz="2400" dirty="0" smtClean="0"/>
          </a:p>
          <a:p>
            <a:endParaRPr lang="ar-A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709256"/>
                </a:solidFill>
              </a:rPr>
              <a:t>كيفية حساب الحصص</a:t>
            </a:r>
            <a:r>
              <a:rPr lang="en-US" dirty="0" smtClean="0">
                <a:solidFill>
                  <a:srgbClr val="709256"/>
                </a:solidFill>
              </a:rPr>
              <a:t/>
            </a:r>
            <a:br>
              <a:rPr lang="en-US" dirty="0" smtClean="0">
                <a:solidFill>
                  <a:srgbClr val="709256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/>
              <a:t>	الطريقة الرياضية لحساب حصص الورثة بقاعدة (التناسب):</a:t>
            </a:r>
            <a:endParaRPr lang="en-US" sz="2400" dirty="0" smtClean="0"/>
          </a:p>
          <a:p>
            <a:pPr rtl="1"/>
            <a:r>
              <a:rPr lang="ar-SA" sz="2400" dirty="0" smtClean="0"/>
              <a:t>حصة الزوج (</a:t>
            </a:r>
            <a:r>
              <a:rPr lang="ar-SA" sz="2400" b="1" dirty="0" smtClean="0"/>
              <a:t>س)          </a:t>
            </a:r>
            <a:r>
              <a:rPr lang="ar-SA" sz="2400" dirty="0" smtClean="0"/>
              <a:t>= </a:t>
            </a:r>
            <a:r>
              <a:rPr lang="ar-SA" sz="2400" u="sng" dirty="0" smtClean="0"/>
              <a:t>3 </a:t>
            </a:r>
            <a:r>
              <a:rPr lang="en-US" sz="2400" u="sng" dirty="0" smtClean="0"/>
              <a:t>X  </a:t>
            </a:r>
            <a:r>
              <a:rPr lang="ar-AE" sz="2400" u="sng" dirty="0" smtClean="0"/>
              <a:t>0</a:t>
            </a:r>
            <a:r>
              <a:rPr lang="en-US" sz="2400" u="sng" dirty="0" smtClean="0"/>
              <a:t>96</a:t>
            </a:r>
            <a:r>
              <a:rPr lang="ar-AE" sz="2400" dirty="0" smtClean="0"/>
              <a:t>  </a:t>
            </a:r>
            <a:r>
              <a:rPr lang="ar-SA" sz="2400" dirty="0" smtClean="0"/>
              <a:t>= ......</a:t>
            </a:r>
            <a:endParaRPr lang="en-US" sz="2400" dirty="0" smtClean="0"/>
          </a:p>
          <a:p>
            <a:pPr rtl="1"/>
            <a:r>
              <a:rPr lang="ar-AE" sz="2400" b="1" dirty="0" smtClean="0"/>
              <a:t>                                          12</a:t>
            </a:r>
            <a:endParaRPr lang="en-US" sz="2400" b="1" dirty="0" smtClean="0"/>
          </a:p>
          <a:p>
            <a:pPr rtl="1"/>
            <a:r>
              <a:rPr lang="ar-SA" sz="2400" dirty="0" smtClean="0"/>
              <a:t>حصة البنت </a:t>
            </a:r>
            <a:r>
              <a:rPr lang="ar-SA" sz="2400" b="1" dirty="0" smtClean="0"/>
              <a:t>(ع)           </a:t>
            </a:r>
            <a:r>
              <a:rPr lang="ar-SA" sz="2400" dirty="0" smtClean="0"/>
              <a:t>= </a:t>
            </a:r>
            <a:r>
              <a:rPr lang="ar-SA" sz="2400" u="sng" dirty="0" smtClean="0"/>
              <a:t>6 </a:t>
            </a:r>
            <a:r>
              <a:rPr lang="en-US" sz="2400" u="sng" dirty="0" smtClean="0"/>
              <a:t>X </a:t>
            </a:r>
            <a:r>
              <a:rPr lang="ar-AE" sz="2400" u="sng" dirty="0" smtClean="0"/>
              <a:t>0</a:t>
            </a:r>
            <a:r>
              <a:rPr lang="en-US" sz="2400" u="sng" dirty="0" smtClean="0"/>
              <a:t>96</a:t>
            </a:r>
            <a:r>
              <a:rPr lang="ar-AE" sz="2400" dirty="0" smtClean="0"/>
              <a:t>  </a:t>
            </a:r>
            <a:r>
              <a:rPr lang="ar-SA" sz="2400" dirty="0" smtClean="0"/>
              <a:t>= .......</a:t>
            </a:r>
            <a:endParaRPr lang="en-US" sz="2400" dirty="0" smtClean="0"/>
          </a:p>
          <a:p>
            <a:pPr rtl="1"/>
            <a:r>
              <a:rPr lang="ar-AE" sz="2400" b="1" dirty="0" smtClean="0"/>
              <a:t>                                         12</a:t>
            </a:r>
            <a:endParaRPr lang="en-US" sz="2400" b="1" dirty="0" smtClean="0"/>
          </a:p>
          <a:p>
            <a:pPr rtl="1"/>
            <a:r>
              <a:rPr lang="ar-SA" sz="2400" dirty="0" smtClean="0"/>
              <a:t>حصة بنت الابن (ص)</a:t>
            </a:r>
            <a:r>
              <a:rPr lang="ar-SA" sz="2400" b="1" dirty="0" smtClean="0"/>
              <a:t>      </a:t>
            </a:r>
            <a:r>
              <a:rPr lang="ar-SA" sz="2400" dirty="0" smtClean="0"/>
              <a:t>= </a:t>
            </a:r>
            <a:r>
              <a:rPr lang="ar-SA" sz="2400" u="sng" dirty="0" smtClean="0"/>
              <a:t>2 </a:t>
            </a:r>
            <a:r>
              <a:rPr lang="en-US" sz="2400" u="sng" dirty="0" smtClean="0"/>
              <a:t>X  </a:t>
            </a:r>
            <a:r>
              <a:rPr lang="ar-AE" sz="2400" u="sng" dirty="0" smtClean="0"/>
              <a:t>0</a:t>
            </a:r>
            <a:r>
              <a:rPr lang="en-US" sz="2400" u="sng" dirty="0" smtClean="0"/>
              <a:t>96</a:t>
            </a:r>
            <a:r>
              <a:rPr lang="ar-AE" sz="2400" dirty="0" smtClean="0"/>
              <a:t>  </a:t>
            </a:r>
            <a:r>
              <a:rPr lang="ar-SA" sz="2400" dirty="0" smtClean="0"/>
              <a:t>= ......</a:t>
            </a:r>
            <a:endParaRPr lang="en-US" sz="2400" dirty="0" smtClean="0"/>
          </a:p>
          <a:p>
            <a:pPr rtl="1"/>
            <a:r>
              <a:rPr lang="ar-AE" sz="2400" b="1" dirty="0" smtClean="0"/>
              <a:t>                                         12</a:t>
            </a:r>
            <a:endParaRPr lang="en-US" sz="2400" b="1" dirty="0" smtClean="0"/>
          </a:p>
          <a:p>
            <a:pPr rtl="1"/>
            <a:r>
              <a:rPr lang="ar-SA" sz="2400" dirty="0" smtClean="0"/>
              <a:t>حصة الأخت الشقيقة (</a:t>
            </a:r>
            <a:r>
              <a:rPr lang="ar-SA" sz="2400" b="1" dirty="0" smtClean="0"/>
              <a:t>ز)  </a:t>
            </a:r>
            <a:r>
              <a:rPr lang="ar-SA" sz="2400" dirty="0" smtClean="0"/>
              <a:t>= </a:t>
            </a:r>
            <a:r>
              <a:rPr lang="ar-SA" sz="2400" u="sng" dirty="0" smtClean="0"/>
              <a:t>1</a:t>
            </a:r>
            <a:r>
              <a:rPr lang="en-US" sz="2400" u="sng" dirty="0" smtClean="0"/>
              <a:t>X  </a:t>
            </a:r>
            <a:r>
              <a:rPr lang="ar-AE" sz="2400" u="sng" dirty="0" smtClean="0"/>
              <a:t>0</a:t>
            </a:r>
            <a:r>
              <a:rPr lang="en-US" sz="2400" u="sng" dirty="0" smtClean="0"/>
              <a:t>96</a:t>
            </a:r>
            <a:r>
              <a:rPr lang="ar-AE" sz="2400" dirty="0" smtClean="0"/>
              <a:t>  </a:t>
            </a:r>
            <a:r>
              <a:rPr lang="ar-SA" sz="2400" dirty="0" smtClean="0"/>
              <a:t>= .......</a:t>
            </a:r>
            <a:endParaRPr lang="en-US" sz="2400" dirty="0" smtClean="0"/>
          </a:p>
          <a:p>
            <a:pPr rtl="1"/>
            <a:r>
              <a:rPr lang="ar-AE" sz="2400" b="1" dirty="0" smtClean="0"/>
              <a:t>                                        12</a:t>
            </a:r>
            <a:endParaRPr lang="en-US" sz="2400" b="1" dirty="0" smtClean="0"/>
          </a:p>
          <a:p>
            <a:r>
              <a:rPr lang="ar-AE" sz="2400" b="1" dirty="0" smtClean="0"/>
              <a:t>وللتأكد </a:t>
            </a:r>
            <a:r>
              <a:rPr lang="ar-AE" sz="2400" dirty="0" smtClean="0"/>
              <a:t>من دقة الحساب  نجمع النواتج </a:t>
            </a:r>
            <a:r>
              <a:rPr lang="ar-AE" sz="2400" dirty="0" err="1" smtClean="0"/>
              <a:t>س</a:t>
            </a:r>
            <a:r>
              <a:rPr lang="ar-AE" sz="2400" dirty="0" smtClean="0"/>
              <a:t>+ع+ص+ز= مبلغ التركة</a:t>
            </a:r>
            <a:r>
              <a:rPr lang="ar-AE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وان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14" name="عنوان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sz="4400" b="1" dirty="0" smtClean="0">
                <a:solidFill>
                  <a:srgbClr val="709256"/>
                </a:solidFill>
              </a:rPr>
              <a:t> </a:t>
            </a:r>
            <a:r>
              <a:rPr lang="ar-SA" sz="3800" b="1" dirty="0" smtClean="0">
                <a:solidFill>
                  <a:srgbClr val="709256"/>
                </a:solidFill>
              </a:rPr>
              <a:t>الطريقة الثانية لقسمة </a:t>
            </a:r>
            <a:r>
              <a:rPr lang="ar-SA" sz="3800" b="1" dirty="0" err="1" smtClean="0">
                <a:solidFill>
                  <a:srgbClr val="709256"/>
                </a:solidFill>
              </a:rPr>
              <a:t>التركات </a:t>
            </a:r>
            <a:r>
              <a:rPr lang="ar-SA" sz="3800" b="1" dirty="0" smtClean="0">
                <a:solidFill>
                  <a:srgbClr val="709256"/>
                </a:solidFill>
              </a:rPr>
              <a:t>– طريقة القيمة السهمية </a:t>
            </a:r>
            <a:r>
              <a:rPr lang="en-US" sz="4400" dirty="0" smtClean="0">
                <a:solidFill>
                  <a:srgbClr val="709256"/>
                </a:solidFill>
              </a:rPr>
              <a:t/>
            </a:r>
            <a:br>
              <a:rPr lang="en-US" sz="4400" dirty="0" smtClean="0">
                <a:solidFill>
                  <a:srgbClr val="709256"/>
                </a:solidFill>
              </a:rPr>
            </a:br>
            <a:r>
              <a:rPr lang="en-US" sz="4400" dirty="0" smtClean="0">
                <a:solidFill>
                  <a:srgbClr val="009900"/>
                </a:solidFill>
              </a:rPr>
              <a:t/>
            </a:r>
            <a:br>
              <a:rPr lang="en-US" sz="4400" dirty="0" smtClean="0">
                <a:solidFill>
                  <a:srgbClr val="009900"/>
                </a:solidFill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rtl="1"/>
            <a:r>
              <a:rPr lang="ar-SA" sz="2800" dirty="0" smtClean="0"/>
              <a:t>.</a:t>
            </a:r>
            <a:r>
              <a:rPr lang="ar-SA" sz="2800" b="1" dirty="0" smtClean="0"/>
              <a:t> الطريقة </a:t>
            </a:r>
            <a:r>
              <a:rPr lang="ar-SA" sz="2800" b="1" dirty="0" err="1" smtClean="0"/>
              <a:t>الثانية </a:t>
            </a:r>
            <a:r>
              <a:rPr lang="ar-SA" sz="2800" b="1" dirty="0" smtClean="0"/>
              <a:t>- طريقة القسمة، حسْب (القيمة السهمية): 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خطوات الحلّ بطريقة القيمة السهمية:</a:t>
            </a:r>
            <a:endParaRPr lang="en-US" sz="2800" b="1" dirty="0" smtClean="0"/>
          </a:p>
          <a:p>
            <a:pPr rtl="1"/>
            <a:r>
              <a:rPr lang="ar-SA" sz="2800" dirty="0" smtClean="0"/>
              <a:t>1-نضع </a:t>
            </a:r>
            <a:r>
              <a:rPr lang="ar-SA" sz="2800" b="1" dirty="0" smtClean="0"/>
              <a:t>جدولاً للمسألة</a:t>
            </a:r>
            <a:r>
              <a:rPr lang="ar-SA" sz="2800" dirty="0" smtClean="0"/>
              <a:t> </a:t>
            </a:r>
            <a:r>
              <a:rPr lang="ar-SA" sz="2800" dirty="0" err="1" smtClean="0"/>
              <a:t>الإرثية</a:t>
            </a:r>
            <a:r>
              <a:rPr lang="ar-SA" sz="2800" dirty="0" smtClean="0"/>
              <a:t>، ونُفرِغ فيه المعلومات؛ (الورثة-الأنصبة-السهام..). </a:t>
            </a:r>
            <a:endParaRPr lang="en-US" sz="2800" b="1" dirty="0" smtClean="0"/>
          </a:p>
          <a:p>
            <a:pPr rtl="1"/>
            <a:r>
              <a:rPr lang="ar-SA" sz="2800" dirty="0" smtClean="0"/>
              <a:t>2-نقسم مبلغ التركة على أصل المسألة، لنحصل على </a:t>
            </a:r>
            <a:r>
              <a:rPr lang="ar-SA" sz="2800" b="1" dirty="0" smtClean="0"/>
              <a:t>(قيمة السهم الواحد).</a:t>
            </a:r>
            <a:endParaRPr lang="en-US" sz="2800" b="1" dirty="0" smtClean="0"/>
          </a:p>
          <a:p>
            <a:pPr rtl="1"/>
            <a:r>
              <a:rPr lang="ar-SA" sz="2800" dirty="0" smtClean="0"/>
              <a:t>3-نضرب (</a:t>
            </a:r>
            <a:r>
              <a:rPr lang="ar-SA" sz="2800" b="1" dirty="0" smtClean="0"/>
              <a:t>القيمة السهمية</a:t>
            </a:r>
            <a:r>
              <a:rPr lang="ar-SA" sz="2800" dirty="0" smtClean="0"/>
              <a:t>) بسهام كل وارث على حدة، ونضع الناتج في مكانه.</a:t>
            </a:r>
            <a:endParaRPr lang="en-US" sz="2800" b="1" dirty="0" smtClean="0"/>
          </a:p>
          <a:p>
            <a:pPr rtl="1"/>
            <a:r>
              <a:rPr lang="ar-SA" sz="2800" dirty="0" smtClean="0"/>
              <a:t>4-نتأكد من دقة الحساب بجمع السهام، وجمع حصص الوارثين، في الحقل السفلي.</a:t>
            </a:r>
            <a:endParaRPr lang="en-US" sz="2800" b="1" dirty="0" smtClean="0"/>
          </a:p>
          <a:p>
            <a:pPr algn="ctr"/>
            <a:endParaRPr lang="en-US" sz="300" dirty="0"/>
          </a:p>
        </p:txBody>
      </p:sp>
      <p:sp>
        <p:nvSpPr>
          <p:cNvPr id="16" name="عنوان 1"/>
          <p:cNvSpPr txBox="1">
            <a:spLocks/>
          </p:cNvSpPr>
          <p:nvPr/>
        </p:nvSpPr>
        <p:spPr bwMode="auto">
          <a:xfrm>
            <a:off x="422031" y="304800"/>
            <a:ext cx="826476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0" name="عنصر نائب للمحتوى 2"/>
          <p:cNvSpPr txBox="1">
            <a:spLocks/>
          </p:cNvSpPr>
          <p:nvPr/>
        </p:nvSpPr>
        <p:spPr bwMode="auto">
          <a:xfrm>
            <a:off x="422031" y="1676401"/>
            <a:ext cx="8159262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3744"/>
          </a:xfrm>
        </p:spPr>
        <p:txBody>
          <a:bodyPr/>
          <a:lstStyle/>
          <a:p>
            <a:pPr lvl="0" algn="ctr">
              <a:defRPr/>
            </a:pPr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709256"/>
                </a:solidFill>
              </a:rPr>
              <a:t>مسألة تطبيقية على قسمة التركات</a:t>
            </a:r>
            <a:r>
              <a:rPr lang="en-US" dirty="0" smtClean="0">
                <a:solidFill>
                  <a:srgbClr val="709256"/>
                </a:solidFill>
              </a:rPr>
              <a:t/>
            </a:r>
            <a:br>
              <a:rPr lang="en-US" dirty="0" smtClean="0">
                <a:solidFill>
                  <a:srgbClr val="709256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22031" y="304800"/>
            <a:ext cx="826476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22031" y="1719633"/>
            <a:ext cx="8264769" cy="44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50927" y="16288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50927" y="148478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457200" y="1600200"/>
            <a:ext cx="822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  <p:graphicFrame>
        <p:nvGraphicFramePr>
          <p:cNvPr id="11" name="Content Placeholder 4"/>
          <p:cNvGraphicFramePr>
            <a:graphicFrameLocks/>
          </p:cNvGraphicFramePr>
          <p:nvPr/>
        </p:nvGraphicFramePr>
        <p:xfrm>
          <a:off x="317989" y="2132856"/>
          <a:ext cx="8339705" cy="42484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1853"/>
                <a:gridCol w="1209236"/>
                <a:gridCol w="3174785"/>
                <a:gridCol w="1410362"/>
                <a:gridCol w="1443469"/>
              </a:tblGrid>
              <a:tr h="77723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أنصبة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dirty="0" smtClean="0"/>
                        <a:t>ورثة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dirty="0" smtClean="0"/>
                        <a:t>سبب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800" dirty="0" smtClean="0"/>
                        <a:t>أصل......</a:t>
                      </a:r>
                      <a:r>
                        <a:rPr lang="ar-AE" sz="2800" baseline="0" dirty="0" smtClean="0"/>
                        <a:t> </a:t>
                      </a:r>
                      <a:endParaRPr lang="ar-AE" sz="28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تركة960</a:t>
                      </a:r>
                    </a:p>
                  </a:txBody>
                  <a:tcPr marL="84406" marR="84406"/>
                </a:tc>
              </a:tr>
              <a:tr h="63980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زوجة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800" dirty="0" smtClean="0">
                          <a:latin typeface="Times New Roman"/>
                          <a:ea typeface="Times New Roman"/>
                          <a:cs typeface="Traditional Arabic"/>
                        </a:rPr>
                        <a:t>.................................</a:t>
                      </a:r>
                      <a:endParaRPr lang="en-US" sz="2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518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بنت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انفرادها وعدم وجود.............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518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 dirty="0" smtClean="0">
                          <a:latin typeface="Times New Roman"/>
                          <a:ea typeface="Times New Roman"/>
                          <a:cs typeface="Traditional Arabic"/>
                        </a:rPr>
                        <a:t>1/6</a:t>
                      </a:r>
                      <a:endParaRPr lang="en-US" sz="2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بنت ابن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latin typeface="Times New Roman"/>
                          <a:ea typeface="Times New Roman"/>
                          <a:cs typeface="Traditional Arabic"/>
                        </a:rPr>
                        <a:t>تكملة الثلثين، وعدم وجود .......</a:t>
                      </a:r>
                      <a:endParaRPr lang="en-US" sz="2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58292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ع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أخت لأب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عصبة مع ............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71246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ابن عم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وجود ..............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000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499742">
                <a:tc gridSpan="3"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المجمــــــوع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>
                          <a:latin typeface="Times New Roman"/>
                          <a:ea typeface="Times New Roman"/>
                          <a:cs typeface="Traditional Arabic"/>
                        </a:rPr>
                        <a:t>.....</a:t>
                      </a:r>
                      <a:endParaRPr lang="en-US" sz="2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latin typeface="Times New Roman"/>
                          <a:ea typeface="Times New Roman"/>
                          <a:cs typeface="Traditional Arabic"/>
                        </a:rPr>
                        <a:t>960</a:t>
                      </a:r>
                      <a:endParaRPr lang="en-US" sz="2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85051" y="1340769"/>
            <a:ext cx="864096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00" dirty="0" smtClean="0"/>
              <a:t>مات (عبيدة) عن: زوجة، وبنت، وبنت ابن، وأخت لأب، وابن عم. وترك 960 ديناراً.</a:t>
            </a:r>
            <a:endParaRPr lang="en-US" sz="2500" dirty="0" smtClean="0"/>
          </a:p>
          <a:p>
            <a:endParaRPr lang="ar-A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defRPr/>
            </a:pP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709256"/>
                </a:solidFill>
              </a:rPr>
              <a:t>طريقة حساب التركات حسب القيمة السهمية </a:t>
            </a:r>
            <a:r>
              <a:rPr lang="en-US" dirty="0" smtClean="0">
                <a:solidFill>
                  <a:srgbClr val="709256"/>
                </a:solidFill>
              </a:rPr>
              <a:t/>
            </a:r>
            <a:br>
              <a:rPr lang="en-US" dirty="0" smtClean="0">
                <a:solidFill>
                  <a:srgbClr val="709256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	الطريقة الرياضية لحساب </a:t>
            </a:r>
            <a:r>
              <a:rPr lang="ar-SA" sz="2600" b="1" dirty="0" smtClean="0"/>
              <a:t>حصص الورثة بطريقة (القيمة السهمية):</a:t>
            </a:r>
            <a:endParaRPr lang="en-US" sz="2600" dirty="0" smtClean="0"/>
          </a:p>
          <a:p>
            <a:pPr rtl="1"/>
            <a:r>
              <a:rPr lang="ar-SA" sz="2600" dirty="0" smtClean="0"/>
              <a:t>آ-نستخرج (قيمة السهم) الواحد من التركة.</a:t>
            </a:r>
            <a:endParaRPr lang="en-US" sz="2600" dirty="0" smtClean="0"/>
          </a:p>
          <a:p>
            <a:pPr rtl="1"/>
            <a:r>
              <a:rPr lang="ar-SA" sz="2600" dirty="0" smtClean="0"/>
              <a:t> </a:t>
            </a:r>
            <a:r>
              <a:rPr lang="ar-SA" sz="2600" dirty="0" smtClean="0">
                <a:cs typeface="+mn-cs"/>
              </a:rPr>
              <a:t>قيمة السهم الواحد= </a:t>
            </a:r>
            <a:r>
              <a:rPr lang="ar-SA" sz="2600" u="sng" dirty="0" smtClean="0">
                <a:cs typeface="+mn-cs"/>
              </a:rPr>
              <a:t> 960</a:t>
            </a:r>
            <a:r>
              <a:rPr lang="ar-SA" sz="2600" dirty="0" smtClean="0">
                <a:cs typeface="+mn-cs"/>
              </a:rPr>
              <a:t> </a:t>
            </a:r>
            <a:r>
              <a:rPr lang="ar-SA" sz="2600" baseline="-25000" dirty="0" smtClean="0">
                <a:cs typeface="+mn-cs"/>
              </a:rPr>
              <a:t>= 40</a:t>
            </a:r>
            <a:endParaRPr lang="en-US" sz="2600" dirty="0" smtClean="0">
              <a:cs typeface="+mn-cs"/>
            </a:endParaRPr>
          </a:p>
          <a:p>
            <a:pPr rtl="1"/>
            <a:r>
              <a:rPr lang="ar-SA" sz="2600" dirty="0" smtClean="0">
                <a:cs typeface="+mn-cs"/>
              </a:rPr>
              <a:t>                         24  </a:t>
            </a:r>
            <a:endParaRPr lang="en-US" sz="2600" dirty="0" smtClean="0">
              <a:cs typeface="+mn-cs"/>
            </a:endParaRPr>
          </a:p>
          <a:p>
            <a:pPr rtl="1"/>
            <a:r>
              <a:rPr lang="ar-SA" sz="2600" dirty="0" smtClean="0"/>
              <a:t> ب-نضرب (قيمة السهم) بسهام كل وارث على حدة.</a:t>
            </a:r>
            <a:endParaRPr lang="en-US" sz="2600" dirty="0" smtClean="0"/>
          </a:p>
          <a:p>
            <a:pPr rtl="1"/>
            <a:r>
              <a:rPr lang="ar-SA" sz="2600" dirty="0" smtClean="0"/>
              <a:t>حصة الزوجة</a:t>
            </a:r>
            <a:r>
              <a:rPr lang="ar-SA" sz="2600" b="1" dirty="0" smtClean="0"/>
              <a:t>      </a:t>
            </a:r>
            <a:r>
              <a:rPr lang="ar-SA" sz="2600" dirty="0" smtClean="0"/>
              <a:t>= ......... </a:t>
            </a:r>
            <a:r>
              <a:rPr lang="en-US" sz="2600" dirty="0" smtClean="0"/>
              <a:t> X </a:t>
            </a:r>
            <a:r>
              <a:rPr lang="ar-SA" sz="2600" dirty="0" smtClean="0"/>
              <a:t>..........</a:t>
            </a:r>
            <a:r>
              <a:rPr lang="ar-AE" sz="2600" dirty="0" smtClean="0"/>
              <a:t> = </a:t>
            </a:r>
            <a:r>
              <a:rPr lang="ar-SA" sz="2600" dirty="0" smtClean="0"/>
              <a:t>..........</a:t>
            </a:r>
            <a:endParaRPr lang="en-US" sz="2600" dirty="0" smtClean="0"/>
          </a:p>
          <a:p>
            <a:pPr rtl="1"/>
            <a:r>
              <a:rPr lang="ar-SA" sz="2600" dirty="0" smtClean="0"/>
              <a:t>حصة البنت  </a:t>
            </a:r>
            <a:r>
              <a:rPr lang="ar-SA" sz="2600" b="1" dirty="0" smtClean="0"/>
              <a:t>     </a:t>
            </a:r>
            <a:r>
              <a:rPr lang="ar-SA" sz="2600" dirty="0" smtClean="0"/>
              <a:t>= ......... </a:t>
            </a:r>
            <a:r>
              <a:rPr lang="en-US" sz="2600" dirty="0" smtClean="0"/>
              <a:t> X </a:t>
            </a:r>
            <a:r>
              <a:rPr lang="ar-SA" sz="2600" dirty="0" smtClean="0"/>
              <a:t>..........</a:t>
            </a:r>
            <a:r>
              <a:rPr lang="ar-AE" sz="2600" dirty="0" smtClean="0"/>
              <a:t> = </a:t>
            </a:r>
            <a:r>
              <a:rPr lang="ar-SA" sz="2600" dirty="0" smtClean="0"/>
              <a:t>..........</a:t>
            </a:r>
            <a:endParaRPr lang="en-US" sz="2600" dirty="0" smtClean="0"/>
          </a:p>
          <a:p>
            <a:pPr rtl="1"/>
            <a:r>
              <a:rPr lang="ar-SA" sz="2600" dirty="0" smtClean="0"/>
              <a:t>حصة بنت الابن</a:t>
            </a:r>
            <a:r>
              <a:rPr lang="ar-SA" sz="2600" b="1" dirty="0" smtClean="0"/>
              <a:t> </a:t>
            </a:r>
            <a:r>
              <a:rPr lang="ar-SA" sz="2600" dirty="0" smtClean="0"/>
              <a:t>  = ......... </a:t>
            </a:r>
            <a:r>
              <a:rPr lang="en-US" sz="2600" dirty="0" smtClean="0"/>
              <a:t> X </a:t>
            </a:r>
            <a:r>
              <a:rPr lang="ar-SA" sz="2600" dirty="0" smtClean="0"/>
              <a:t>..........</a:t>
            </a:r>
            <a:r>
              <a:rPr lang="ar-AE" sz="2600" dirty="0" smtClean="0"/>
              <a:t> = </a:t>
            </a:r>
            <a:r>
              <a:rPr lang="ar-SA" sz="2600" dirty="0" smtClean="0"/>
              <a:t>..........</a:t>
            </a:r>
            <a:endParaRPr lang="en-US" sz="2600" dirty="0" smtClean="0"/>
          </a:p>
          <a:p>
            <a:pPr rtl="1"/>
            <a:r>
              <a:rPr lang="ar-SA" sz="2600" dirty="0" smtClean="0"/>
              <a:t>حصة الأخت لأب= ......... </a:t>
            </a:r>
            <a:r>
              <a:rPr lang="en-US" sz="2600" dirty="0" smtClean="0"/>
              <a:t> X </a:t>
            </a:r>
            <a:r>
              <a:rPr lang="ar-SA" sz="2600" dirty="0" smtClean="0"/>
              <a:t>..........</a:t>
            </a:r>
            <a:r>
              <a:rPr lang="ar-AE" sz="2600" dirty="0" smtClean="0"/>
              <a:t> = </a:t>
            </a:r>
            <a:r>
              <a:rPr lang="ar-SA" sz="2600" dirty="0" smtClean="0"/>
              <a:t>..........</a:t>
            </a:r>
            <a:endParaRPr lang="en-US" sz="2600" dirty="0" smtClean="0"/>
          </a:p>
          <a:p>
            <a:pPr rtl="1"/>
            <a:r>
              <a:rPr lang="ar-SA" sz="2600" dirty="0" smtClean="0"/>
              <a:t>حصة ابن العم</a:t>
            </a:r>
            <a:r>
              <a:rPr lang="ar-SA" sz="2600" b="1" dirty="0" smtClean="0"/>
              <a:t>     </a:t>
            </a:r>
            <a:r>
              <a:rPr lang="ar-SA" sz="2600" dirty="0" smtClean="0"/>
              <a:t>=.......... </a:t>
            </a:r>
            <a:r>
              <a:rPr lang="en-US" sz="2600" dirty="0" smtClean="0"/>
              <a:t> X </a:t>
            </a:r>
            <a:r>
              <a:rPr lang="ar-SA" sz="2600" dirty="0" smtClean="0"/>
              <a:t>..........</a:t>
            </a:r>
            <a:r>
              <a:rPr lang="ar-AE" sz="2600" dirty="0" smtClean="0"/>
              <a:t> = </a:t>
            </a:r>
            <a:r>
              <a:rPr lang="ar-SA" sz="2600" dirty="0" smtClean="0"/>
              <a:t>..........</a:t>
            </a:r>
            <a:endParaRPr lang="en-US" sz="2600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22031" y="304800"/>
            <a:ext cx="826476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22031" y="1719633"/>
            <a:ext cx="8264769" cy="44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 bwMode="auto">
          <a:xfrm>
            <a:off x="844062" y="381000"/>
            <a:ext cx="7842738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914400" y="2472128"/>
            <a:ext cx="7709244" cy="438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 bwMode="auto">
          <a:xfrm>
            <a:off x="944612" y="339246"/>
            <a:ext cx="7742189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562708" y="1524000"/>
            <a:ext cx="8304896" cy="427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2" y="2133600"/>
            <a:ext cx="1947156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472</Words>
  <Application>Microsoft Office PowerPoint</Application>
  <PresentationFormat>عرض على الشاشة (3:4)‏</PresentationFormat>
  <Paragraphs>189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الشريحة 1</vt:lpstr>
      <vt:lpstr>المحاضرة الثالثة قسمة التركات .</vt:lpstr>
      <vt:lpstr>تعريف التركة عند الجمهور</vt:lpstr>
      <vt:lpstr>حصر التركات</vt:lpstr>
      <vt:lpstr>الحقوق المتعلقة بالتركة</vt:lpstr>
      <vt:lpstr>فضل الوصيّة، وكتابتها قبل الموت</vt:lpstr>
      <vt:lpstr>.</vt:lpstr>
      <vt:lpstr>  طرق قسمة التركات  </vt:lpstr>
      <vt:lpstr>  الطريقة الأولى لقسمة التركات – طريقة النسبة  </vt:lpstr>
      <vt:lpstr> تابع- الطريقة الأولى   </vt:lpstr>
      <vt:lpstr> مسألة تطبيقية على قسمة التركات  </vt:lpstr>
      <vt:lpstr> كيفية حساب الحصص  </vt:lpstr>
      <vt:lpstr>.</vt:lpstr>
      <vt:lpstr> مسألة تطبيقية على قسمة التركات  </vt:lpstr>
      <vt:lpstr> طريقة حساب التركات حسب القيمة السهمية   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1</cp:revision>
  <dcterms:created xsi:type="dcterms:W3CDTF">2012-03-27T07:08:24Z</dcterms:created>
  <dcterms:modified xsi:type="dcterms:W3CDTF">2012-03-27T07:09:45Z</dcterms:modified>
</cp:coreProperties>
</file>