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870FCF5-AA45-417E-BE7C-FB0E6E3BF992}" type="datetimeFigureOut">
              <a:rPr lang="ar-SA" smtClean="0"/>
              <a:t>05/05/33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870FCF5-AA45-417E-BE7C-FB0E6E3BF992}" type="datetimeFigureOut">
              <a:rPr lang="ar-SA" smtClean="0"/>
              <a:t>05/05/33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870FCF5-AA45-417E-BE7C-FB0E6E3BF992}" type="datetimeFigureOut">
              <a:rPr lang="ar-SA" smtClean="0"/>
              <a:t>05/05/33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870FCF5-AA45-417E-BE7C-FB0E6E3BF992}" type="datetimeFigureOut">
              <a:rPr lang="ar-SA" smtClean="0"/>
              <a:t>05/05/33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870FCF5-AA45-417E-BE7C-FB0E6E3BF992}" type="datetimeFigureOut">
              <a:rPr lang="ar-SA" smtClean="0"/>
              <a:t>05/05/33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870FCF5-AA45-417E-BE7C-FB0E6E3BF992}" type="datetimeFigureOut">
              <a:rPr lang="ar-SA" smtClean="0"/>
              <a:t>05/05/33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870FCF5-AA45-417E-BE7C-FB0E6E3BF992}" type="datetimeFigureOut">
              <a:rPr lang="ar-SA" smtClean="0"/>
              <a:t>05/05/33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870FCF5-AA45-417E-BE7C-FB0E6E3BF992}" type="datetimeFigureOut">
              <a:rPr lang="ar-SA" smtClean="0"/>
              <a:t>05/05/33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870FCF5-AA45-417E-BE7C-FB0E6E3BF992}" type="datetimeFigureOut">
              <a:rPr lang="ar-SA" smtClean="0"/>
              <a:t>05/05/33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870FCF5-AA45-417E-BE7C-FB0E6E3BF992}" type="datetimeFigureOut">
              <a:rPr lang="ar-SA" smtClean="0"/>
              <a:t>05/05/33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870FCF5-AA45-417E-BE7C-FB0E6E3BF992}" type="datetimeFigureOut">
              <a:rPr lang="ar-SA" smtClean="0"/>
              <a:t>05/05/33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EE027F-2B93-4562-822D-FA37416A5553}"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870FCF5-AA45-417E-BE7C-FB0E6E3BF992}" type="datetimeFigureOut">
              <a:rPr lang="ar-SA" smtClean="0"/>
              <a:t>05/05/33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1EE027F-2B93-4562-822D-FA37416A5553}"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b="1" dirty="0" smtClean="0">
                <a:solidFill>
                  <a:srgbClr val="FF0000"/>
                </a:solidFill>
              </a:rPr>
              <a:t>المحاضرة الرابعة</a:t>
            </a:r>
            <a:br>
              <a:rPr lang="ar-SA" b="1" dirty="0" smtClean="0">
                <a:solidFill>
                  <a:srgbClr val="FF0000"/>
                </a:solidFill>
              </a:rPr>
            </a:br>
            <a:r>
              <a:rPr lang="ar-SA" b="1" dirty="0" smtClean="0"/>
              <a:t> توريث ذوي الأرحام</a:t>
            </a:r>
            <a:endParaRPr lang="en-US" b="1" dirty="0"/>
          </a:p>
        </p:txBody>
      </p:sp>
      <p:sp>
        <p:nvSpPr>
          <p:cNvPr id="3" name="عنصر نائب للمحتوى 2"/>
          <p:cNvSpPr>
            <a:spLocks noGrp="1"/>
          </p:cNvSpPr>
          <p:nvPr>
            <p:ph idx="1"/>
          </p:nvPr>
        </p:nvSpPr>
        <p:spPr/>
        <p:txBody>
          <a:bodyPr/>
          <a:lstStyle/>
          <a:p>
            <a:pPr algn="just" rtl="1"/>
            <a:r>
              <a:rPr lang="ar-AE" b="1" dirty="0" smtClean="0"/>
              <a:t>	</a:t>
            </a:r>
            <a:r>
              <a:rPr lang="ar-SA" b="1" dirty="0" smtClean="0"/>
              <a:t>ذوو الأرحام لغةً</a:t>
            </a:r>
            <a:r>
              <a:rPr lang="ar-AE" b="1" dirty="0" smtClean="0"/>
              <a:t> و</a:t>
            </a:r>
            <a:r>
              <a:rPr lang="ar-SA" b="1" dirty="0" smtClean="0"/>
              <a:t>اصطلاحاً:</a:t>
            </a:r>
            <a:endParaRPr lang="en-US" b="1" dirty="0" smtClean="0"/>
          </a:p>
          <a:p>
            <a:pPr algn="just" rtl="1"/>
            <a:r>
              <a:rPr lang="ar-AE" b="1" dirty="0" smtClean="0"/>
              <a:t>	</a:t>
            </a:r>
            <a:r>
              <a:rPr lang="ar-SA" b="1" dirty="0" smtClean="0"/>
              <a:t>ذوو الأرحام لغةً:</a:t>
            </a:r>
            <a:r>
              <a:rPr lang="ar-SA" dirty="0" smtClean="0"/>
              <a:t> مشتق من الرّحِم، على وزن كَتِف، وهو بيت مَنبِت الولد ووعاؤه، والقرابة، أو أصلها، وأسبابها.</a:t>
            </a:r>
            <a:endParaRPr lang="en-US" b="1" dirty="0" smtClean="0"/>
          </a:p>
          <a:p>
            <a:pPr algn="just" rtl="1"/>
            <a:r>
              <a:rPr lang="ar-AE" b="1" dirty="0" smtClean="0"/>
              <a:t>	</a:t>
            </a:r>
            <a:r>
              <a:rPr lang="ar-SA" b="1" dirty="0" smtClean="0"/>
              <a:t>ذوو الأرحام اصطلاحاً:</a:t>
            </a:r>
            <a:r>
              <a:rPr lang="ar-SA" dirty="0" smtClean="0"/>
              <a:t> كل قريب، لا يرث بالنسب، أي قريب ليس ذا فرض، ولا عصبة.</a:t>
            </a:r>
            <a:endParaRPr lang="en-US" b="1" dirty="0" smtClean="0"/>
          </a:p>
          <a:p>
            <a:pPr algn="just" rtl="1"/>
            <a:r>
              <a:rPr lang="ar-SA" b="1" dirty="0" smtClean="0"/>
              <a:t>وأمثلتهم </a:t>
            </a:r>
            <a:r>
              <a:rPr lang="ar-SA" dirty="0" smtClean="0"/>
              <a:t>من الأقارب الإناث، كبنت البنت وبنت الأخت والخالة والعمة، ومن الأقارب الذكور الذين تتوسط بينهم وبين الميت أنثى، كابن البنت، والجد أبي الأم.</a:t>
            </a:r>
            <a:endParaRPr lang="en-US" b="1"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t>تابع-</a:t>
            </a:r>
            <a:r>
              <a:rPr lang="ar-SA" b="1" dirty="0" smtClean="0"/>
              <a:t> </a:t>
            </a:r>
            <a:r>
              <a:rPr lang="ar-AE" b="1" dirty="0" smtClean="0"/>
              <a:t>أصناف</a:t>
            </a:r>
            <a:r>
              <a:rPr lang="ar-SA" b="1" dirty="0" smtClean="0"/>
              <a:t> ذوي الأرحام</a:t>
            </a:r>
            <a:endParaRPr lang="en-US" dirty="0"/>
          </a:p>
        </p:txBody>
      </p:sp>
      <p:sp>
        <p:nvSpPr>
          <p:cNvPr id="3" name="عنصر نائب للمحتوى 2"/>
          <p:cNvSpPr>
            <a:spLocks noGrp="1"/>
          </p:cNvSpPr>
          <p:nvPr>
            <p:ph idx="1"/>
          </p:nvPr>
        </p:nvSpPr>
        <p:spPr>
          <a:xfrm>
            <a:off x="251520" y="1600201"/>
            <a:ext cx="8435280" cy="4525963"/>
          </a:xfrm>
        </p:spPr>
        <p:txBody>
          <a:bodyPr>
            <a:normAutofit lnSpcReduction="10000"/>
          </a:bodyPr>
          <a:lstStyle/>
          <a:p>
            <a:pPr algn="just" rtl="1"/>
            <a:r>
              <a:rPr lang="ar-AE" b="1" dirty="0" smtClean="0"/>
              <a:t>	</a:t>
            </a:r>
            <a:r>
              <a:rPr lang="ar-SA" b="1" dirty="0" smtClean="0"/>
              <a:t>ذوو الأرحام أربعة أصناف:</a:t>
            </a:r>
            <a:endParaRPr lang="en-US" b="1" dirty="0" smtClean="0"/>
          </a:p>
          <a:p>
            <a:pPr lvl="0" algn="just" rtl="1"/>
            <a:r>
              <a:rPr lang="ar-AE" b="1" dirty="0" smtClean="0"/>
              <a:t>1-</a:t>
            </a:r>
            <a:r>
              <a:rPr lang="ar-SA" b="1" dirty="0" smtClean="0"/>
              <a:t>من ينتمي إلى الميت: </a:t>
            </a:r>
            <a:r>
              <a:rPr lang="ar-SA" dirty="0" smtClean="0"/>
              <a:t>وهم أولاد البنات، وأولاد بنات الابن، وإن نزلوا..</a:t>
            </a:r>
            <a:endParaRPr lang="en-US" b="1" dirty="0" smtClean="0"/>
          </a:p>
          <a:p>
            <a:pPr lvl="0" algn="just" rtl="1"/>
            <a:r>
              <a:rPr lang="ar-AE" b="1" dirty="0" smtClean="0"/>
              <a:t>2-</a:t>
            </a:r>
            <a:r>
              <a:rPr lang="ar-SA" b="1" dirty="0" smtClean="0"/>
              <a:t>من ينتمي إليهم الميت:</a:t>
            </a:r>
            <a:r>
              <a:rPr lang="ar-SA" dirty="0" smtClean="0"/>
              <a:t>وهم الأجداد والجدات الساقطون،وإنْ علَوا..</a:t>
            </a:r>
            <a:endParaRPr lang="en-US" b="1" dirty="0" smtClean="0"/>
          </a:p>
          <a:p>
            <a:pPr lvl="0" algn="just" rtl="1"/>
            <a:r>
              <a:rPr lang="ar-AE" b="1" dirty="0" smtClean="0"/>
              <a:t>3-</a:t>
            </a:r>
            <a:r>
              <a:rPr lang="ar-SA" b="1" dirty="0" smtClean="0"/>
              <a:t>من ينتمي إلى أبَوي الميت: </a:t>
            </a:r>
            <a:r>
              <a:rPr lang="ar-SA" dirty="0" smtClean="0"/>
              <a:t>وهم أولاد الأخوات، وبنات الإخوة، وبنو الإخوة لأم، ومن يدلي بهم..</a:t>
            </a:r>
            <a:endParaRPr lang="en-US" b="1" dirty="0" smtClean="0"/>
          </a:p>
          <a:p>
            <a:pPr lvl="0" algn="just" rtl="1"/>
            <a:r>
              <a:rPr lang="ar-AE" b="1" dirty="0" smtClean="0"/>
              <a:t>4-</a:t>
            </a:r>
            <a:r>
              <a:rPr lang="ar-SA" b="1" dirty="0" smtClean="0"/>
              <a:t>من ينتمي إلى أجداد الميت وجداته: </a:t>
            </a:r>
            <a:r>
              <a:rPr lang="ar-SA" dirty="0" smtClean="0"/>
              <a:t>وهم العمومة لأم، والعمات، وبنات الأعمام، والأخوال وأولادهم، وإن نزلوا..</a:t>
            </a:r>
            <a:endParaRPr lang="en-US" b="1" dirty="0" smtClean="0"/>
          </a:p>
          <a:p>
            <a:pPr algn="just" rtl="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t>قولان للفقهاء في </a:t>
            </a:r>
            <a:r>
              <a:rPr lang="ar-SA" b="1" dirty="0" smtClean="0"/>
              <a:t>توريث ذوي الأرحام</a:t>
            </a:r>
            <a:endParaRPr lang="en-US" dirty="0"/>
          </a:p>
        </p:txBody>
      </p:sp>
      <p:sp>
        <p:nvSpPr>
          <p:cNvPr id="3" name="عنصر نائب للمحتوى 2"/>
          <p:cNvSpPr>
            <a:spLocks noGrp="1"/>
          </p:cNvSpPr>
          <p:nvPr>
            <p:ph idx="1"/>
          </p:nvPr>
        </p:nvSpPr>
        <p:spPr/>
        <p:txBody>
          <a:bodyPr>
            <a:normAutofit lnSpcReduction="10000"/>
          </a:bodyPr>
          <a:lstStyle/>
          <a:p>
            <a:pPr algn="just" rtl="1"/>
            <a:r>
              <a:rPr lang="ar-AE" b="1" dirty="0" smtClean="0"/>
              <a:t>	</a:t>
            </a:r>
            <a:r>
              <a:rPr lang="ar-SA" sz="3600" b="1" dirty="0" smtClean="0"/>
              <a:t>القول الأول: </a:t>
            </a:r>
            <a:r>
              <a:rPr lang="ar-SA" sz="3600" b="1" dirty="0" err="1" smtClean="0"/>
              <a:t>يرثون:</a:t>
            </a:r>
            <a:r>
              <a:rPr lang="ar-SA" sz="3600" dirty="0" smtClean="0"/>
              <a:t> </a:t>
            </a:r>
            <a:endParaRPr lang="en-US" sz="3600" b="1" dirty="0" smtClean="0"/>
          </a:p>
          <a:p>
            <a:pPr algn="just" rtl="1"/>
            <a:r>
              <a:rPr lang="ar-SA" sz="3600" dirty="0" smtClean="0"/>
              <a:t>-وهو مذهب أبي حنيفة وأحمد. </a:t>
            </a:r>
            <a:endParaRPr lang="en-US" sz="3600" b="1" dirty="0" smtClean="0"/>
          </a:p>
          <a:p>
            <a:pPr algn="just" rtl="1"/>
            <a:r>
              <a:rPr lang="ar-SA" sz="3600" dirty="0" smtClean="0"/>
              <a:t>-وهو منقول عن عمر وعليّ وابن عباس وابن مسعود-رضي الله عنهم. </a:t>
            </a:r>
            <a:endParaRPr lang="en-US" sz="3600" b="1" dirty="0" smtClean="0"/>
          </a:p>
          <a:p>
            <a:pPr algn="just" rtl="1"/>
            <a:r>
              <a:rPr lang="ar-SA" sz="3600" dirty="0" smtClean="0"/>
              <a:t>-</a:t>
            </a:r>
            <a:r>
              <a:rPr lang="ar-SA" sz="3600" dirty="0" err="1" smtClean="0"/>
              <a:t>وبه</a:t>
            </a:r>
            <a:r>
              <a:rPr lang="ar-SA" sz="3600" dirty="0" smtClean="0"/>
              <a:t> قال ابن حزم إن كانوا فقراء. </a:t>
            </a:r>
            <a:endParaRPr lang="en-US" sz="3600" b="1" dirty="0" smtClean="0"/>
          </a:p>
          <a:p>
            <a:pPr algn="just" rtl="1"/>
            <a:r>
              <a:rPr lang="ar-SA" sz="3600" dirty="0" smtClean="0"/>
              <a:t>-</a:t>
            </a:r>
            <a:r>
              <a:rPr lang="ar-SA" sz="3600" dirty="0" err="1" smtClean="0"/>
              <a:t>وبه</a:t>
            </a:r>
            <a:r>
              <a:rPr lang="ar-SA" sz="3600" dirty="0" smtClean="0"/>
              <a:t> أفتى المتأخرون من المالكية بعد المائتين، والشافعية، منذ القرن الرابع الهجري، لعدم انتظام بيت المال.</a:t>
            </a:r>
            <a:endParaRPr lang="en-US" sz="3600" b="1" dirty="0" smtClean="0"/>
          </a:p>
          <a:p>
            <a:endParaRPr lang="ar-SA" dirty="0" smtClean="0"/>
          </a:p>
          <a:p>
            <a:endParaRPr lang="ar-SA" dirty="0" smtClean="0"/>
          </a:p>
          <a:p>
            <a:endParaRPr lang="ar-SA"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b="1" dirty="0" smtClean="0"/>
              <a:t>أدلة المجيزين ل</a:t>
            </a:r>
            <a:r>
              <a:rPr lang="ar-SA" b="1" dirty="0" smtClean="0"/>
              <a:t>توريث ذوي الأرحام</a:t>
            </a:r>
            <a:endParaRPr lang="en-US" dirty="0"/>
          </a:p>
        </p:txBody>
      </p:sp>
      <p:sp>
        <p:nvSpPr>
          <p:cNvPr id="3" name="عنصر نائب للمحتوى 2"/>
          <p:cNvSpPr>
            <a:spLocks noGrp="1"/>
          </p:cNvSpPr>
          <p:nvPr>
            <p:ph idx="1"/>
          </p:nvPr>
        </p:nvSpPr>
        <p:spPr>
          <a:xfrm>
            <a:off x="185051" y="1412776"/>
            <a:ext cx="8746996" cy="4525963"/>
          </a:xfrm>
        </p:spPr>
        <p:txBody>
          <a:bodyPr>
            <a:normAutofit fontScale="92500" lnSpcReduction="10000"/>
          </a:bodyPr>
          <a:lstStyle/>
          <a:p>
            <a:pPr algn="just" rtl="1"/>
            <a:r>
              <a:rPr lang="ar-SA" sz="2800" b="1" dirty="0" smtClean="0"/>
              <a:t>		</a:t>
            </a:r>
            <a:r>
              <a:rPr lang="ar-AE" sz="2800" b="1" dirty="0" smtClean="0"/>
              <a:t>من الكتاب والسنّة وأقوال الصحابة</a:t>
            </a:r>
            <a:r>
              <a:rPr lang="ar-SA" sz="2800" b="1" dirty="0" smtClean="0"/>
              <a:t>:</a:t>
            </a:r>
            <a:endParaRPr lang="en-US" sz="2800" dirty="0" smtClean="0"/>
          </a:p>
          <a:p>
            <a:pPr algn="just" rtl="1"/>
            <a:r>
              <a:rPr lang="ar-SA" sz="2800" b="1" dirty="0" smtClean="0"/>
              <a:t>أولاً-من الكتاب</a:t>
            </a:r>
            <a:r>
              <a:rPr lang="ar-AE" sz="2800" b="1" dirty="0" smtClean="0"/>
              <a:t> آيتان</a:t>
            </a:r>
            <a:r>
              <a:rPr lang="ar-SA" sz="2800" b="1" dirty="0" smtClean="0"/>
              <a:t>:</a:t>
            </a:r>
            <a:r>
              <a:rPr lang="ar-SA" sz="2800" dirty="0" smtClean="0"/>
              <a:t> </a:t>
            </a:r>
            <a:endParaRPr lang="en-US" sz="2800" dirty="0" smtClean="0"/>
          </a:p>
          <a:p>
            <a:pPr algn="just" rtl="1"/>
            <a:r>
              <a:rPr lang="ar-SA" sz="2800" dirty="0" smtClean="0"/>
              <a:t>1-قوله تعالى: </a:t>
            </a:r>
            <a:r>
              <a:rPr lang="ar-SA" sz="2800" b="1" dirty="0" smtClean="0"/>
              <a:t>(وأولو الأرحام بعضهم أولى ببعض في كتاب الله).</a:t>
            </a:r>
            <a:r>
              <a:rPr lang="ar-SA" sz="2800" dirty="0" smtClean="0"/>
              <a:t> (الأنفال75). </a:t>
            </a:r>
            <a:endParaRPr lang="en-US" sz="2800" dirty="0" smtClean="0"/>
          </a:p>
          <a:p>
            <a:pPr algn="just" rtl="1"/>
            <a:r>
              <a:rPr lang="ar-SA" sz="2800" b="1" dirty="0" smtClean="0"/>
              <a:t>وجه الاستدلال:</a:t>
            </a:r>
            <a:r>
              <a:rPr lang="ar-SA" sz="2800" dirty="0" smtClean="0"/>
              <a:t> معنى الآية الكريمة، يشمل كل الأقرباء، يشمل أصحاب الفروض </a:t>
            </a:r>
            <a:r>
              <a:rPr lang="ar-SA" sz="2800" dirty="0" err="1" smtClean="0"/>
              <a:t>والعصبات</a:t>
            </a:r>
            <a:r>
              <a:rPr lang="ar-SA" sz="2800" dirty="0" smtClean="0"/>
              <a:t>، وقد ذُكر توريث هؤلاء في آيات أخرى، فبقي أولو الأرحام. </a:t>
            </a:r>
            <a:endParaRPr lang="en-US" sz="2800" dirty="0" smtClean="0"/>
          </a:p>
          <a:p>
            <a:pPr algn="just" rtl="1"/>
            <a:r>
              <a:rPr lang="ar-SA" sz="2800" dirty="0" smtClean="0"/>
              <a:t>2-قوله تعالى: </a:t>
            </a:r>
            <a:r>
              <a:rPr lang="ar-SA" sz="2800" b="1" dirty="0" smtClean="0"/>
              <a:t>(للرجال نصيب مما ترك الوالدان والأقربون وللنساء نصيب مما ترك الوالدان والأقربون). </a:t>
            </a:r>
            <a:r>
              <a:rPr lang="ar-SA" sz="2800" dirty="0" smtClean="0"/>
              <a:t>(النساء7).</a:t>
            </a:r>
            <a:r>
              <a:rPr lang="ar-SA" sz="2800" b="1" dirty="0" smtClean="0"/>
              <a:t> </a:t>
            </a:r>
            <a:endParaRPr lang="en-US" sz="2800" dirty="0" smtClean="0"/>
          </a:p>
          <a:p>
            <a:pPr algn="just" rtl="1"/>
            <a:r>
              <a:rPr lang="ar-SA" sz="2800" b="1" dirty="0" smtClean="0"/>
              <a:t>وجه الاستدلال:</a:t>
            </a:r>
            <a:r>
              <a:rPr lang="ar-SA" sz="2800" dirty="0" smtClean="0"/>
              <a:t> أنّ ذوي الأرحام من الأقربين، فيكون لهم نصيب من الميراث.</a:t>
            </a:r>
            <a:endParaRPr lang="en-US" sz="2800" dirty="0" smtClean="0"/>
          </a:p>
          <a:p>
            <a:pPr algn="just" rtl="1"/>
            <a:r>
              <a:rPr lang="ar-SA" sz="2800" dirty="0" smtClean="0"/>
              <a:t>وردّ الشافعي هذا الاستدلال، بأنه كان قبل نزول الفرائض. </a:t>
            </a:r>
            <a:endParaRPr lang="en-US" sz="2800" dirty="0" smtClean="0"/>
          </a:p>
          <a:p>
            <a:endParaRPr lang="ar-SA" dirty="0" smtClean="0"/>
          </a:p>
          <a:p>
            <a:endParaRPr lang="ar-SA" dirty="0" smtClean="0"/>
          </a:p>
          <a:p>
            <a:endParaRPr lang="ar-SA" dirty="0" smtClean="0"/>
          </a:p>
          <a:p>
            <a:endParaRPr lang="ar-SA" dirty="0" smtClean="0"/>
          </a:p>
          <a:p>
            <a:endParaRPr lang="en-US" dirty="0"/>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defRPr/>
            </a:pPr>
            <a:r>
              <a:rPr lang="ar-AE" b="1" dirty="0" smtClean="0"/>
              <a:t>تابع-</a:t>
            </a:r>
            <a:r>
              <a:rPr lang="ar-SA" b="1" dirty="0" smtClean="0"/>
              <a:t> </a:t>
            </a:r>
            <a:r>
              <a:rPr lang="ar-AE" b="1" dirty="0" smtClean="0"/>
              <a:t>أدلة المجيزين </a:t>
            </a:r>
            <a:r>
              <a:rPr lang="ar-AE" b="1" dirty="0" err="1" smtClean="0"/>
              <a:t>ل</a:t>
            </a:r>
            <a:r>
              <a:rPr lang="ar-SA" b="1" dirty="0" smtClean="0"/>
              <a:t>توريث ذوي الأرحام</a:t>
            </a:r>
            <a:endParaRPr lang="en-US" dirty="0"/>
          </a:p>
        </p:txBody>
      </p:sp>
      <p:sp>
        <p:nvSpPr>
          <p:cNvPr id="3" name="عنصر نائب للمحتوى 2"/>
          <p:cNvSpPr>
            <a:spLocks noGrp="1"/>
          </p:cNvSpPr>
          <p:nvPr>
            <p:ph idx="1"/>
          </p:nvPr>
        </p:nvSpPr>
        <p:spPr>
          <a:xfrm>
            <a:off x="251520" y="1484785"/>
            <a:ext cx="8640960" cy="4525963"/>
          </a:xfrm>
        </p:spPr>
        <p:txBody>
          <a:bodyPr>
            <a:normAutofit fontScale="92500" lnSpcReduction="10000"/>
          </a:bodyPr>
          <a:lstStyle/>
          <a:p>
            <a:pPr algn="just" rtl="1"/>
            <a:r>
              <a:rPr lang="ar-SA" sz="3000" b="1" dirty="0" smtClean="0"/>
              <a:t>ثانياً-من السنة المطهرة</a:t>
            </a:r>
            <a:r>
              <a:rPr lang="ar-AE" sz="3000" b="1" dirty="0" smtClean="0"/>
              <a:t> </a:t>
            </a:r>
            <a:r>
              <a:rPr lang="ar-AE" sz="3000" b="1" dirty="0" err="1" smtClean="0"/>
              <a:t>القولية</a:t>
            </a:r>
            <a:r>
              <a:rPr lang="ar-AE" sz="3000" b="1" dirty="0" smtClean="0"/>
              <a:t> والفعلية</a:t>
            </a:r>
            <a:r>
              <a:rPr lang="ar-SA" sz="3000" b="1" dirty="0" smtClean="0"/>
              <a:t>:</a:t>
            </a:r>
            <a:r>
              <a:rPr lang="ar-SA" sz="3000" dirty="0" smtClean="0"/>
              <a:t> </a:t>
            </a:r>
            <a:endParaRPr lang="en-US" sz="3000" dirty="0" smtClean="0"/>
          </a:p>
          <a:p>
            <a:pPr algn="just" rtl="1"/>
            <a:r>
              <a:rPr lang="ar-SA" sz="3000" dirty="0" smtClean="0"/>
              <a:t>1-من قوله-صلى الله عليه وسلم-: </a:t>
            </a:r>
            <a:r>
              <a:rPr lang="ar-SA" sz="3000" b="1" dirty="0" smtClean="0"/>
              <a:t>(من ترك مالاً فلورثته، وأنا وارث من لا وارث له، أعقل عنه، وأرث عنه، والخال وارث من لا وارث له، يعقل عنه ويرثه</a:t>
            </a:r>
            <a:r>
              <a:rPr lang="ar-SA" sz="3000" b="1" dirty="0" err="1" smtClean="0"/>
              <a:t>).</a:t>
            </a:r>
            <a:r>
              <a:rPr lang="ar-SA" sz="2200" dirty="0" err="1" smtClean="0"/>
              <a:t>(</a:t>
            </a:r>
            <a:r>
              <a:rPr lang="ar-AE" sz="2200" dirty="0" smtClean="0"/>
              <a:t>الترمذي،</a:t>
            </a:r>
            <a:r>
              <a:rPr lang="ar-SA" sz="2200" dirty="0" smtClean="0"/>
              <a:t> </a:t>
            </a:r>
            <a:r>
              <a:rPr lang="ar-AE" sz="2200" dirty="0" smtClean="0"/>
              <a:t>وقال حسن صحيح، وأحمد وأبو داود وابن ماجه، والحاكم وابن حبّان</a:t>
            </a:r>
            <a:r>
              <a:rPr lang="ar-SA" sz="2200" dirty="0" err="1" smtClean="0"/>
              <a:t>).</a:t>
            </a:r>
            <a:r>
              <a:rPr lang="ar-AE" sz="2200" dirty="0" smtClean="0"/>
              <a:t> </a:t>
            </a:r>
            <a:endParaRPr lang="en-US" sz="2200" dirty="0" smtClean="0"/>
          </a:p>
          <a:p>
            <a:pPr algn="just" rtl="1"/>
            <a:r>
              <a:rPr lang="ar-SA" sz="3000" b="1" dirty="0" smtClean="0"/>
              <a:t>وجه الاستدلال:</a:t>
            </a:r>
            <a:r>
              <a:rPr lang="ar-SA" sz="3000" dirty="0" smtClean="0"/>
              <a:t> أنّ الخال من ذوي الأرحام، وله نصيب من الميراث.</a:t>
            </a:r>
            <a:endParaRPr lang="en-US" sz="3000" dirty="0" smtClean="0"/>
          </a:p>
          <a:p>
            <a:pPr algn="just" rtl="1"/>
            <a:r>
              <a:rPr lang="ar-SA" sz="3000" dirty="0" smtClean="0"/>
              <a:t>2-من فعله-صلى الله عليه وسلم-: فقد مات ثابت بن </a:t>
            </a:r>
            <a:r>
              <a:rPr lang="ar-SA" sz="3000" dirty="0" err="1" smtClean="0"/>
              <a:t>دحداح</a:t>
            </a:r>
            <a:r>
              <a:rPr lang="ar-SA" sz="3000" dirty="0" smtClean="0"/>
              <a:t>-رضي الله عنه-في غزوة أحد، وكان غريباً، فقال-صلى الله عليه وسلم-لعاصم بن عدي: </a:t>
            </a:r>
            <a:endParaRPr lang="en-US" sz="3000" dirty="0" smtClean="0"/>
          </a:p>
          <a:p>
            <a:pPr algn="just" rtl="1"/>
            <a:r>
              <a:rPr lang="ar-SA" sz="3000" b="1" dirty="0" smtClean="0"/>
              <a:t>(تعرفون له فيكم نسباً)؟ </a:t>
            </a:r>
            <a:r>
              <a:rPr lang="ar-SA" sz="3000" dirty="0" smtClean="0"/>
              <a:t>فقال: لا يا رسول الله، فدعا ابنَ أخته </a:t>
            </a:r>
            <a:r>
              <a:rPr lang="ar-SA" sz="3000" dirty="0" err="1" smtClean="0"/>
              <a:t>لبابة</a:t>
            </a:r>
            <a:r>
              <a:rPr lang="ar-SA" sz="3000" dirty="0" smtClean="0"/>
              <a:t> بن المنذر، فأعطاه </a:t>
            </a:r>
            <a:r>
              <a:rPr lang="ar-SA" sz="3000" dirty="0" err="1" smtClean="0"/>
              <a:t>ميراثه</a:t>
            </a:r>
            <a:r>
              <a:rPr lang="ar-SA" sz="3000" b="1" dirty="0" err="1" smtClean="0"/>
              <a:t>.</a:t>
            </a:r>
            <a:r>
              <a:rPr lang="ar-SA" sz="3000" b="1" dirty="0" smtClean="0"/>
              <a:t> </a:t>
            </a:r>
            <a:r>
              <a:rPr lang="ar-SA" sz="3000" b="1" dirty="0" err="1" smtClean="0"/>
              <a:t>(</a:t>
            </a:r>
            <a:r>
              <a:rPr lang="ar-AE" sz="2000" dirty="0" smtClean="0"/>
              <a:t>سعيد بن منصور في سننه، وأبو عبيد في الأموال</a:t>
            </a:r>
            <a:r>
              <a:rPr lang="ar-SA" sz="2800" dirty="0" err="1" smtClean="0"/>
              <a:t>)</a:t>
            </a:r>
            <a:endParaRPr lang="en-US" sz="3000" dirty="0" smtClean="0"/>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endParaRPr lang="en-US" dirty="0"/>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ar-SA" sz="3200" b="1" i="0" u="none" strike="noStrike" kern="1200" cap="none" spc="0" normalizeH="0" baseline="0" noProof="0" dirty="0" smtClean="0">
              <a:ln>
                <a:noFill/>
              </a:ln>
              <a:solidFill>
                <a:schemeClr val="tx1"/>
              </a:solidFill>
              <a:effectLst/>
              <a:uLnTx/>
              <a:uFillTx/>
              <a:latin typeface="+mn-lt"/>
              <a:ea typeface="+mn-ea"/>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b="1" dirty="0" smtClean="0">
                <a:solidFill>
                  <a:srgbClr val="009900"/>
                </a:solidFill>
              </a:rPr>
              <a:t>تابع-</a:t>
            </a:r>
            <a:r>
              <a:rPr lang="ar-SA" b="1" dirty="0" smtClean="0">
                <a:solidFill>
                  <a:srgbClr val="009900"/>
                </a:solidFill>
              </a:rPr>
              <a:t> </a:t>
            </a:r>
            <a:r>
              <a:rPr lang="ar-AE" b="1" dirty="0" smtClean="0">
                <a:solidFill>
                  <a:srgbClr val="009900"/>
                </a:solidFill>
              </a:rPr>
              <a:t>أدلة المجيزين </a:t>
            </a:r>
            <a:r>
              <a:rPr lang="ar-AE" b="1" dirty="0" err="1" smtClean="0">
                <a:solidFill>
                  <a:srgbClr val="009900"/>
                </a:solidFill>
              </a:rPr>
              <a:t>ل</a:t>
            </a:r>
            <a:r>
              <a:rPr lang="ar-SA" b="1" dirty="0" smtClean="0">
                <a:solidFill>
                  <a:srgbClr val="009900"/>
                </a:solidFill>
              </a:rPr>
              <a:t>توريث ذوي الأرحام</a:t>
            </a:r>
            <a:endParaRPr lang="en-US" dirty="0">
              <a:solidFill>
                <a:srgbClr val="009900"/>
              </a:solidFill>
            </a:endParaRPr>
          </a:p>
        </p:txBody>
      </p:sp>
      <p:sp>
        <p:nvSpPr>
          <p:cNvPr id="3" name="عنصر نائب للمحتوى 2"/>
          <p:cNvSpPr>
            <a:spLocks noGrp="1"/>
          </p:cNvSpPr>
          <p:nvPr>
            <p:ph idx="1"/>
          </p:nvPr>
        </p:nvSpPr>
        <p:spPr>
          <a:xfrm>
            <a:off x="185051" y="1412776"/>
            <a:ext cx="8693073" cy="4525963"/>
          </a:xfrm>
        </p:spPr>
        <p:txBody>
          <a:bodyPr>
            <a:normAutofit fontScale="92500"/>
          </a:bodyPr>
          <a:lstStyle/>
          <a:p>
            <a:pPr algn="just" rtl="1"/>
            <a:r>
              <a:rPr lang="ar-SA" sz="3600" b="1" dirty="0" smtClean="0"/>
              <a:t>ثالثاً-من آثار الصحابة-رضي الله عنهم:</a:t>
            </a:r>
            <a:endParaRPr lang="en-US" sz="3600" b="1" dirty="0" smtClean="0"/>
          </a:p>
          <a:p>
            <a:pPr algn="just" rtl="1"/>
            <a:r>
              <a:rPr lang="ar-SA" sz="3600" b="1" dirty="0" smtClean="0"/>
              <a:t>1-</a:t>
            </a:r>
            <a:r>
              <a:rPr lang="ar-AE" sz="3600" dirty="0" smtClean="0"/>
              <a:t>من </a:t>
            </a:r>
            <a:r>
              <a:rPr lang="ar-SA" sz="3600" dirty="0" smtClean="0"/>
              <a:t>قول عمر وعليّ وابن عباس وابن مسعود-رضي الله عنهم.</a:t>
            </a:r>
            <a:endParaRPr lang="en-US" sz="3600" dirty="0" smtClean="0"/>
          </a:p>
          <a:p>
            <a:pPr algn="just" rtl="1"/>
            <a:r>
              <a:rPr lang="ar-SA" sz="3600" dirty="0" smtClean="0"/>
              <a:t>2-وروي عن عمر-رضي الله عنه-في رجل مات وترك عما لأم وخالاً، فأعطى العم الثلثين، وأعطى الخال الثلث. والخال من ذوي الأرحام.</a:t>
            </a:r>
            <a:endParaRPr lang="en-US" sz="3600" b="1" dirty="0" smtClean="0"/>
          </a:p>
          <a:p>
            <a:pPr algn="just" rtl="1"/>
            <a:r>
              <a:rPr lang="ar-SA" sz="3600" dirty="0" smtClean="0"/>
              <a:t>3-وقضى ابن مسعود-رضي الله عنه-فيمن ترك عمة وخالة، بأن للعمة الثلثين وللخالة الثلث، وهنّ من ذوي الأرحام</a:t>
            </a:r>
            <a:r>
              <a:rPr lang="ar-SA" sz="3600" b="1" dirty="0" smtClean="0"/>
              <a:t>.</a:t>
            </a:r>
            <a:endParaRPr lang="en-US" sz="3600" b="1" dirty="0" smtClean="0"/>
          </a:p>
          <a:p>
            <a:endParaRPr lang="en-US" dirty="0"/>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endParaRPr>
          </a:p>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t/>
            </a:r>
            <a:br>
              <a:rPr lang="ar-AE" b="1" dirty="0" smtClean="0"/>
            </a:br>
            <a:r>
              <a:rPr lang="ar-SA" b="1" dirty="0" smtClean="0"/>
              <a:t>القول الثاني-عدم توريث ذوي الأرحام</a:t>
            </a:r>
            <a:r>
              <a:rPr lang="ar-SA" dirty="0" smtClean="0"/>
              <a:t> </a:t>
            </a:r>
            <a:r>
              <a:rPr lang="en-US" b="1" dirty="0" smtClean="0"/>
              <a:t/>
            </a:r>
            <a:br>
              <a:rPr lang="en-US" b="1" dirty="0" smtClean="0"/>
            </a:br>
            <a:endParaRPr lang="en-US" dirty="0"/>
          </a:p>
        </p:txBody>
      </p:sp>
      <p:sp>
        <p:nvSpPr>
          <p:cNvPr id="3" name="عنصر نائب للمحتوى 2"/>
          <p:cNvSpPr>
            <a:spLocks noGrp="1"/>
          </p:cNvSpPr>
          <p:nvPr>
            <p:ph idx="1"/>
          </p:nvPr>
        </p:nvSpPr>
        <p:spPr>
          <a:xfrm>
            <a:off x="251520" y="1412776"/>
            <a:ext cx="8693073" cy="4525963"/>
          </a:xfrm>
        </p:spPr>
        <p:txBody>
          <a:bodyPr/>
          <a:lstStyle/>
          <a:p>
            <a:pPr algn="just" rtl="1"/>
            <a:r>
              <a:rPr lang="ar-SA" sz="3600" b="1" dirty="0" smtClean="0"/>
              <a:t>القول الثاني-عدم توريث ذوي الأرحام:</a:t>
            </a:r>
            <a:r>
              <a:rPr lang="ar-SA" sz="3600" dirty="0" smtClean="0"/>
              <a:t> </a:t>
            </a:r>
            <a:endParaRPr lang="en-US" sz="3600" b="1" dirty="0" smtClean="0"/>
          </a:p>
          <a:p>
            <a:pPr algn="just" rtl="1"/>
            <a:r>
              <a:rPr lang="ar-SA" sz="3600" dirty="0" smtClean="0"/>
              <a:t>-هو منقول عن أبي بكر وعثمان وزيد بن ثابت-رضي الله عنهم. </a:t>
            </a:r>
            <a:endParaRPr lang="en-US" sz="3600" b="1" dirty="0" smtClean="0"/>
          </a:p>
          <a:p>
            <a:pPr algn="just" rtl="1"/>
            <a:r>
              <a:rPr lang="ar-SA" sz="3600" dirty="0" smtClean="0"/>
              <a:t>-ومن التابعين: ابن </a:t>
            </a:r>
            <a:r>
              <a:rPr lang="ar-SA" sz="3600" dirty="0" err="1" smtClean="0"/>
              <a:t>المسيّب</a:t>
            </a:r>
            <a:r>
              <a:rPr lang="ar-SA" sz="3600" dirty="0" smtClean="0"/>
              <a:t> وابن </a:t>
            </a:r>
            <a:r>
              <a:rPr lang="ar-SA" sz="3600" dirty="0" err="1" smtClean="0"/>
              <a:t>جبير</a:t>
            </a:r>
            <a:r>
              <a:rPr lang="ar-SA" sz="3600" dirty="0" smtClean="0"/>
              <a:t> والزهري. </a:t>
            </a:r>
            <a:endParaRPr lang="en-US" sz="3600" b="1" dirty="0" smtClean="0"/>
          </a:p>
          <a:p>
            <a:pPr algn="just" rtl="1"/>
            <a:r>
              <a:rPr lang="ar-AE" sz="3600" dirty="0" smtClean="0"/>
              <a:t>-</a:t>
            </a:r>
            <a:r>
              <a:rPr lang="ar-SA" sz="3600" dirty="0" err="1" smtClean="0"/>
              <a:t>والأوزاعي</a:t>
            </a:r>
            <a:r>
              <a:rPr lang="ar-SA" sz="3600" dirty="0" smtClean="0"/>
              <a:t>، وأبو ثور، والطبري. </a:t>
            </a:r>
            <a:endParaRPr lang="ar-AE" sz="3600" dirty="0" smtClean="0"/>
          </a:p>
          <a:p>
            <a:pPr algn="just" rtl="1"/>
            <a:r>
              <a:rPr lang="ar-SA" sz="3600" dirty="0" smtClean="0"/>
              <a:t>-وقال </a:t>
            </a:r>
            <a:r>
              <a:rPr lang="ar-SA" sz="3600" dirty="0" err="1" smtClean="0"/>
              <a:t>به</a:t>
            </a:r>
            <a:r>
              <a:rPr lang="ar-SA" sz="3600" dirty="0" smtClean="0"/>
              <a:t> مالك، وداود الظاهري، وأخذ </a:t>
            </a:r>
            <a:r>
              <a:rPr lang="ar-SA" sz="3600" dirty="0" err="1" smtClean="0"/>
              <a:t>به</a:t>
            </a:r>
            <a:r>
              <a:rPr lang="ar-SA" sz="3600" dirty="0" smtClean="0"/>
              <a:t> الشافعي إذا لم ينتظم بيت المال، وهو المفتى </a:t>
            </a:r>
            <a:r>
              <a:rPr lang="ar-SA" sz="3600" dirty="0" err="1" smtClean="0"/>
              <a:t>به</a:t>
            </a:r>
            <a:r>
              <a:rPr lang="ar-SA" sz="3600" dirty="0" smtClean="0"/>
              <a:t>. </a:t>
            </a:r>
            <a:endParaRPr lang="ar-AE" sz="3600" dirty="0" smtClean="0"/>
          </a:p>
          <a:p>
            <a:pPr algn="just" rtl="1"/>
            <a:r>
              <a:rPr lang="ar-SA" sz="3600" dirty="0" smtClean="0"/>
              <a:t>ويعود المال إلى بيت المال.</a:t>
            </a:r>
            <a:endParaRPr lang="en-US" sz="3600" b="1" dirty="0" smtClean="0"/>
          </a:p>
          <a:p>
            <a:pPr algn="just"/>
            <a:endParaRPr lang="ar-SA" dirty="0" smtClean="0"/>
          </a:p>
          <a:p>
            <a:endParaRPr lang="ar-SA" dirty="0" smtClean="0"/>
          </a:p>
          <a:p>
            <a:endParaRPr lang="ar-SA" dirty="0" smtClean="0"/>
          </a:p>
          <a:p>
            <a:endParaRPr lang="ar-SA" dirty="0" smtClean="0"/>
          </a:p>
          <a:p>
            <a:endParaRPr lang="ar-SA" dirty="0" smtClean="0"/>
          </a:p>
          <a:p>
            <a:endParaRPr lang="en-US" dirty="0"/>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sz="4000" b="1" dirty="0" smtClean="0"/>
              <a:t>أدلة المانعين ل</a:t>
            </a:r>
            <a:r>
              <a:rPr lang="ar-SA" sz="4000" b="1" dirty="0" smtClean="0"/>
              <a:t>توريث ذوي الأرحام</a:t>
            </a:r>
            <a:endParaRPr lang="en-US" sz="4000" dirty="0"/>
          </a:p>
        </p:txBody>
      </p:sp>
      <p:sp>
        <p:nvSpPr>
          <p:cNvPr id="3" name="عنصر نائب للمحتوى 2"/>
          <p:cNvSpPr>
            <a:spLocks noGrp="1"/>
          </p:cNvSpPr>
          <p:nvPr>
            <p:ph idx="1"/>
          </p:nvPr>
        </p:nvSpPr>
        <p:spPr/>
        <p:txBody>
          <a:bodyPr/>
          <a:lstStyle/>
          <a:p>
            <a:pPr algn="just" rtl="1"/>
            <a:r>
              <a:rPr lang="ar-SA" b="1" dirty="0" smtClean="0"/>
              <a:t>		</a:t>
            </a:r>
            <a:r>
              <a:rPr lang="ar-AE" b="1" dirty="0" smtClean="0"/>
              <a:t>من السنّة ومن العرف الشرعي</a:t>
            </a:r>
            <a:r>
              <a:rPr lang="ar-SA" b="1" dirty="0" smtClean="0"/>
              <a:t>:</a:t>
            </a:r>
            <a:endParaRPr lang="en-US" dirty="0" smtClean="0"/>
          </a:p>
          <a:p>
            <a:pPr algn="just" rtl="1"/>
            <a:r>
              <a:rPr lang="ar-SA" b="1" dirty="0" smtClean="0"/>
              <a:t>أولاً-من السنة المطهرة:</a:t>
            </a:r>
            <a:r>
              <a:rPr lang="ar-SA" dirty="0" smtClean="0"/>
              <a:t> </a:t>
            </a:r>
            <a:endParaRPr lang="en-US" dirty="0" smtClean="0"/>
          </a:p>
          <a:p>
            <a:pPr algn="just" rtl="1"/>
            <a:r>
              <a:rPr lang="ar-SA" dirty="0" smtClean="0"/>
              <a:t>1-قوله-صلى الله عليه </a:t>
            </a:r>
            <a:r>
              <a:rPr lang="ar-SA" dirty="0" err="1" smtClean="0"/>
              <a:t>وسلم-:</a:t>
            </a:r>
            <a:r>
              <a:rPr lang="ar-SA" dirty="0" smtClean="0"/>
              <a:t> </a:t>
            </a:r>
          </a:p>
          <a:p>
            <a:pPr algn="just" rtl="1"/>
            <a:r>
              <a:rPr lang="ar-SA" b="1" dirty="0" smtClean="0"/>
              <a:t>	(إنّ الله أعطى لكلّ ذي حقّ حقّه، فلا وصية لوارث</a:t>
            </a:r>
            <a:r>
              <a:rPr lang="ar-SA" b="1" dirty="0" err="1" smtClean="0"/>
              <a:t>).</a:t>
            </a:r>
            <a:r>
              <a:rPr lang="ar-SA" b="1" dirty="0" smtClean="0"/>
              <a:t> </a:t>
            </a:r>
            <a:r>
              <a:rPr lang="ar-SA" sz="2400" dirty="0" smtClean="0"/>
              <a:t>(الترمذي</a:t>
            </a:r>
            <a:r>
              <a:rPr lang="ar-SA" sz="2400" dirty="0" err="1" smtClean="0"/>
              <a:t>).</a:t>
            </a:r>
            <a:endParaRPr lang="en-US" sz="2400" dirty="0" smtClean="0"/>
          </a:p>
          <a:p>
            <a:pPr algn="just" rtl="1"/>
            <a:r>
              <a:rPr lang="ar-SA" dirty="0" smtClean="0"/>
              <a:t>2-قوله-صلى الله عليه </a:t>
            </a:r>
            <a:r>
              <a:rPr lang="ar-SA" dirty="0" err="1" smtClean="0"/>
              <a:t>وسلم-:</a:t>
            </a:r>
            <a:r>
              <a:rPr lang="ar-SA" dirty="0" smtClean="0"/>
              <a:t> </a:t>
            </a:r>
          </a:p>
          <a:p>
            <a:pPr algn="just" rtl="1"/>
            <a:r>
              <a:rPr lang="ar-SA" b="1" dirty="0" smtClean="0"/>
              <a:t>(سألتُ الله تعالى عن ميراث العمة والخالة، فسارّني جبريل، أنْ لا ميراث لهما</a:t>
            </a:r>
            <a:r>
              <a:rPr lang="ar-SA" b="1" dirty="0" err="1" smtClean="0"/>
              <a:t>).</a:t>
            </a:r>
            <a:r>
              <a:rPr lang="ar-SA" b="1" dirty="0" smtClean="0"/>
              <a:t> </a:t>
            </a:r>
            <a:r>
              <a:rPr lang="ar-SA" b="1" dirty="0" err="1" smtClean="0"/>
              <a:t>(</a:t>
            </a:r>
            <a:r>
              <a:rPr lang="ar-AE" dirty="0" smtClean="0"/>
              <a:t>الحاكم</a:t>
            </a:r>
            <a:r>
              <a:rPr lang="ar-SA" dirty="0" smtClean="0"/>
              <a:t> في</a:t>
            </a:r>
            <a:r>
              <a:rPr lang="ar-AE" dirty="0" smtClean="0"/>
              <a:t> المستدرك </a:t>
            </a:r>
            <a:r>
              <a:rPr lang="ar-SA" dirty="0" smtClean="0"/>
              <a:t>و</a:t>
            </a:r>
            <a:r>
              <a:rPr lang="ar-AE" dirty="0" smtClean="0"/>
              <a:t>أبو داود في المراسيل</a:t>
            </a:r>
            <a:r>
              <a:rPr lang="ar-SA" dirty="0" err="1" smtClean="0"/>
              <a:t>).</a:t>
            </a:r>
            <a:r>
              <a:rPr lang="ar-AE" dirty="0" smtClean="0"/>
              <a:t> </a:t>
            </a:r>
            <a:endParaRPr lang="en-US" dirty="0" smtClean="0"/>
          </a:p>
          <a:p>
            <a:pPr algn="just"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sz="4000" b="1" dirty="0" smtClean="0"/>
              <a:t>تابع- أدلة المانعين </a:t>
            </a:r>
            <a:r>
              <a:rPr lang="ar-AE" sz="4000" b="1" dirty="0" err="1" smtClean="0"/>
              <a:t>ل</a:t>
            </a:r>
            <a:r>
              <a:rPr lang="ar-SA" sz="4000" b="1" dirty="0" smtClean="0"/>
              <a:t>توريث ذوي الأرحام</a:t>
            </a:r>
            <a:endParaRPr lang="en-US" sz="4000" dirty="0"/>
          </a:p>
        </p:txBody>
      </p:sp>
      <p:sp>
        <p:nvSpPr>
          <p:cNvPr id="3" name="عنصر نائب للمحتوى 2"/>
          <p:cNvSpPr>
            <a:spLocks noGrp="1"/>
          </p:cNvSpPr>
          <p:nvPr>
            <p:ph idx="1"/>
          </p:nvPr>
        </p:nvSpPr>
        <p:spPr>
          <a:xfrm>
            <a:off x="450927" y="1556793"/>
            <a:ext cx="8229600" cy="4525963"/>
          </a:xfrm>
        </p:spPr>
        <p:txBody>
          <a:bodyPr/>
          <a:lstStyle/>
          <a:p>
            <a:pPr algn="just" rtl="1"/>
            <a:r>
              <a:rPr lang="ar-SA" b="1" dirty="0" smtClean="0"/>
              <a:t>ثانياً-من العرف الشرعي:</a:t>
            </a:r>
            <a:endParaRPr lang="en-US" dirty="0" smtClean="0"/>
          </a:p>
          <a:p>
            <a:pPr algn="just" rtl="1"/>
            <a:r>
              <a:rPr lang="ar-SA" dirty="0" smtClean="0"/>
              <a:t>لم يثبت في القرآن الكريم ولا في السنة الصحيحة أن لذوي الأرحام نصيباً من الإرث، ولو كان لهم نصيب من الإرث، لبيّنه الله تعالى ورسوله، ولا سبيل لإعطائهم بالقياس، لأن المقادير الشرعية لا تثبت بالقياس.</a:t>
            </a:r>
            <a:endParaRPr lang="en-US" dirty="0" smtClean="0"/>
          </a:p>
          <a:p>
            <a:pPr algn="just" rtl="1"/>
            <a:r>
              <a:rPr lang="ar-SA" dirty="0" smtClean="0"/>
              <a:t>ومن جهة أخرى، فإنّ المانعين توريث أولي الأرحام، احتجوا بحديث مرسل.</a:t>
            </a:r>
            <a:endParaRPr lang="en-US" dirty="0" smtClean="0"/>
          </a:p>
          <a:p>
            <a:pPr algn="just" rtl="1"/>
            <a:r>
              <a:rPr lang="ar-SA" dirty="0" smtClean="0"/>
              <a:t>والتوفيق بين الرأيين، يكون بتقديم ذوي الفروض على ذوي الأرحام في الردّ. </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sz="4000" b="1" dirty="0" smtClean="0"/>
              <a:t>شر</a:t>
            </a:r>
            <a:r>
              <a:rPr lang="ar-SA" sz="4000" b="1" dirty="0" err="1" smtClean="0"/>
              <a:t>طان</a:t>
            </a:r>
            <a:r>
              <a:rPr lang="ar-AE" sz="4000" b="1" dirty="0" smtClean="0"/>
              <a:t> </a:t>
            </a:r>
            <a:r>
              <a:rPr lang="ar-SA" sz="4000" b="1" dirty="0" smtClean="0"/>
              <a:t>لتوريث ذوي الأرحام</a:t>
            </a:r>
            <a:r>
              <a:rPr lang="ar-AE" sz="4000" b="1" dirty="0" smtClean="0"/>
              <a:t> وأصنافهم</a:t>
            </a:r>
            <a:r>
              <a:rPr lang="ar-SA" sz="4000" b="1" dirty="0" smtClean="0"/>
              <a:t> الأربعة</a:t>
            </a:r>
            <a:endParaRPr lang="en-US" sz="3800" dirty="0"/>
          </a:p>
        </p:txBody>
      </p:sp>
      <p:sp>
        <p:nvSpPr>
          <p:cNvPr id="3" name="عنصر نائب للمحتوى 2"/>
          <p:cNvSpPr>
            <a:spLocks noGrp="1"/>
          </p:cNvSpPr>
          <p:nvPr>
            <p:ph idx="1"/>
          </p:nvPr>
        </p:nvSpPr>
        <p:spPr/>
        <p:txBody>
          <a:bodyPr/>
          <a:lstStyle/>
          <a:p>
            <a:pPr algn="just" rtl="1"/>
            <a:r>
              <a:rPr lang="ar-AE" sz="3000" b="1" dirty="0" smtClean="0"/>
              <a:t>		</a:t>
            </a:r>
            <a:r>
              <a:rPr lang="ar-SA" sz="3000" b="1" dirty="0" smtClean="0"/>
              <a:t>شرطان اثنان لتوريث ذوي الأرحام:</a:t>
            </a:r>
            <a:endParaRPr lang="en-US" sz="3000" b="1" dirty="0" smtClean="0"/>
          </a:p>
          <a:p>
            <a:pPr algn="just" rtl="1"/>
            <a:r>
              <a:rPr lang="ar-SA" sz="3000" dirty="0" smtClean="0"/>
              <a:t>1-عدم وجود عصبة للميت.</a:t>
            </a:r>
            <a:endParaRPr lang="en-US" sz="3000" b="1" dirty="0" smtClean="0"/>
          </a:p>
          <a:p>
            <a:pPr algn="just" rtl="1"/>
            <a:r>
              <a:rPr lang="ar-SA" sz="3000" dirty="0" smtClean="0"/>
              <a:t>2-عدم وجود ورثة من أهل الردّ.</a:t>
            </a:r>
            <a:endParaRPr lang="en-US" sz="3000" b="1" dirty="0" smtClean="0"/>
          </a:p>
          <a:p>
            <a:pPr algn="just" rtl="1"/>
            <a:r>
              <a:rPr lang="ar-AE" sz="3000" b="1" dirty="0" smtClean="0"/>
              <a:t>		</a:t>
            </a:r>
            <a:r>
              <a:rPr lang="ar-SA" sz="3000" b="1" dirty="0" smtClean="0"/>
              <a:t>جهات (أصناف) ذوي الأرحام أربعة:</a:t>
            </a:r>
            <a:endParaRPr lang="en-US" sz="3000" b="1" dirty="0" smtClean="0"/>
          </a:p>
          <a:p>
            <a:pPr algn="just" rtl="1"/>
            <a:r>
              <a:rPr lang="ar-SA" sz="3000" b="1" dirty="0" smtClean="0"/>
              <a:t>1-الفروع (الأسباط):</a:t>
            </a:r>
            <a:r>
              <a:rPr lang="ar-SA" sz="3000" dirty="0" smtClean="0"/>
              <a:t> مَن كان </a:t>
            </a:r>
            <a:r>
              <a:rPr lang="ar-SA" sz="3000" b="1" dirty="0" smtClean="0"/>
              <a:t>الميت أصلاً لهم،</a:t>
            </a:r>
            <a:r>
              <a:rPr lang="ar-SA" sz="3000" dirty="0" smtClean="0"/>
              <a:t> كابن البنت، وابن بنت الابن، مهما نزلوا.</a:t>
            </a:r>
            <a:endParaRPr lang="en-US" sz="3000" b="1" dirty="0" smtClean="0"/>
          </a:p>
          <a:p>
            <a:pPr algn="just" rtl="1"/>
            <a:r>
              <a:rPr lang="ar-SA" sz="3000" b="1" dirty="0" smtClean="0"/>
              <a:t>2-الأصول (الأجداد الفاسدون):</a:t>
            </a:r>
            <a:r>
              <a:rPr lang="ar-SA" sz="3000" dirty="0" smtClean="0"/>
              <a:t> مَن كانوا </a:t>
            </a:r>
            <a:r>
              <a:rPr lang="ar-SA" sz="3000" b="1" dirty="0" smtClean="0"/>
              <a:t>أصلاً للميت:</a:t>
            </a:r>
            <a:r>
              <a:rPr lang="ar-SA" sz="3000" dirty="0" smtClean="0"/>
              <a:t> كالجد الفاسد (من يدخل في نسبته إلى الميت أنثى)، والجدة الفاسدة (من أدلت إلى الميت بأب بين أمين، أو من أدلت بأب أعلى من الجد).</a:t>
            </a:r>
            <a:endParaRPr lang="en-US" sz="3000" b="1" dirty="0" smtClean="0"/>
          </a:p>
          <a:p>
            <a:endParaRPr lang="en-US" dirty="0"/>
          </a:p>
        </p:txBody>
      </p:sp>
      <p:sp>
        <p:nvSpPr>
          <p:cNvPr id="4" name="عنوان 1"/>
          <p:cNvSpPr txBox="1">
            <a:spLocks/>
          </p:cNvSpPr>
          <p:nvPr/>
        </p:nvSpPr>
        <p:spPr bwMode="auto">
          <a:xfrm>
            <a:off x="422031" y="304800"/>
            <a:ext cx="8264769"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879231" y="1916832"/>
            <a:ext cx="8264769"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وان 1"/>
          <p:cNvSpPr txBox="1">
            <a:spLocks/>
          </p:cNvSpPr>
          <p:nvPr/>
        </p:nvSpPr>
        <p:spPr bwMode="auto">
          <a:xfrm>
            <a:off x="422031" y="381000"/>
            <a:ext cx="8264768" cy="1036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8" name="عنصر نائب للمحتوى 2"/>
          <p:cNvSpPr txBox="1">
            <a:spLocks/>
          </p:cNvSpPr>
          <p:nvPr/>
        </p:nvSpPr>
        <p:spPr bwMode="auto">
          <a:xfrm>
            <a:off x="914400" y="2472128"/>
            <a:ext cx="7709244" cy="4385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وان 1"/>
          <p:cNvSpPr txBox="1">
            <a:spLocks/>
          </p:cNvSpPr>
          <p:nvPr/>
        </p:nvSpPr>
        <p:spPr bwMode="auto">
          <a:xfrm>
            <a:off x="281355" y="339246"/>
            <a:ext cx="8405446" cy="10783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0" name="عنصر نائب للمحتوى 2"/>
          <p:cNvSpPr txBox="1">
            <a:spLocks/>
          </p:cNvSpPr>
          <p:nvPr/>
        </p:nvSpPr>
        <p:spPr bwMode="auto">
          <a:xfrm>
            <a:off x="1055077" y="1828800"/>
            <a:ext cx="7742189" cy="4270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b="1" dirty="0" smtClean="0"/>
              <a:t>تابع- أصناف </a:t>
            </a:r>
            <a:r>
              <a:rPr lang="ar-SA" b="1" dirty="0" smtClean="0"/>
              <a:t>ذوي الأرحام</a:t>
            </a:r>
            <a:endParaRPr lang="en-US" dirty="0"/>
          </a:p>
        </p:txBody>
      </p:sp>
      <p:sp>
        <p:nvSpPr>
          <p:cNvPr id="3" name="عنصر نائب للمحتوى 2"/>
          <p:cNvSpPr>
            <a:spLocks noGrp="1"/>
          </p:cNvSpPr>
          <p:nvPr>
            <p:ph idx="1"/>
          </p:nvPr>
        </p:nvSpPr>
        <p:spPr>
          <a:xfrm>
            <a:off x="517396" y="1556792"/>
            <a:ext cx="8229600" cy="4495800"/>
          </a:xfrm>
        </p:spPr>
        <p:txBody>
          <a:bodyPr/>
          <a:lstStyle/>
          <a:p>
            <a:pPr algn="just" rtl="1"/>
            <a:r>
              <a:rPr lang="ar-SA" sz="2800" b="1" dirty="0" smtClean="0"/>
              <a:t>3-الأخوّة (أبناء الحواشي): </a:t>
            </a:r>
            <a:r>
              <a:rPr lang="ar-SA" sz="2800" dirty="0" smtClean="0"/>
              <a:t>مَن كان </a:t>
            </a:r>
            <a:r>
              <a:rPr lang="ar-SA" sz="2800" b="1" dirty="0" smtClean="0"/>
              <a:t>من فروع أبوي الميت، </a:t>
            </a:r>
            <a:r>
              <a:rPr lang="ar-SA" sz="2800" dirty="0" smtClean="0"/>
              <a:t>وهم: </a:t>
            </a:r>
            <a:endParaRPr lang="en-US" sz="2800" b="1" dirty="0" smtClean="0"/>
          </a:p>
          <a:p>
            <a:pPr algn="just" rtl="1"/>
            <a:r>
              <a:rPr lang="ar-SA" sz="2800" dirty="0" smtClean="0"/>
              <a:t>آ-أبناء الأخوات مطلقاً: سواء الأشقاء أو لأب أو لأم، وسواء كانوا ذكوراً أو إناثاً، وأولادهم. كابن الأخت، وبنت الأخت، وابن بنت الأخت، وهكذا نزولاً.</a:t>
            </a:r>
            <a:endParaRPr lang="en-US" sz="2800" b="1" dirty="0" smtClean="0"/>
          </a:p>
          <a:p>
            <a:pPr algn="just" rtl="1"/>
            <a:r>
              <a:rPr lang="ar-SA" sz="2800" dirty="0" smtClean="0"/>
              <a:t>ب-أولاد الإخوة لأم: كابن الأخ لأم، وبنت الأخ لأم، وابن بنت الأخ لأم، وهكذا نزولاً.</a:t>
            </a:r>
            <a:endParaRPr lang="en-US" sz="2800" b="1" dirty="0" smtClean="0"/>
          </a:p>
          <a:p>
            <a:pPr algn="just" rtl="1"/>
            <a:r>
              <a:rPr lang="ar-SA" sz="2800" b="1" dirty="0" smtClean="0"/>
              <a:t>4-العمومة والخؤولة (فروع الأجداد):</a:t>
            </a:r>
            <a:r>
              <a:rPr lang="ar-SA" sz="2800" dirty="0" smtClean="0"/>
              <a:t> مَن كان </a:t>
            </a:r>
            <a:r>
              <a:rPr lang="ar-SA" sz="2800" b="1" dirty="0" smtClean="0"/>
              <a:t>من فروع أحد أجداد الميت أو جداته،</a:t>
            </a:r>
            <a:r>
              <a:rPr lang="ar-SA" sz="2800" dirty="0" smtClean="0"/>
              <a:t> ممن ليسوا أصحاب فروض ولا عصبة: كالعم لأم، والعمة مطلقاً، وابن العمة، وبنت العم مطلقاً، والخال والخالة مطلقاً، وفروعهم وإن نزلوا. </a:t>
            </a:r>
            <a:endParaRPr lang="en-US" sz="2800" b="1" dirty="0" smtClean="0"/>
          </a:p>
          <a:p>
            <a:pPr algn="just" rtl="1"/>
            <a:r>
              <a:rPr lang="ar-SA" sz="2800" b="1" dirty="0" smtClean="0"/>
              <a:t>والصنف الرابع</a:t>
            </a:r>
            <a:r>
              <a:rPr lang="ar-SA" sz="2800" dirty="0" smtClean="0"/>
              <a:t> ينقسم إلى </a:t>
            </a:r>
            <a:r>
              <a:rPr lang="ar-SA" sz="2800" b="1" dirty="0" smtClean="0"/>
              <a:t>مراتب</a:t>
            </a:r>
            <a:r>
              <a:rPr lang="ar-SA" sz="2800" dirty="0" smtClean="0"/>
              <a:t>، والمرتبة تنقسم إلى </a:t>
            </a:r>
            <a:r>
              <a:rPr lang="ar-SA" sz="2800" b="1" dirty="0" smtClean="0"/>
              <a:t>طبقات.</a:t>
            </a:r>
            <a:endParaRPr lang="en-US" sz="2800" b="1" dirty="0" smtClean="0"/>
          </a:p>
          <a:p>
            <a:endParaRPr lang="en-US" dirty="0"/>
          </a:p>
        </p:txBody>
      </p:sp>
      <p:sp>
        <p:nvSpPr>
          <p:cNvPr id="4" name="عنوان 1"/>
          <p:cNvSpPr txBox="1">
            <a:spLocks/>
          </p:cNvSpPr>
          <p:nvPr/>
        </p:nvSpPr>
        <p:spPr bwMode="auto">
          <a:xfrm>
            <a:off x="422031" y="304800"/>
            <a:ext cx="8264769"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22031" y="1719633"/>
            <a:ext cx="8264769"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وان 1"/>
          <p:cNvSpPr txBox="1">
            <a:spLocks/>
          </p:cNvSpPr>
          <p:nvPr/>
        </p:nvSpPr>
        <p:spPr bwMode="auto">
          <a:xfrm>
            <a:off x="422031" y="304800"/>
            <a:ext cx="8264769"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8" name="عنصر نائب للمحتوى 2"/>
          <p:cNvSpPr txBox="1">
            <a:spLocks/>
          </p:cNvSpPr>
          <p:nvPr/>
        </p:nvSpPr>
        <p:spPr bwMode="auto">
          <a:xfrm>
            <a:off x="422031" y="1719633"/>
            <a:ext cx="8264769"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وان 1"/>
          <p:cNvSpPr txBox="1">
            <a:spLocks/>
          </p:cNvSpPr>
          <p:nvPr/>
        </p:nvSpPr>
        <p:spPr bwMode="auto">
          <a:xfrm>
            <a:off x="844062" y="381000"/>
            <a:ext cx="7842738" cy="1036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914400" y="2472128"/>
            <a:ext cx="7709244" cy="4385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2" name="عنوان 1"/>
          <p:cNvSpPr txBox="1">
            <a:spLocks/>
          </p:cNvSpPr>
          <p:nvPr/>
        </p:nvSpPr>
        <p:spPr bwMode="auto">
          <a:xfrm>
            <a:off x="944612" y="339246"/>
            <a:ext cx="7742189" cy="10783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3" name="عنصر نائب للمحتوى 2"/>
          <p:cNvSpPr txBox="1">
            <a:spLocks/>
          </p:cNvSpPr>
          <p:nvPr/>
        </p:nvSpPr>
        <p:spPr bwMode="auto">
          <a:xfrm>
            <a:off x="487412" y="1981200"/>
            <a:ext cx="8656589" cy="4270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513</Words>
  <Application>Microsoft Office PowerPoint</Application>
  <PresentationFormat>عرض على الشاشة (3:4)‏</PresentationFormat>
  <Paragraphs>93</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سمة Office</vt:lpstr>
      <vt:lpstr>المحاضرة الرابعة  توريث ذوي الأرحام</vt:lpstr>
      <vt:lpstr>تابع- أصناف ذوي الأرحام</vt:lpstr>
      <vt:lpstr>قولان للفقهاء في توريث ذوي الأرحام</vt:lpstr>
      <vt:lpstr>أدلة المجيزين لتوريث ذوي الأرحام</vt:lpstr>
      <vt:lpstr>تابع- أدلة المجيزين لتوريث ذوي الأرحام</vt:lpstr>
      <vt:lpstr>تابع- أدلة المجيزين لتوريث ذوي الأرحام</vt:lpstr>
      <vt:lpstr> القول الثاني-عدم توريث ذوي الأرحام  </vt:lpstr>
      <vt:lpstr>أدلة المانعين لتوريث ذوي الأرحام</vt:lpstr>
      <vt:lpstr>تابع- أدلة المانعين لتوريث ذوي الأرحام</vt:lpstr>
      <vt:lpstr>شرطان لتوريث ذوي الأرحام وأصنافهم الأربعة</vt:lpstr>
      <vt:lpstr>تابع- أصناف ذوي الأرحام</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توريث ذوي الأرحام</dc:title>
  <dc:creator>user</dc:creator>
  <cp:lastModifiedBy>user</cp:lastModifiedBy>
  <cp:revision>1</cp:revision>
  <dcterms:created xsi:type="dcterms:W3CDTF">2012-03-27T07:10:18Z</dcterms:created>
  <dcterms:modified xsi:type="dcterms:W3CDTF">2012-03-27T07:11:00Z</dcterms:modified>
</cp:coreProperties>
</file>