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60123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08100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 smtClean="0">
                <a:solidFill>
                  <a:prstClr val="white"/>
                </a:solidFill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1354" y="5791201"/>
            <a:ext cx="773723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844062" y="6581002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200" dirty="0" smtClean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  <a:endParaRPr lang="en-US" sz="1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92039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 smtClean="0">
                <a:solidFill>
                  <a:prstClr val="white"/>
                </a:solidFill>
              </a:rPr>
              <a:t>عمادة التعليم الإكتروني والتعلم عن بعد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المحاضرة </a:t>
            </a:r>
            <a:r>
              <a:rPr lang="ar-SA" b="1" dirty="0" err="1" smtClean="0">
                <a:solidFill>
                  <a:srgbClr val="FF0000"/>
                </a:solidFill>
              </a:rPr>
              <a:t>ال</a:t>
            </a:r>
            <a:r>
              <a:rPr lang="ar-AE" b="1" dirty="0" smtClean="0">
                <a:solidFill>
                  <a:srgbClr val="FF0000"/>
                </a:solidFill>
              </a:rPr>
              <a:t>خامسة</a:t>
            </a:r>
            <a:r>
              <a:rPr lang="ar-SA" b="1" dirty="0" smtClean="0">
                <a:solidFill>
                  <a:srgbClr val="009900"/>
                </a:solidFill>
              </a:rPr>
              <a:t/>
            </a:r>
            <a:br>
              <a:rPr lang="ar-SA" b="1" dirty="0" smtClean="0">
                <a:solidFill>
                  <a:srgbClr val="009900"/>
                </a:solidFill>
              </a:rPr>
            </a:br>
            <a:r>
              <a:rPr lang="ar-AE" b="1" dirty="0" smtClean="0">
                <a:solidFill>
                  <a:srgbClr val="009900"/>
                </a:solidFill>
              </a:rPr>
              <a:t>طرق توريث ذوي الأرحام (ثلاث)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0927" y="1412776"/>
            <a:ext cx="8229600" cy="4525963"/>
          </a:xfrm>
        </p:spPr>
        <p:txBody>
          <a:bodyPr/>
          <a:lstStyle/>
          <a:p>
            <a:pPr algn="just" rtl="1"/>
            <a:r>
              <a:rPr lang="ar-SA" b="1" dirty="0" smtClean="0"/>
              <a:t>الطريقة الأولى-طريقة أهل الرحم (طريقة التسوية): </a:t>
            </a:r>
            <a:endParaRPr lang="en-US" b="1" dirty="0" smtClean="0"/>
          </a:p>
          <a:p>
            <a:pPr algn="just" rtl="1"/>
            <a:r>
              <a:rPr lang="ar-SA" dirty="0" smtClean="0"/>
              <a:t>وهذه الطريقة تُساوي بين ذوي الأرحام في التركة، فلا تفرّق بين القريب والبعيد، ولا بين الذكر والأنثى. </a:t>
            </a:r>
            <a:endParaRPr lang="en-US" b="1" dirty="0" smtClean="0"/>
          </a:p>
          <a:p>
            <a:pPr algn="just" rtl="1"/>
            <a:r>
              <a:rPr lang="ar-SA" dirty="0" smtClean="0"/>
              <a:t>وهذه الطريقة من طرق الحنفية. </a:t>
            </a:r>
            <a:endParaRPr lang="en-US" b="1" dirty="0" smtClean="0"/>
          </a:p>
          <a:p>
            <a:pPr algn="just" rtl="1"/>
            <a:r>
              <a:rPr lang="ar-SA" dirty="0" smtClean="0"/>
              <a:t>لكنّها مهملة لم يستعملها الفقهاء لبُعدها عن المعقول وروح الشريعة.</a:t>
            </a:r>
            <a:endParaRPr lang="en-US" b="1" dirty="0" smtClean="0"/>
          </a:p>
          <a:p>
            <a:pPr algn="just" rtl="1"/>
            <a:r>
              <a:rPr lang="ar-SA" b="1" dirty="0" smtClean="0"/>
              <a:t>مثال:</a:t>
            </a:r>
            <a:r>
              <a:rPr lang="ar-SA" dirty="0" smtClean="0"/>
              <a:t> مات (فاكِه) عن: بنت بنت، وبنت أخ، وبنت عم. </a:t>
            </a:r>
            <a:endParaRPr lang="en-US" b="1" dirty="0" smtClean="0"/>
          </a:p>
          <a:p>
            <a:pPr algn="just" rtl="1"/>
            <a:r>
              <a:rPr lang="ar-SA" dirty="0" smtClean="0"/>
              <a:t>فيقسم المال بينهم بالتساوي أثلاثاً.</a:t>
            </a:r>
            <a:endParaRPr lang="en-US" b="1" dirty="0" smtClean="0"/>
          </a:p>
          <a:p>
            <a:pPr algn="just" rtl="1"/>
            <a:r>
              <a:rPr lang="ar-SA" dirty="0" smtClean="0"/>
              <a:t>لاحظ أنّ بنت العم-مع بُعدِها-أخذت مثل بنت البنت مع قُربِها!!</a:t>
            </a:r>
            <a:endParaRPr lang="en-US" b="1" dirty="0" smtClean="0"/>
          </a:p>
          <a:p>
            <a:pPr algn="just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b="1" dirty="0" smtClean="0">
                <a:solidFill>
                  <a:srgbClr val="009900"/>
                </a:solidFill>
              </a:rPr>
              <a:t>الطريقة الثانية</a:t>
            </a:r>
            <a:r>
              <a:rPr lang="ar-SA" b="1" dirty="0" smtClean="0">
                <a:solidFill>
                  <a:srgbClr val="009900"/>
                </a:solidFill>
              </a:rPr>
              <a:t> </a:t>
            </a:r>
            <a:r>
              <a:rPr lang="ar-SA" b="1" dirty="0" err="1" smtClean="0">
                <a:solidFill>
                  <a:srgbClr val="009900"/>
                </a:solidFill>
              </a:rPr>
              <a:t>– </a:t>
            </a:r>
            <a:r>
              <a:rPr lang="ar-SA" b="1" dirty="0" smtClean="0">
                <a:solidFill>
                  <a:srgbClr val="009900"/>
                </a:solidFill>
              </a:rPr>
              <a:t>(طريقة أهل القرابة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0927" y="1484787"/>
            <a:ext cx="8229600" cy="4525963"/>
          </a:xfrm>
        </p:spPr>
        <p:txBody>
          <a:bodyPr/>
          <a:lstStyle/>
          <a:p>
            <a:pPr algn="just" rtl="1"/>
            <a:r>
              <a:rPr lang="ar-SA" sz="3100" b="1" dirty="0" smtClean="0"/>
              <a:t>الطريقة الثانية-طريقة أهل القرابة (طريقة الجهات والدرجات): </a:t>
            </a:r>
            <a:endParaRPr lang="en-US" sz="3100" b="1" dirty="0" smtClean="0"/>
          </a:p>
          <a:p>
            <a:pPr algn="just" rtl="1"/>
            <a:r>
              <a:rPr lang="ar-SA" sz="3100" dirty="0" smtClean="0"/>
              <a:t>وهي مذهب السادة الحنفية، والحنابلة في رواية.</a:t>
            </a:r>
            <a:endParaRPr lang="en-US" sz="3100" b="1" dirty="0" smtClean="0"/>
          </a:p>
          <a:p>
            <a:pPr algn="just" rtl="1"/>
            <a:r>
              <a:rPr lang="ar-SA" sz="3100" dirty="0" smtClean="0"/>
              <a:t>وهي تورِّث ذوي الأرحام حسْبّ </a:t>
            </a:r>
            <a:r>
              <a:rPr lang="ar-SA" sz="3100" b="1" dirty="0" smtClean="0"/>
              <a:t>جهاتهم </a:t>
            </a:r>
            <a:r>
              <a:rPr lang="ar-SA" sz="3100" dirty="0" smtClean="0"/>
              <a:t>و</a:t>
            </a:r>
            <a:r>
              <a:rPr lang="ar-SA" sz="3100" b="1" dirty="0" smtClean="0"/>
              <a:t>درجاتهم</a:t>
            </a:r>
            <a:r>
              <a:rPr lang="ar-SA" sz="3100" dirty="0" smtClean="0"/>
              <a:t> كما في (التعصيب)، حيث لا يوجد عندهم أكثر من صنف واحد من (العصبات</a:t>
            </a:r>
            <a:r>
              <a:rPr lang="ar-SA" sz="3100" dirty="0" err="1" smtClean="0"/>
              <a:t>).</a:t>
            </a:r>
            <a:r>
              <a:rPr lang="ar-AE" sz="3100" dirty="0" smtClean="0"/>
              <a:t> </a:t>
            </a:r>
            <a:r>
              <a:rPr lang="ar-SA" sz="2800" b="1" dirty="0" smtClean="0"/>
              <a:t>وقواعد هذه الطريقة هي:</a:t>
            </a:r>
            <a:endParaRPr lang="en-US" sz="3100" b="1" dirty="0" smtClean="0"/>
          </a:p>
          <a:p>
            <a:pPr algn="just" rtl="1"/>
            <a:r>
              <a:rPr lang="ar-SA" sz="3100" b="1" dirty="0" smtClean="0"/>
              <a:t>آ-يقدّم فروع الميت على أصوله، أي (البنوّة على الأبوّة):</a:t>
            </a:r>
            <a:endParaRPr lang="en-US" sz="3100" b="1" dirty="0" smtClean="0"/>
          </a:p>
          <a:p>
            <a:pPr algn="just" rtl="1"/>
            <a:r>
              <a:rPr lang="ar-SA" sz="3100" b="1" dirty="0" smtClean="0"/>
              <a:t>مثال:</a:t>
            </a:r>
            <a:r>
              <a:rPr lang="ar-SA" sz="3100" dirty="0" smtClean="0"/>
              <a:t> مات (فرْوة) عن: بنت بنت، وجدّ هو أبو الأم. </a:t>
            </a:r>
            <a:endParaRPr lang="en-US" sz="3100" b="1" dirty="0" smtClean="0"/>
          </a:p>
          <a:p>
            <a:pPr algn="just" rtl="1"/>
            <a:r>
              <a:rPr lang="ar-SA" sz="3100" dirty="0" smtClean="0"/>
              <a:t>فالمال كله لبنت البنت، لأنها من فروع الميت، ولا شيء للجدّ الفاسد، لأنه من أصول الميت.</a:t>
            </a:r>
            <a:endParaRPr lang="en-US" sz="3100" b="1" dirty="0" smtClean="0"/>
          </a:p>
          <a:p>
            <a:endParaRPr lang="en-US" dirty="0"/>
          </a:p>
        </p:txBody>
      </p:sp>
      <p:sp>
        <p:nvSpPr>
          <p:cNvPr id="4" name="سهم إلى اليسار 3"/>
          <p:cNvSpPr/>
          <p:nvPr/>
        </p:nvSpPr>
        <p:spPr>
          <a:xfrm>
            <a:off x="650334" y="836712"/>
            <a:ext cx="59822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sz="4000" b="1" dirty="0" smtClean="0">
                <a:solidFill>
                  <a:srgbClr val="009900"/>
                </a:solidFill>
              </a:rPr>
              <a:t>تابع-</a:t>
            </a:r>
            <a:r>
              <a:rPr lang="ar-SA" sz="4000" b="1" dirty="0" smtClean="0">
                <a:solidFill>
                  <a:srgbClr val="009900"/>
                </a:solidFill>
              </a:rPr>
              <a:t> </a:t>
            </a:r>
            <a:r>
              <a:rPr lang="ar-SA" sz="4000" b="1" dirty="0" err="1" smtClean="0">
                <a:solidFill>
                  <a:srgbClr val="009900"/>
                </a:solidFill>
              </a:rPr>
              <a:t>قواعد – </a:t>
            </a:r>
            <a:r>
              <a:rPr lang="ar-SA" sz="4000" b="1" dirty="0" smtClean="0">
                <a:solidFill>
                  <a:srgbClr val="009900"/>
                </a:solidFill>
              </a:rPr>
              <a:t>(طريقة أهل القرابة</a:t>
            </a:r>
            <a:r>
              <a:rPr lang="ar-SA" sz="4000" b="1" dirty="0" err="1" smtClean="0">
                <a:solidFill>
                  <a:srgbClr val="009900"/>
                </a:solidFill>
              </a:rPr>
              <a:t>)</a:t>
            </a:r>
            <a:endParaRPr lang="en-US" sz="3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7396" y="1484784"/>
            <a:ext cx="8229600" cy="4824536"/>
          </a:xfrm>
        </p:spPr>
        <p:txBody>
          <a:bodyPr/>
          <a:lstStyle/>
          <a:p>
            <a:pPr algn="just" rtl="1"/>
            <a:r>
              <a:rPr lang="ar-SA" b="1" dirty="0" smtClean="0"/>
              <a:t>ب-يقدّم أصول الميت على فروع أبويه، أي (الأبوّة على الأخوّة): </a:t>
            </a:r>
            <a:endParaRPr lang="en-US" b="1" dirty="0" smtClean="0"/>
          </a:p>
          <a:p>
            <a:pPr algn="just" rtl="1"/>
            <a:r>
              <a:rPr lang="ar-SA" b="1" dirty="0" smtClean="0"/>
              <a:t>مثال:</a:t>
            </a:r>
            <a:r>
              <a:rPr lang="ar-SA" dirty="0" smtClean="0"/>
              <a:t> مات (قتادة) عن: جد أبو الأم، وبنت أخ ش.</a:t>
            </a:r>
            <a:endParaRPr lang="en-US" b="1" dirty="0" smtClean="0"/>
          </a:p>
          <a:p>
            <a:pPr algn="just" rtl="1"/>
            <a:r>
              <a:rPr lang="ar-SA" dirty="0" smtClean="0"/>
              <a:t>فالمال كله للجدّ أبي الأم، لأنه من أصول الميت، ولا شيء لبنت الأخ الشقيق، لأنها من فروع الميت.</a:t>
            </a:r>
            <a:endParaRPr lang="en-US" b="1" dirty="0" smtClean="0"/>
          </a:p>
          <a:p>
            <a:pPr algn="just" rtl="1"/>
            <a:r>
              <a:rPr lang="ar-SA" b="1" dirty="0" smtClean="0"/>
              <a:t>ج-يقدّم فروع أبَوَيّ الميت على فروع جده، أي (الأخوّة على العمومة والخؤولة):</a:t>
            </a:r>
            <a:endParaRPr lang="en-US" b="1" dirty="0" smtClean="0"/>
          </a:p>
          <a:p>
            <a:pPr algn="just" rtl="1"/>
            <a:r>
              <a:rPr lang="ar-SA" b="1" dirty="0" smtClean="0"/>
              <a:t>مثال:</a:t>
            </a:r>
            <a:r>
              <a:rPr lang="ar-SA" dirty="0" smtClean="0"/>
              <a:t> مات (قُدامة) عن: بنت أخت لأب، وعمّة.</a:t>
            </a:r>
            <a:endParaRPr lang="en-US" b="1" dirty="0" smtClean="0"/>
          </a:p>
          <a:p>
            <a:pPr algn="just" rtl="1"/>
            <a:r>
              <a:rPr lang="ar-SA" dirty="0" smtClean="0"/>
              <a:t>فالمال كله لبنت أخت لأب، ولا شيء للعمّة، لأنها من فروع الجدّ.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سهم إلى اليسار 3"/>
          <p:cNvSpPr/>
          <p:nvPr/>
        </p:nvSpPr>
        <p:spPr>
          <a:xfrm>
            <a:off x="0" y="908720"/>
            <a:ext cx="1115616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b="1" dirty="0" smtClean="0">
                <a:solidFill>
                  <a:srgbClr val="009900"/>
                </a:solidFill>
              </a:rPr>
              <a:t>تابع-</a:t>
            </a:r>
            <a:r>
              <a:rPr lang="ar-SA" b="1" dirty="0" smtClean="0">
                <a:solidFill>
                  <a:srgbClr val="009900"/>
                </a:solidFill>
              </a:rPr>
              <a:t> </a:t>
            </a:r>
            <a:r>
              <a:rPr lang="ar-SA" b="1" dirty="0" err="1" smtClean="0">
                <a:solidFill>
                  <a:srgbClr val="009900"/>
                </a:solidFill>
              </a:rPr>
              <a:t>قواعد – </a:t>
            </a:r>
            <a:r>
              <a:rPr lang="ar-SA" b="1" dirty="0" smtClean="0">
                <a:solidFill>
                  <a:srgbClr val="009900"/>
                </a:solidFill>
              </a:rPr>
              <a:t>(طريقة أهل القرابة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17989" y="1484784"/>
            <a:ext cx="8626604" cy="4752528"/>
          </a:xfrm>
        </p:spPr>
        <p:txBody>
          <a:bodyPr/>
          <a:lstStyle/>
          <a:p>
            <a:pPr algn="just" rtl="1"/>
            <a:r>
              <a:rPr lang="ar-SA" sz="3100" b="1" dirty="0" smtClean="0"/>
              <a:t>د-</a:t>
            </a:r>
            <a:r>
              <a:rPr lang="ar-SA" sz="3100" dirty="0" smtClean="0"/>
              <a:t>إذا اجتمع وارثان من جهة واحدة،</a:t>
            </a:r>
            <a:r>
              <a:rPr lang="ar-SA" sz="3100" b="1" dirty="0" smtClean="0"/>
              <a:t> قُدّم الأقوى</a:t>
            </a:r>
            <a:r>
              <a:rPr lang="ar-SA" sz="3100" dirty="0" smtClean="0"/>
              <a:t>.</a:t>
            </a:r>
            <a:endParaRPr lang="en-US" sz="3100" b="1" dirty="0" smtClean="0"/>
          </a:p>
          <a:p>
            <a:pPr algn="just" rtl="1"/>
            <a:r>
              <a:rPr lang="ar-SA" sz="3100" b="1" dirty="0" smtClean="0"/>
              <a:t>مثال:</a:t>
            </a:r>
            <a:r>
              <a:rPr lang="ar-SA" sz="3100" dirty="0" smtClean="0"/>
              <a:t> مات (قيس) عن: بنت أخ شقيق، وابن أخت شقيقة.</a:t>
            </a:r>
            <a:endParaRPr lang="en-US" sz="3100" b="1" dirty="0" smtClean="0"/>
          </a:p>
          <a:p>
            <a:pPr algn="just" rtl="1"/>
            <a:r>
              <a:rPr lang="ar-SA" sz="3100" dirty="0" smtClean="0"/>
              <a:t>المال لبنت الأخ الشقيق، لأنها ولد </a:t>
            </a:r>
            <a:r>
              <a:rPr lang="ar-SA" sz="3100" dirty="0" err="1" smtClean="0"/>
              <a:t>عاصب.</a:t>
            </a:r>
            <a:r>
              <a:rPr lang="ar-SA" sz="3100" dirty="0" smtClean="0"/>
              <a:t> فهي </a:t>
            </a:r>
            <a:r>
              <a:rPr lang="ar-SA" sz="3100" b="1" dirty="0" smtClean="0"/>
              <a:t>أقوى</a:t>
            </a:r>
            <a:r>
              <a:rPr lang="ar-SA" sz="3100" dirty="0" smtClean="0"/>
              <a:t> من ابن الأخت الشقيقة، لأنها من ولد صاحب فرض، </a:t>
            </a:r>
            <a:r>
              <a:rPr lang="ar-SA" sz="3100" b="1" dirty="0" smtClean="0"/>
              <a:t>فالعصبة أقوى</a:t>
            </a:r>
            <a:r>
              <a:rPr lang="ar-SA" sz="3100" dirty="0" smtClean="0"/>
              <a:t> من الفرض.</a:t>
            </a:r>
            <a:endParaRPr lang="en-US" sz="3100" b="1" dirty="0" smtClean="0"/>
          </a:p>
          <a:p>
            <a:pPr algn="just" rtl="1"/>
            <a:r>
              <a:rPr lang="ar-SA" sz="3100" b="1" dirty="0" smtClean="0"/>
              <a:t>هـ-</a:t>
            </a:r>
            <a:r>
              <a:rPr lang="ar-SA" sz="3100" dirty="0" smtClean="0"/>
              <a:t>إذا اجتمع وارثان من جهتين مختلفتين، </a:t>
            </a:r>
            <a:r>
              <a:rPr lang="ar-SA" sz="3100" b="1" dirty="0" smtClean="0"/>
              <a:t>قُدّم الأقرب جهةً.</a:t>
            </a:r>
            <a:endParaRPr lang="en-US" sz="3100" b="1" dirty="0" smtClean="0"/>
          </a:p>
          <a:p>
            <a:pPr rtl="1"/>
            <a:r>
              <a:rPr lang="ar-SA" sz="2800" b="1" dirty="0" smtClean="0"/>
              <a:t>نشاط تطبيقي:</a:t>
            </a:r>
            <a:r>
              <a:rPr lang="ar-SA" sz="2800" dirty="0" smtClean="0"/>
              <a:t> </a:t>
            </a:r>
            <a:r>
              <a:rPr lang="ar-SA" sz="3600" dirty="0" err="1" smtClean="0"/>
              <a:t>مات </a:t>
            </a:r>
            <a:r>
              <a:rPr lang="ar-SA" sz="3600" dirty="0" smtClean="0"/>
              <a:t>(</a:t>
            </a:r>
            <a:r>
              <a:rPr lang="ar-SA" sz="3600" dirty="0" err="1" smtClean="0"/>
              <a:t>كَنّاز</a:t>
            </a:r>
            <a:r>
              <a:rPr lang="ar-SA" sz="3600" dirty="0" smtClean="0"/>
              <a:t>) عن: بنت بنت، وبنت أخ.</a:t>
            </a:r>
            <a:endParaRPr lang="en-US" sz="3600" b="1" dirty="0" smtClean="0"/>
          </a:p>
          <a:p>
            <a:pPr rtl="1"/>
            <a:r>
              <a:rPr lang="ar-SA" sz="2800" dirty="0" smtClean="0"/>
              <a:t>المال كله </a:t>
            </a:r>
            <a:r>
              <a:rPr lang="ar-SA" sz="2800" err="1" smtClean="0"/>
              <a:t>لـ</a:t>
            </a:r>
            <a:r>
              <a:rPr lang="ar-SA" sz="2800" smtClean="0"/>
              <a:t>..................</a:t>
            </a:r>
            <a:r>
              <a:rPr lang="ar-SA" sz="2800" dirty="0" err="1" smtClean="0"/>
              <a:t>وتسقط...............</a:t>
            </a:r>
            <a:r>
              <a:rPr lang="ar-SA" sz="2800" dirty="0" smtClean="0"/>
              <a:t> لأنَّ </a:t>
            </a:r>
            <a:r>
              <a:rPr lang="ar-SA" sz="2800" dirty="0" err="1" smtClean="0"/>
              <a:t>جهة.......</a:t>
            </a:r>
            <a:r>
              <a:rPr lang="ar-SA" sz="2800" dirty="0" smtClean="0"/>
              <a:t> أقرب </a:t>
            </a:r>
            <a:r>
              <a:rPr lang="ar-SA" sz="2800" dirty="0" err="1" smtClean="0"/>
              <a:t>من.......</a:t>
            </a:r>
            <a:endParaRPr lang="ar-SA" sz="2800" dirty="0" smtClean="0"/>
          </a:p>
          <a:p>
            <a:pPr rtl="1"/>
            <a:endParaRPr lang="en-US" sz="2800" b="1" dirty="0" smtClean="0"/>
          </a:p>
          <a:p>
            <a:pPr algn="just" rtl="1"/>
            <a:endParaRPr lang="en-US" dirty="0" smtClean="0"/>
          </a:p>
          <a:p>
            <a:endParaRPr lang="en-US" dirty="0"/>
          </a:p>
        </p:txBody>
      </p:sp>
      <p:sp>
        <p:nvSpPr>
          <p:cNvPr id="4" name="سهم إلى اليسار 3"/>
          <p:cNvSpPr/>
          <p:nvPr/>
        </p:nvSpPr>
        <p:spPr>
          <a:xfrm>
            <a:off x="317989" y="620688"/>
            <a:ext cx="465282" cy="5760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مثال </a:t>
            </a:r>
            <a:r>
              <a:rPr lang="ar-SA" b="1" dirty="0" err="1" smtClean="0">
                <a:solidFill>
                  <a:srgbClr val="009900"/>
                </a:solidFill>
              </a:rPr>
              <a:t>تطبيقي – </a:t>
            </a:r>
            <a:r>
              <a:rPr lang="ar-SA" b="1" dirty="0" smtClean="0">
                <a:solidFill>
                  <a:srgbClr val="009900"/>
                </a:solidFill>
              </a:rPr>
              <a:t>(طريقة أهل القرابة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1" y="1412776"/>
            <a:ext cx="8296069" cy="4525963"/>
          </a:xfrm>
        </p:spPr>
        <p:txBody>
          <a:bodyPr/>
          <a:lstStyle/>
          <a:p>
            <a:pPr rtl="1"/>
            <a:r>
              <a:rPr lang="ar-SA" sz="2800" b="1" dirty="0" err="1" smtClean="0"/>
              <a:t>ملحوظة:</a:t>
            </a:r>
            <a:r>
              <a:rPr lang="ar-SA" sz="2800" b="1" dirty="0" smtClean="0"/>
              <a:t> </a:t>
            </a:r>
            <a:endParaRPr lang="en-US" sz="2800" b="1" dirty="0" smtClean="0"/>
          </a:p>
          <a:p>
            <a:pPr rtl="1"/>
            <a:r>
              <a:rPr lang="ar-SA" sz="2800" b="1" dirty="0" smtClean="0"/>
              <a:t>إن كانوا جماعة ذكوراً وإناثاً، فالقسمة بالتعصيب، أي للذكر مثل حظ الأنثيين.</a:t>
            </a:r>
            <a:endParaRPr lang="en-US" sz="2800" b="1" dirty="0" smtClean="0"/>
          </a:p>
          <a:p>
            <a:pPr algn="just" rtl="1"/>
            <a:r>
              <a:rPr lang="ar-SA" sz="2800" b="1" dirty="0" smtClean="0"/>
              <a:t>مثال:</a:t>
            </a:r>
            <a:r>
              <a:rPr lang="ar-SA" sz="2800" dirty="0" smtClean="0"/>
              <a:t> مات (مالك) عن: ابن أخ شقيق، و 2 بنت أخ شقيق، وترك 400 ديناراً. 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فأصل المسألة </a:t>
            </a:r>
            <a:r>
              <a:rPr lang="ar-SA" sz="2800" b="1" dirty="0" smtClean="0"/>
              <a:t>4</a:t>
            </a:r>
            <a:r>
              <a:rPr lang="ar-SA" sz="2800" dirty="0" smtClean="0"/>
              <a:t> وهو عدد رؤوسهم.</a:t>
            </a:r>
          </a:p>
          <a:p>
            <a:pPr algn="just" rtl="1"/>
            <a:endParaRPr lang="ar-SA" sz="2800" b="1" dirty="0" smtClean="0"/>
          </a:p>
          <a:p>
            <a:pPr algn="just" rtl="1"/>
            <a:endParaRPr lang="en-US" sz="2800" b="1" dirty="0" smtClean="0"/>
          </a:p>
          <a:p>
            <a:pPr rtl="1"/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450927" y="3573016"/>
          <a:ext cx="7577456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5847"/>
                <a:gridCol w="1595254"/>
                <a:gridCol w="1908264"/>
                <a:gridCol w="1307905"/>
                <a:gridCol w="1370186"/>
              </a:tblGrid>
              <a:tr h="48881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التركة</a:t>
                      </a:r>
                    </a:p>
                    <a:p>
                      <a:pPr algn="ctr" rtl="1"/>
                      <a:r>
                        <a:rPr lang="ar-SA" sz="2400" dirty="0" smtClean="0"/>
                        <a:t>400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الأصل</a:t>
                      </a:r>
                    </a:p>
                    <a:p>
                      <a:pPr algn="ctr" rtl="1"/>
                      <a:r>
                        <a:rPr lang="ar-SA" sz="2400" dirty="0" smtClean="0"/>
                        <a:t>4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</a:t>
                      </a:r>
                      <a:r>
                        <a:rPr lang="ar-AE" sz="2400" dirty="0" smtClean="0"/>
                        <a:t>رثة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/>
                        <a:t>أنصبة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</a:t>
                      </a:r>
                      <a:r>
                        <a:rPr lang="ar-AE" sz="2400" dirty="0" smtClean="0"/>
                        <a:t>لرؤوس</a:t>
                      </a:r>
                      <a:endParaRPr lang="en-US" sz="2400" dirty="0"/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Traditional Arabic"/>
                        </a:rPr>
                        <a:t>2</a:t>
                      </a:r>
                      <a:endParaRPr lang="en-US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2 بنت أخ </a:t>
                      </a:r>
                      <a:r>
                        <a:rPr lang="ar-AE" sz="2400" dirty="0" err="1" smtClean="0"/>
                        <a:t>ش</a:t>
                      </a:r>
                      <a:endParaRPr lang="ar-AE" sz="2400" dirty="0"/>
                    </a:p>
                  </a:txBody>
                  <a:tcPr marL="84406" marR="84406"/>
                </a:tc>
                <a:tc rowSpan="2">
                  <a:txBody>
                    <a:bodyPr/>
                    <a:lstStyle/>
                    <a:p>
                      <a:pPr algn="ctr" rtl="1"/>
                      <a:endParaRPr lang="ar-AE" sz="2400" dirty="0" smtClean="0"/>
                    </a:p>
                    <a:p>
                      <a:pPr algn="ctr" rtl="1"/>
                      <a:r>
                        <a:rPr lang="ar-AE" sz="2400" dirty="0" smtClean="0"/>
                        <a:t>ع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/>
                        <a:t>2</a:t>
                      </a:r>
                      <a:endParaRPr lang="en-US" sz="2400" dirty="0"/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2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ابن أخ </a:t>
                      </a:r>
                      <a:r>
                        <a:rPr lang="ar-AE" sz="2400" dirty="0" err="1" smtClean="0"/>
                        <a:t>ش</a:t>
                      </a:r>
                      <a:endParaRPr lang="ar-AE" sz="2400" dirty="0"/>
                    </a:p>
                  </a:txBody>
                  <a:tcPr marL="84406" marR="84406"/>
                </a:tc>
                <a:tc vMerge="1">
                  <a:txBody>
                    <a:bodyPr/>
                    <a:lstStyle/>
                    <a:p>
                      <a:pPr algn="ctr"/>
                      <a:endParaRPr lang="ar-A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2</a:t>
                      </a:r>
                      <a:endParaRPr lang="ar-AE" sz="2400" dirty="0"/>
                    </a:p>
                  </a:txBody>
                  <a:tcPr marL="84406" marR="84406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/>
            <a:r>
              <a:rPr lang="ar-AE" sz="3600" b="1" dirty="0" smtClean="0">
                <a:solidFill>
                  <a:srgbClr val="009900"/>
                </a:solidFill>
              </a:rPr>
              <a:t>استثن</a:t>
            </a:r>
            <a:r>
              <a:rPr lang="ar-SA" sz="3600" b="1" dirty="0" err="1" smtClean="0">
                <a:solidFill>
                  <a:srgbClr val="009900"/>
                </a:solidFill>
              </a:rPr>
              <a:t>اء</a:t>
            </a:r>
            <a:r>
              <a:rPr lang="ar-SA" sz="3600" b="1" dirty="0" smtClean="0">
                <a:solidFill>
                  <a:srgbClr val="009900"/>
                </a:solidFill>
              </a:rPr>
              <a:t> حالتين</a:t>
            </a:r>
            <a:r>
              <a:rPr lang="ar-AE" sz="3600" b="1" dirty="0" smtClean="0">
                <a:solidFill>
                  <a:srgbClr val="009900"/>
                </a:solidFill>
              </a:rPr>
              <a:t> في قسمة التعصيب في توريث ذوي الأرحام</a:t>
            </a:r>
            <a:endParaRPr lang="en-US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4525963"/>
          </a:xfrm>
        </p:spPr>
        <p:txBody>
          <a:bodyPr/>
          <a:lstStyle/>
          <a:p>
            <a:pPr algn="just" rtl="1"/>
            <a:r>
              <a:rPr lang="ar-SA" sz="2800" b="1" dirty="0" smtClean="0"/>
              <a:t>	الحالة الأولى-أصحابُ (الجهة الرابعة): وهم فروع الأجداد، كاجتماع العمومة والخؤولة</a:t>
            </a:r>
            <a:r>
              <a:rPr lang="ar-SA" sz="2800" dirty="0" smtClean="0"/>
              <a:t>، فيعامَلون معاملة الأب والأم إذا اجتمعا، أي يُعطى لذوي جهة الأم </a:t>
            </a:r>
            <a:r>
              <a:rPr lang="ar-SA" sz="2800" b="1" dirty="0" smtClean="0"/>
              <a:t>(الثلث)، </a:t>
            </a:r>
            <a:r>
              <a:rPr lang="ar-SA" sz="2800" dirty="0" smtClean="0"/>
              <a:t>ويُعطى الباقي لذوي جهة الأب </a:t>
            </a:r>
            <a:r>
              <a:rPr lang="ar-SA" sz="2800" b="1" dirty="0" smtClean="0"/>
              <a:t>(تعصيباً</a:t>
            </a:r>
            <a:r>
              <a:rPr lang="ar-SA" sz="2800" dirty="0" smtClean="0"/>
              <a:t>). </a:t>
            </a:r>
            <a:endParaRPr lang="en-US" sz="2800" b="1" dirty="0" smtClean="0"/>
          </a:p>
          <a:p>
            <a:pPr algn="just" rtl="1"/>
            <a:r>
              <a:rPr lang="ar-SA" sz="2800" b="1" dirty="0" smtClean="0"/>
              <a:t>مثال:</a:t>
            </a:r>
            <a:r>
              <a:rPr lang="ar-SA" sz="2800" dirty="0" smtClean="0"/>
              <a:t> مات (مبشّر) عن: عمّة، وخالة، وترك 300 ديناراً. </a:t>
            </a:r>
            <a:endParaRPr lang="ar-AE" sz="2800" dirty="0" smtClean="0"/>
          </a:p>
          <a:p>
            <a:pPr algn="just" rtl="1"/>
            <a:endParaRPr lang="en-US" sz="2400" b="1" dirty="0" smtClean="0"/>
          </a:p>
          <a:p>
            <a:pPr lvl="0"/>
            <a:endParaRPr lang="ar-SA" dirty="0" smtClean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400" dirty="0">
              <a:solidFill>
                <a:srgbClr val="72A376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251520" y="1340768"/>
            <a:ext cx="8640960" cy="4785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 bwMode="auto">
          <a:xfrm>
            <a:off x="694553" y="1844824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8" name="جدول 3"/>
          <p:cNvGraphicFramePr>
            <a:graphicFrameLocks noGrp="1"/>
          </p:cNvGraphicFramePr>
          <p:nvPr/>
        </p:nvGraphicFramePr>
        <p:xfrm>
          <a:off x="982678" y="3573016"/>
          <a:ext cx="7378050" cy="1860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1545"/>
                <a:gridCol w="1967480"/>
                <a:gridCol w="1967480"/>
                <a:gridCol w="1721545"/>
              </a:tblGrid>
              <a:tr h="48881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التركة</a:t>
                      </a:r>
                      <a:r>
                        <a:rPr lang="ar-AE" sz="2400" dirty="0" smtClean="0"/>
                        <a:t>300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الأصل</a:t>
                      </a:r>
                      <a:r>
                        <a:rPr lang="ar-AE" sz="2400" baseline="0" dirty="0" smtClean="0"/>
                        <a:t> </a:t>
                      </a:r>
                      <a:r>
                        <a:rPr lang="ar-AE" sz="2400" dirty="0" smtClean="0"/>
                        <a:t>3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/>
                        <a:t>الجهة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</a:t>
                      </a:r>
                      <a:r>
                        <a:rPr lang="ar-AE" sz="2400" dirty="0" smtClean="0"/>
                        <a:t>رثة</a:t>
                      </a:r>
                      <a:endParaRPr lang="en-US" sz="2400" dirty="0"/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1</a:t>
                      </a:r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/</a:t>
                      </a: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3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جهة</a:t>
                      </a:r>
                      <a:r>
                        <a:rPr lang="ar-AE" sz="2400" baseline="0" dirty="0" smtClean="0">
                          <a:latin typeface="Times New Roman"/>
                          <a:ea typeface="Times New Roman"/>
                          <a:cs typeface="+mn-cs"/>
                        </a:rPr>
                        <a:t> الأمومة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خالة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ع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جهة الأبوة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عمة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/>
            <a:r>
              <a:rPr lang="ar-AE" b="1" dirty="0" smtClean="0">
                <a:solidFill>
                  <a:srgbClr val="009900"/>
                </a:solidFill>
              </a:rPr>
              <a:t>الحالة الثانية المستثناة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7396" y="1412776"/>
            <a:ext cx="8229600" cy="4876800"/>
          </a:xfrm>
        </p:spPr>
        <p:txBody>
          <a:bodyPr/>
          <a:lstStyle/>
          <a:p>
            <a:pPr algn="just" rtl="1"/>
            <a:r>
              <a:rPr lang="ar-SA" b="1" dirty="0" smtClean="0"/>
              <a:t>الحالة الثانية-</a:t>
            </a:r>
            <a:r>
              <a:rPr lang="ar-SA" dirty="0" smtClean="0"/>
              <a:t>اجتماع أفراد جهة الخؤولة، من الأخوال والخالات، فإنهم ينزلون </a:t>
            </a:r>
            <a:r>
              <a:rPr lang="ar-SA" b="1" dirty="0" smtClean="0"/>
              <a:t>منزلة الأم.</a:t>
            </a:r>
            <a:endParaRPr lang="en-US" b="1" dirty="0" smtClean="0"/>
          </a:p>
          <a:p>
            <a:pPr algn="just" rtl="1"/>
            <a:r>
              <a:rPr lang="ar-SA" b="1" dirty="0" smtClean="0"/>
              <a:t>مثال: </a:t>
            </a:r>
            <a:r>
              <a:rPr lang="ar-SA" dirty="0" smtClean="0"/>
              <a:t>مات (مِسطَح) عن خال، وخالة، وترك 200 ديناراً.</a:t>
            </a:r>
            <a:endParaRPr lang="en-US" b="1" dirty="0" smtClean="0"/>
          </a:p>
          <a:p>
            <a:pPr algn="just" rtl="1"/>
            <a:r>
              <a:rPr lang="ar-SA" dirty="0" smtClean="0"/>
              <a:t>الحل: ينزلان منزلة الأم. كأنهما أخ لأم، وأخت لأم. </a:t>
            </a:r>
            <a:endParaRPr lang="en-US" b="1" dirty="0" smtClean="0"/>
          </a:p>
          <a:p>
            <a:pPr algn="just" rtl="1"/>
            <a:r>
              <a:rPr lang="ar-SA" dirty="0" smtClean="0"/>
              <a:t>ويقتسمان المال بالسويّة. </a:t>
            </a:r>
            <a:endParaRPr lang="ar-AE" dirty="0" smtClean="0"/>
          </a:p>
          <a:p>
            <a:pPr algn="just" rtl="1"/>
            <a:endParaRPr lang="ar-AE" sz="2400" dirty="0" smtClean="0"/>
          </a:p>
          <a:p>
            <a:pPr algn="just" rtl="1"/>
            <a:endParaRPr lang="en-US" sz="2400" b="1" dirty="0" smtClean="0"/>
          </a:p>
          <a:p>
            <a:pPr algn="r"/>
            <a:endParaRPr lang="en-US" dirty="0"/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251520" y="1412776"/>
            <a:ext cx="864096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2400" b="1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SA" sz="3200" dirty="0" smtClean="0">
              <a:solidFill>
                <a:prstClr val="black"/>
              </a:solidFill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317990" y="1340770"/>
            <a:ext cx="862841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7" name="جدول 3"/>
          <p:cNvGraphicFramePr>
            <a:graphicFrameLocks noGrp="1"/>
          </p:cNvGraphicFramePr>
          <p:nvPr/>
        </p:nvGraphicFramePr>
        <p:xfrm>
          <a:off x="517397" y="3933056"/>
          <a:ext cx="8086960" cy="1860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9703"/>
                <a:gridCol w="1702518"/>
                <a:gridCol w="1702518"/>
                <a:gridCol w="1489703"/>
                <a:gridCol w="1702518"/>
              </a:tblGrid>
              <a:tr h="48881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التركة</a:t>
                      </a:r>
                      <a:r>
                        <a:rPr lang="ar-AE" sz="2400" dirty="0" smtClean="0"/>
                        <a:t>200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الأصل</a:t>
                      </a:r>
                      <a:r>
                        <a:rPr lang="ar-AE" sz="2400" dirty="0" smtClean="0"/>
                        <a:t> 2 </a:t>
                      </a:r>
                      <a:endParaRPr lang="en-US" sz="2400" dirty="0" smtClean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/>
                        <a:t>التنزيل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</a:t>
                      </a:r>
                      <a:r>
                        <a:rPr lang="ar-AE" sz="2400" dirty="0" smtClean="0"/>
                        <a:t>رثة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</a:t>
                      </a:r>
                      <a:r>
                        <a:rPr lang="ar-AE" sz="2400" dirty="0" smtClean="0"/>
                        <a:t>لرؤوس</a:t>
                      </a:r>
                      <a:endParaRPr lang="en-US" sz="2400" dirty="0"/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1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أخ لأم</a:t>
                      </a:r>
                      <a:endParaRPr lang="ar-AE" sz="2400" dirty="0"/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خال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>
                          <a:cs typeface="+mn-cs"/>
                        </a:rPr>
                        <a:t>1</a:t>
                      </a:r>
                      <a:endParaRPr lang="en-US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1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أخت لأم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خالة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1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نشاط صفّيّ على استثناء طريقة أهل القرابة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0928" y="1412776"/>
            <a:ext cx="8308615" cy="4680520"/>
          </a:xfrm>
        </p:spPr>
        <p:txBody>
          <a:bodyPr/>
          <a:lstStyle/>
          <a:p>
            <a:pPr algn="just" rtl="1"/>
            <a:r>
              <a:rPr lang="ar-SA" b="1" dirty="0" smtClean="0"/>
              <a:t>نشاط صفيّ: </a:t>
            </a:r>
            <a:r>
              <a:rPr lang="ar-SA" dirty="0" smtClean="0"/>
              <a:t>مات (مِرثد) عن عمّ لأم، وعمّة، وترك 200 ديناراً.</a:t>
            </a:r>
            <a:endParaRPr lang="en-US" b="1" dirty="0" smtClean="0"/>
          </a:p>
          <a:p>
            <a:pPr algn="just" rtl="1"/>
            <a:r>
              <a:rPr lang="ar-SA" dirty="0" smtClean="0"/>
              <a:t>ا</a:t>
            </a:r>
            <a:r>
              <a:rPr lang="ar-SA" b="1" dirty="0" smtClean="0"/>
              <a:t>لحل: </a:t>
            </a:r>
            <a:r>
              <a:rPr lang="ar-SA" dirty="0" smtClean="0"/>
              <a:t>ينزلان </a:t>
            </a:r>
            <a:r>
              <a:rPr lang="ar-SA" dirty="0" err="1" smtClean="0"/>
              <a:t>منزلة.............</a:t>
            </a:r>
            <a:r>
              <a:rPr lang="ar-SA" dirty="0" smtClean="0"/>
              <a:t> كأنهما أخ لأب، </a:t>
            </a:r>
            <a:r>
              <a:rPr lang="ar-SA" dirty="0" err="1" smtClean="0"/>
              <a:t>وأخت..........</a:t>
            </a:r>
            <a:endParaRPr lang="en-US" b="1" dirty="0" smtClean="0"/>
          </a:p>
          <a:p>
            <a:pPr algn="just" rtl="1"/>
            <a:r>
              <a:rPr lang="ar-SA" dirty="0" smtClean="0"/>
              <a:t>ويقتسمان المال </a:t>
            </a:r>
            <a:r>
              <a:rPr lang="ar-SA" dirty="0" err="1" smtClean="0"/>
              <a:t>بالسويّة.</a:t>
            </a:r>
            <a:r>
              <a:rPr lang="ar-SA" dirty="0" smtClean="0"/>
              <a:t> (استثناء من طريقة الإرث بالتعصيب</a:t>
            </a:r>
            <a:r>
              <a:rPr lang="ar-SA" dirty="0" err="1" smtClean="0"/>
              <a:t>).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517396" y="1412776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2400" dirty="0" smtClean="0">
              <a:solidFill>
                <a:prstClr val="black"/>
              </a:solidFill>
            </a:endParaRPr>
          </a:p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2400" b="1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 bwMode="auto">
          <a:xfrm>
            <a:off x="251520" y="1412776"/>
            <a:ext cx="864096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2400" b="1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SA" sz="3200" dirty="0" smtClean="0">
              <a:solidFill>
                <a:prstClr val="black"/>
              </a:solidFill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10" name="جدول 3"/>
          <p:cNvGraphicFramePr>
            <a:graphicFrameLocks noGrp="1"/>
          </p:cNvGraphicFramePr>
          <p:nvPr/>
        </p:nvGraphicFramePr>
        <p:xfrm>
          <a:off x="650335" y="3284984"/>
          <a:ext cx="7577456" cy="1860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5847"/>
                <a:gridCol w="1595254"/>
                <a:gridCol w="1595254"/>
                <a:gridCol w="1395847"/>
                <a:gridCol w="1595254"/>
              </a:tblGrid>
              <a:tr h="48881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التركة</a:t>
                      </a:r>
                      <a:r>
                        <a:rPr lang="ar-AE" sz="2400" dirty="0" smtClean="0"/>
                        <a:t>200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الأصل</a:t>
                      </a:r>
                      <a:r>
                        <a:rPr lang="ar-AE" sz="2400" dirty="0" smtClean="0"/>
                        <a:t> 2 </a:t>
                      </a:r>
                      <a:endParaRPr lang="en-US" sz="2400" dirty="0" smtClean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/>
                        <a:t>التنزيل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</a:t>
                      </a:r>
                      <a:r>
                        <a:rPr lang="ar-AE" sz="2400" dirty="0" smtClean="0"/>
                        <a:t>رثة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</a:t>
                      </a:r>
                      <a:r>
                        <a:rPr lang="ar-AE" sz="2400" dirty="0" smtClean="0"/>
                        <a:t>لرؤوس</a:t>
                      </a:r>
                      <a:endParaRPr lang="en-US" sz="2400" dirty="0"/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1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أخ</a:t>
                      </a:r>
                      <a:r>
                        <a:rPr lang="ar-AE" sz="2400" baseline="0" dirty="0" smtClean="0"/>
                        <a:t> لأب</a:t>
                      </a:r>
                      <a:endParaRPr lang="ar-AE" sz="2400" dirty="0"/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عم</a:t>
                      </a:r>
                      <a:r>
                        <a:rPr lang="ar-AE" sz="2400" baseline="0" dirty="0" smtClean="0">
                          <a:cs typeface="+mn-cs"/>
                        </a:rPr>
                        <a:t> لأم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>
                          <a:cs typeface="+mn-cs"/>
                        </a:rPr>
                        <a:t>1</a:t>
                      </a:r>
                      <a:endParaRPr lang="en-US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1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أخت لأب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عمة</a:t>
                      </a:r>
                      <a:r>
                        <a:rPr lang="ar-AE" sz="2400" baseline="0" dirty="0" smtClean="0">
                          <a:cs typeface="+mn-cs"/>
                        </a:rPr>
                        <a:t> 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1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AE" b="1" dirty="0" smtClean="0"/>
              <a:t>	</a:t>
            </a:r>
            <a:r>
              <a:rPr lang="ar-SA" dirty="0" smtClean="0"/>
              <a:t>وهي تجعل المدلى </a:t>
            </a:r>
            <a:r>
              <a:rPr lang="ar-SA" dirty="0" err="1" smtClean="0"/>
              <a:t>به</a:t>
            </a:r>
            <a:r>
              <a:rPr lang="ar-SA" dirty="0" smtClean="0"/>
              <a:t>- أي الواسطة إلى الميت- قد </a:t>
            </a:r>
            <a:r>
              <a:rPr lang="ar-SA" b="1" dirty="0" smtClean="0"/>
              <a:t>مات هو نفسه، </a:t>
            </a:r>
            <a:r>
              <a:rPr lang="ar-SA" dirty="0" smtClean="0"/>
              <a:t>عن ذوي الأرحام </a:t>
            </a:r>
            <a:r>
              <a:rPr lang="ar-SA" dirty="0" err="1" smtClean="0"/>
              <a:t>الموجودين.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	ونقسم المال عليهم حسب منازلهم من المدلى </a:t>
            </a:r>
            <a:r>
              <a:rPr lang="ar-SA" dirty="0" err="1" smtClean="0"/>
              <a:t>به</a:t>
            </a:r>
            <a:r>
              <a:rPr lang="ar-SA" dirty="0" smtClean="0"/>
              <a:t>. </a:t>
            </a:r>
            <a:endParaRPr lang="ar-AE" dirty="0" smtClean="0"/>
          </a:p>
          <a:p>
            <a:pPr algn="just" rtl="1"/>
            <a:r>
              <a:rPr lang="ar-AE" b="1" dirty="0" smtClean="0"/>
              <a:t>	</a:t>
            </a:r>
            <a:r>
              <a:rPr lang="ar-SA" b="1" dirty="0" smtClean="0"/>
              <a:t>(أي تنزيل شخص مكان شخص).</a:t>
            </a:r>
            <a:r>
              <a:rPr lang="ar-SA" dirty="0" smtClean="0"/>
              <a:t> </a:t>
            </a:r>
            <a:endParaRPr lang="en-US" b="1" dirty="0" smtClean="0"/>
          </a:p>
          <a:p>
            <a:pPr algn="just" rtl="1"/>
            <a:r>
              <a:rPr lang="ar-SA" dirty="0" smtClean="0"/>
              <a:t>وهي  طريقة عدد من التابعين، مثل </a:t>
            </a:r>
            <a:r>
              <a:rPr lang="ar-SA" dirty="0" err="1" smtClean="0"/>
              <a:t>علقمة</a:t>
            </a:r>
            <a:r>
              <a:rPr lang="ar-SA" dirty="0" smtClean="0"/>
              <a:t> والشعبي ومسروق. </a:t>
            </a:r>
            <a:endParaRPr lang="en-US" b="1" dirty="0" smtClean="0"/>
          </a:p>
          <a:p>
            <a:pPr algn="just" rtl="1"/>
            <a:r>
              <a:rPr lang="ar-SA" dirty="0" smtClean="0"/>
              <a:t>وهي مذهب جمهور الشافعية والحنابلة.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rgbClr val="009900"/>
                </a:solidFill>
              </a:rPr>
              <a:t>الطريقة الثالثة-</a:t>
            </a:r>
            <a:r>
              <a:rPr lang="ar-AE" b="1" dirty="0" smtClean="0">
                <a:solidFill>
                  <a:srgbClr val="009900"/>
                </a:solidFill>
              </a:rPr>
              <a:t> </a:t>
            </a:r>
            <a:r>
              <a:rPr lang="ar-SA" b="1" dirty="0" smtClean="0">
                <a:solidFill>
                  <a:srgbClr val="009900"/>
                </a:solidFill>
              </a:rPr>
              <a:t>طريقة أهل التنزيل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5" name="عنوان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400" dirty="0">
              <a:solidFill>
                <a:srgbClr val="72A376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b="1" dirty="0" smtClean="0">
                <a:solidFill>
                  <a:srgbClr val="009900"/>
                </a:solidFill>
              </a:rPr>
              <a:t>مثال </a:t>
            </a:r>
            <a:r>
              <a:rPr lang="ar-SA" b="1" dirty="0" smtClean="0">
                <a:solidFill>
                  <a:srgbClr val="009900"/>
                </a:solidFill>
              </a:rPr>
              <a:t>-</a:t>
            </a:r>
            <a:r>
              <a:rPr lang="ar-AE" b="1" dirty="0" smtClean="0">
                <a:solidFill>
                  <a:srgbClr val="009900"/>
                </a:solidFill>
              </a:rPr>
              <a:t> </a:t>
            </a:r>
            <a:r>
              <a:rPr lang="ar-SA" b="1" dirty="0" smtClean="0">
                <a:solidFill>
                  <a:srgbClr val="009900"/>
                </a:solidFill>
              </a:rPr>
              <a:t>طريقة أهل التنزيل 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62880" y="1412776"/>
            <a:ext cx="8229600" cy="4752528"/>
          </a:xfrm>
        </p:spPr>
        <p:txBody>
          <a:bodyPr/>
          <a:lstStyle/>
          <a:p>
            <a:pPr algn="just" rtl="1"/>
            <a:r>
              <a:rPr lang="ar-SA" sz="2800" dirty="0" smtClean="0"/>
              <a:t>مات(مسعود)عن:</a:t>
            </a:r>
            <a:r>
              <a:rPr lang="ar-AE" sz="2800" dirty="0" smtClean="0"/>
              <a:t> </a:t>
            </a:r>
            <a:r>
              <a:rPr lang="ar-SA" sz="2800" dirty="0" smtClean="0"/>
              <a:t>بنت</a:t>
            </a:r>
            <a:r>
              <a:rPr lang="ar-SA" sz="2800" u="sng" dirty="0" smtClean="0"/>
              <a:t> بنت</a:t>
            </a:r>
            <a:r>
              <a:rPr lang="ar-SA" sz="2800" dirty="0" smtClean="0"/>
              <a:t>، وبنت </a:t>
            </a:r>
            <a:r>
              <a:rPr lang="ar-SA" sz="2800" u="sng" dirty="0" smtClean="0"/>
              <a:t>أخ ش،</a:t>
            </a:r>
            <a:r>
              <a:rPr lang="ar-SA" sz="2800" dirty="0" smtClean="0"/>
              <a:t> وبنت </a:t>
            </a:r>
            <a:r>
              <a:rPr lang="ar-SA" sz="2800" u="sng" dirty="0" smtClean="0"/>
              <a:t>عم</a:t>
            </a:r>
            <a:r>
              <a:rPr lang="ar-SA" sz="2800" dirty="0" smtClean="0"/>
              <a:t>، وترك 200 ديناراً.  </a:t>
            </a:r>
            <a:endParaRPr lang="en-US" sz="2800" b="1" dirty="0" smtClean="0"/>
          </a:p>
          <a:p>
            <a:pPr algn="just" rtl="1"/>
            <a:r>
              <a:rPr lang="ar-SA" sz="2800" b="1" dirty="0" smtClean="0"/>
              <a:t>وبالتنزيل</a:t>
            </a:r>
            <a:r>
              <a:rPr lang="ar-SA" sz="2800" dirty="0" smtClean="0"/>
              <a:t> كأنّ الميت مات عن بنت، وأخ</a:t>
            </a:r>
            <a:r>
              <a:rPr lang="ar-AE" sz="2800" dirty="0" smtClean="0"/>
              <a:t> ش</a:t>
            </a:r>
            <a:r>
              <a:rPr lang="ar-SA" sz="2800" dirty="0" smtClean="0"/>
              <a:t>، وعم. 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والمال عندئذ يكون للبنت النصف فرضاً، وللأخ الباقي بالتعصيب، ولا شيء للعم، لأنه محجوب بالأخ.</a:t>
            </a:r>
            <a:endParaRPr lang="en-US" sz="2800" b="1" dirty="0" smtClean="0"/>
          </a:p>
          <a:p>
            <a:pPr algn="just" rtl="1"/>
            <a:endParaRPr lang="en-US" dirty="0"/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450927" y="1412776"/>
            <a:ext cx="82296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517396" y="1412776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2400" dirty="0" smtClean="0">
              <a:solidFill>
                <a:prstClr val="black"/>
              </a:solidFill>
            </a:endParaRPr>
          </a:p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2400" b="1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7" name="جدول 3"/>
          <p:cNvGraphicFramePr>
            <a:graphicFrameLocks noGrp="1"/>
          </p:cNvGraphicFramePr>
          <p:nvPr/>
        </p:nvGraphicFramePr>
        <p:xfrm>
          <a:off x="650333" y="3429000"/>
          <a:ext cx="8086960" cy="2546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9703"/>
                <a:gridCol w="1702518"/>
                <a:gridCol w="1702518"/>
                <a:gridCol w="1489703"/>
                <a:gridCol w="1702518"/>
              </a:tblGrid>
              <a:tr h="48881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التركة</a:t>
                      </a:r>
                      <a:r>
                        <a:rPr lang="ar-AE" sz="2400" dirty="0" smtClean="0"/>
                        <a:t>200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الأصل</a:t>
                      </a:r>
                      <a:r>
                        <a:rPr lang="ar-AE" sz="2400" dirty="0" smtClean="0"/>
                        <a:t> 2 </a:t>
                      </a:r>
                      <a:endParaRPr lang="en-US" sz="2400" dirty="0" smtClean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/>
                        <a:t>التنزيل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</a:t>
                      </a:r>
                      <a:r>
                        <a:rPr lang="ar-AE" sz="2400" dirty="0" smtClean="0"/>
                        <a:t>رثة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</a:t>
                      </a:r>
                      <a:r>
                        <a:rPr lang="ar-AE" sz="2400" dirty="0" smtClean="0"/>
                        <a:t>لرؤوس</a:t>
                      </a:r>
                      <a:endParaRPr lang="en-US" sz="2400" dirty="0"/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1</a:t>
                      </a:r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/</a:t>
                      </a: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2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بنت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بنت بنت 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>
                          <a:cs typeface="+mn-cs"/>
                        </a:rPr>
                        <a:t>1</a:t>
                      </a:r>
                      <a:endParaRPr lang="en-US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ع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أخ </a:t>
                      </a:r>
                      <a:r>
                        <a:rPr lang="ar-AE" sz="2400" dirty="0" err="1" smtClean="0">
                          <a:cs typeface="+mn-cs"/>
                        </a:rPr>
                        <a:t>ش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بنت أخ </a:t>
                      </a:r>
                      <a:r>
                        <a:rPr lang="ar-AE" sz="2400" dirty="0" err="1" smtClean="0">
                          <a:cs typeface="+mn-cs"/>
                        </a:rPr>
                        <a:t>ش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1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م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عم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بنت عم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1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3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165232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ar-EG" sz="7200">
                <a:solidFill>
                  <a:prstClr val="white"/>
                </a:solidFill>
              </a:rPr>
              <a:t>بحمد الله</a:t>
            </a:r>
            <a:endParaRPr lang="en-US" sz="720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165231" y="2209803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3" y="2133600"/>
            <a:ext cx="1947156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717</Words>
  <Application>Microsoft Office PowerPoint</Application>
  <PresentationFormat>عرض على الشاشة (3:4)‏</PresentationFormat>
  <Paragraphs>142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المحاضرة الخامسة طرق توريث ذوي الأرحام (ثلاث)</vt:lpstr>
      <vt:lpstr>الطريقة الثانية – (طريقة أهل القرابة)</vt:lpstr>
      <vt:lpstr>تابع- قواعد – (طريقة أهل القرابة)</vt:lpstr>
      <vt:lpstr>تابع- قواعد – (طريقة أهل القرابة)</vt:lpstr>
      <vt:lpstr>مثال تطبيقي – (طريقة أهل القرابة)</vt:lpstr>
      <vt:lpstr>استثناء حالتين في قسمة التعصيب في توريث ذوي الأرحام</vt:lpstr>
      <vt:lpstr>الحالة الثانية المستثناة</vt:lpstr>
      <vt:lpstr>نشاط صفّيّ على استثناء طريقة أهل القرابة</vt:lpstr>
      <vt:lpstr> الطريقة الثالثة- طريقة أهل التنزيل  </vt:lpstr>
      <vt:lpstr>مثال - طريقة أهل التنزيل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cp:lastModifiedBy>Monir Abdullah Khudeer</cp:lastModifiedBy>
  <cp:revision>2</cp:revision>
  <dcterms:modified xsi:type="dcterms:W3CDTF">2012-04-22T08:45:23Z</dcterms:modified>
</cp:coreProperties>
</file>