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1004069-6FB4-478E-A060-6CC8C03CC9B0}" type="datetimeFigureOut">
              <a:rPr lang="ar-SA" smtClean="0"/>
              <a:t>01/06/1433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F51B980-BCCC-45C2-95F0-B1BBEBA0D0E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680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 smtClean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1354" y="5791201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44062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 smtClean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smtClean="0">
                <a:solidFill>
                  <a:srgbClr val="FF0000"/>
                </a:solidFill>
              </a:rPr>
              <a:t/>
            </a:r>
            <a:br>
              <a:rPr lang="ar-SA" sz="3600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FF0000"/>
                </a:solidFill>
              </a:rPr>
              <a:t>المحاضرة ال</a:t>
            </a:r>
            <a:r>
              <a:rPr lang="ar-AE" sz="3600" b="1" dirty="0" smtClean="0">
                <a:solidFill>
                  <a:srgbClr val="FF0000"/>
                </a:solidFill>
              </a:rPr>
              <a:t>سادس</a:t>
            </a:r>
            <a:r>
              <a:rPr lang="ar-SA" sz="3600" b="1" dirty="0" smtClean="0">
                <a:solidFill>
                  <a:srgbClr val="FF0000"/>
                </a:solidFill>
              </a:rPr>
              <a:t>ة </a:t>
            </a:r>
            <a:br>
              <a:rPr lang="ar-SA" sz="3600" b="1" dirty="0" smtClean="0">
                <a:solidFill>
                  <a:srgbClr val="FF0000"/>
                </a:solidFill>
              </a:rPr>
            </a:br>
            <a:r>
              <a:rPr lang="ar-SA" sz="3600" b="1" dirty="0" smtClean="0">
                <a:solidFill>
                  <a:srgbClr val="009900"/>
                </a:solidFill>
              </a:rPr>
              <a:t>قواعد توريث ذوي الأرحام (بطريقة التنزيل)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dirty="0" smtClean="0"/>
              <a:t>قاعدة 1-إذا </a:t>
            </a:r>
            <a:r>
              <a:rPr lang="ar-SA" sz="3600" b="1" dirty="0" smtClean="0"/>
              <a:t>انفرد</a:t>
            </a:r>
            <a:r>
              <a:rPr lang="ar-SA" sz="3600" dirty="0" smtClean="0"/>
              <a:t> أحدٌ من ذوي الأرحام، أخذ </a:t>
            </a:r>
            <a:r>
              <a:rPr lang="ar-SA" sz="3600" b="1" dirty="0" smtClean="0"/>
              <a:t>جميع المال.</a:t>
            </a:r>
            <a:endParaRPr lang="en-US" sz="3600" b="1" dirty="0" smtClean="0"/>
          </a:p>
          <a:p>
            <a:pPr algn="just" rtl="1"/>
            <a:r>
              <a:rPr lang="ar-SA" sz="3600" b="1" dirty="0" smtClean="0"/>
              <a:t>مثال:</a:t>
            </a:r>
            <a:r>
              <a:rPr lang="ar-SA" sz="3600" dirty="0" smtClean="0"/>
              <a:t> مات (مُصعب) عن عمة واحدة، فالمال كله للعمة.</a:t>
            </a:r>
          </a:p>
          <a:p>
            <a:pPr algn="just" rtl="1"/>
            <a:endParaRPr lang="en-US" sz="3600" b="1" dirty="0" smtClean="0"/>
          </a:p>
          <a:p>
            <a:pPr algn="just" rtl="1"/>
            <a:r>
              <a:rPr lang="ar-SA" sz="3600" dirty="0" smtClean="0"/>
              <a:t>قاعدة 2-إذا أدلى ذوو الأرحام إلى الميت </a:t>
            </a:r>
            <a:r>
              <a:rPr lang="ar-SA" sz="3600" b="1" u="sng" dirty="0" smtClean="0"/>
              <a:t>بوارث واحد</a:t>
            </a:r>
            <a:r>
              <a:rPr lang="ar-SA" sz="3600" dirty="0" smtClean="0"/>
              <a:t>، أي كانت </a:t>
            </a:r>
            <a:r>
              <a:rPr lang="ar-SA" sz="3600" b="1" dirty="0" smtClean="0"/>
              <a:t>منزلتهم</a:t>
            </a:r>
            <a:r>
              <a:rPr lang="ar-SA" sz="3600" dirty="0" smtClean="0"/>
              <a:t> من الميت</a:t>
            </a:r>
            <a:r>
              <a:rPr lang="ar-SA" sz="3600" b="1" dirty="0" smtClean="0"/>
              <a:t> </a:t>
            </a:r>
            <a:r>
              <a:rPr lang="ar-SA" sz="3600" b="1" u="sng" dirty="0" smtClean="0"/>
              <a:t>واحدة،</a:t>
            </a:r>
            <a:r>
              <a:rPr lang="ar-SA" sz="3600" dirty="0" smtClean="0"/>
              <a:t> فالذكر  يأخذ مثل الأنثى تماماً، </a:t>
            </a:r>
            <a:r>
              <a:rPr lang="ar-SA" sz="3600" b="1" dirty="0" smtClean="0"/>
              <a:t>على خلاف القاعدة المعروفة، و</a:t>
            </a:r>
            <a:r>
              <a:rPr lang="ar-SA" sz="3600" dirty="0" smtClean="0"/>
              <a:t>يقتسمون المال </a:t>
            </a:r>
            <a:r>
              <a:rPr lang="ar-SA" sz="3600" b="1" u="sng" dirty="0" smtClean="0"/>
              <a:t>بالسوية.</a:t>
            </a:r>
            <a:r>
              <a:rPr lang="ar-SA" sz="3600" dirty="0" smtClean="0"/>
              <a:t> </a:t>
            </a:r>
            <a:endParaRPr lang="en-US" sz="3600" b="1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916209" y="836712"/>
            <a:ext cx="531751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sz="3600" b="1" dirty="0" err="1" smtClean="0">
                <a:solidFill>
                  <a:srgbClr val="009900"/>
                </a:solidFill>
              </a:rPr>
              <a:t>تابع </a:t>
            </a:r>
            <a:r>
              <a:rPr lang="ar-SA" sz="3600" b="1" dirty="0" smtClean="0">
                <a:solidFill>
                  <a:srgbClr val="009900"/>
                </a:solidFill>
              </a:rPr>
              <a:t>- قواعد توريث ذوي </a:t>
            </a:r>
            <a:r>
              <a:rPr lang="ar-SA" sz="3600" b="1" dirty="0" err="1" smtClean="0">
                <a:solidFill>
                  <a:srgbClr val="009900"/>
                </a:solidFill>
              </a:rPr>
              <a:t>الأرحام </a:t>
            </a:r>
            <a:r>
              <a:rPr lang="ar-SA" sz="3600" b="1" dirty="0" smtClean="0">
                <a:solidFill>
                  <a:srgbClr val="009900"/>
                </a:solidFill>
              </a:rPr>
              <a:t>(بطريقة التنزيل</a:t>
            </a:r>
            <a:r>
              <a:rPr lang="ar-SA" sz="3600" b="1" dirty="0" err="1" smtClean="0">
                <a:solidFill>
                  <a:srgbClr val="009900"/>
                </a:solidFill>
              </a:rPr>
              <a:t>)</a:t>
            </a:r>
            <a:r>
              <a:rPr lang="en-US" b="1" dirty="0" smtClean="0">
                <a:solidFill>
                  <a:srgbClr val="009900"/>
                </a:solidFill>
              </a:rPr>
              <a:t/>
            </a:r>
            <a:br>
              <a:rPr lang="en-US" b="1" dirty="0" smtClean="0">
                <a:solidFill>
                  <a:srgbClr val="009900"/>
                </a:solidFill>
              </a:rPr>
            </a:b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مثال:</a:t>
            </a:r>
            <a:r>
              <a:rPr lang="ar-SA" dirty="0" smtClean="0"/>
              <a:t> مات (معاذ) عن 3 ابن بنت، وبنت بنت، وترك 400 ديناراً. </a:t>
            </a:r>
            <a:endParaRPr lang="en-US" b="1" dirty="0" smtClean="0"/>
          </a:p>
          <a:p>
            <a:pPr algn="just" rtl="1"/>
            <a:r>
              <a:rPr lang="ar-SA" dirty="0" smtClean="0"/>
              <a:t>فالمال بينهم بالتساوي على عدد </a:t>
            </a:r>
            <a:r>
              <a:rPr lang="ar-SA" dirty="0" err="1" smtClean="0"/>
              <a:t>رؤوسهم.</a:t>
            </a:r>
            <a:r>
              <a:rPr lang="ar-SA" dirty="0" smtClean="0"/>
              <a:t> (هؤلاء من جهة وارث واحد</a:t>
            </a:r>
            <a:r>
              <a:rPr lang="ar-SA" dirty="0" err="1" smtClean="0"/>
              <a:t>).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5" name="جدول 3"/>
          <p:cNvGraphicFramePr>
            <a:graphicFrameLocks noGrp="1"/>
          </p:cNvGraphicFramePr>
          <p:nvPr/>
        </p:nvGraphicFramePr>
        <p:xfrm>
          <a:off x="583865" y="3212976"/>
          <a:ext cx="80869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958"/>
                <a:gridCol w="2156522"/>
                <a:gridCol w="1886958"/>
                <a:gridCol w="2156522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400" dirty="0" smtClean="0"/>
                        <a:t>400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</a:t>
                      </a:r>
                      <a:r>
                        <a:rPr lang="ar-AE" sz="2400" dirty="0" smtClean="0"/>
                        <a:t>رثة</a:t>
                      </a:r>
                      <a:endParaRPr lang="en-US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</a:t>
                      </a:r>
                      <a:r>
                        <a:rPr lang="ar-AE" sz="2400" dirty="0" smtClean="0"/>
                        <a:t>لرؤوس</a:t>
                      </a:r>
                      <a:endParaRPr lang="en-US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cs typeface="+mn-cs"/>
                        </a:rPr>
                        <a:t>3 </a:t>
                      </a:r>
                      <a:r>
                        <a:rPr lang="ar-AE" sz="2400" dirty="0" smtClean="0">
                          <a:cs typeface="+mn-cs"/>
                        </a:rPr>
                        <a:t>ابن بنت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>
                          <a:cs typeface="+mn-cs"/>
                        </a:rPr>
                        <a:t>3</a:t>
                      </a:r>
                      <a:endParaRPr lang="en-US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بنت</a:t>
                      </a:r>
                      <a:r>
                        <a:rPr lang="ar-AE" sz="2400" baseline="0" dirty="0" smtClean="0">
                          <a:cs typeface="+mn-cs"/>
                        </a:rPr>
                        <a:t> بنت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1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  <p:sp>
        <p:nvSpPr>
          <p:cNvPr id="6" name="سهم إلى اليسار 5"/>
          <p:cNvSpPr/>
          <p:nvPr/>
        </p:nvSpPr>
        <p:spPr>
          <a:xfrm>
            <a:off x="450928" y="548680"/>
            <a:ext cx="531751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err="1" smtClean="0">
                <a:solidFill>
                  <a:srgbClr val="009900"/>
                </a:solidFill>
              </a:rPr>
              <a:t>تابع </a:t>
            </a:r>
            <a:r>
              <a:rPr lang="ar-SA" sz="3600" b="1" dirty="0" smtClean="0">
                <a:solidFill>
                  <a:srgbClr val="009900"/>
                </a:solidFill>
              </a:rPr>
              <a:t>- قواعد توريث ذوي </a:t>
            </a:r>
            <a:r>
              <a:rPr lang="ar-SA" sz="3600" b="1" dirty="0" err="1" smtClean="0">
                <a:solidFill>
                  <a:srgbClr val="009900"/>
                </a:solidFill>
              </a:rPr>
              <a:t>الأرحام </a:t>
            </a:r>
            <a:r>
              <a:rPr lang="ar-SA" sz="3600" b="1" dirty="0" smtClean="0">
                <a:solidFill>
                  <a:srgbClr val="009900"/>
                </a:solidFill>
              </a:rPr>
              <a:t>(بطريقة التنزيل</a:t>
            </a:r>
            <a:r>
              <a:rPr lang="ar-SA" sz="3600" b="1" dirty="0" err="1" smtClean="0">
                <a:solidFill>
                  <a:srgbClr val="009900"/>
                </a:solidFill>
              </a:rPr>
              <a:t>)</a:t>
            </a:r>
            <a:endParaRPr lang="en-US" sz="36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600" b="1" dirty="0" smtClean="0"/>
              <a:t>قاعدة </a:t>
            </a:r>
            <a:r>
              <a:rPr lang="ar-SA" sz="2600" dirty="0" smtClean="0"/>
              <a:t>3-إذا أدلى جماعة من أولي الأرحام إلى الميت </a:t>
            </a:r>
            <a:r>
              <a:rPr lang="ar-SA" sz="2600" b="1" u="sng" dirty="0" smtClean="0"/>
              <a:t>بوارث واحد،</a:t>
            </a:r>
            <a:r>
              <a:rPr lang="ar-SA" sz="2600" dirty="0" smtClean="0"/>
              <a:t> ولكنَّ منازلهم من الميت</a:t>
            </a:r>
            <a:r>
              <a:rPr lang="ar-SA" sz="2600" b="1" dirty="0" smtClean="0"/>
              <a:t> </a:t>
            </a:r>
            <a:r>
              <a:rPr lang="ar-SA" sz="2600" b="1" u="sng" dirty="0" smtClean="0"/>
              <a:t>مختلفة</a:t>
            </a:r>
            <a:r>
              <a:rPr lang="ar-SA" sz="2600" dirty="0" smtClean="0"/>
              <a:t>، نلجأ إلى طريقة التنزيل، فجعل المسألة </a:t>
            </a:r>
            <a:r>
              <a:rPr lang="ar-SA" sz="2600" b="1" dirty="0" smtClean="0"/>
              <a:t>كأنّ المدلى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، هو الميت،</a:t>
            </a:r>
            <a:r>
              <a:rPr lang="ar-SA" sz="2600" dirty="0" smtClean="0"/>
              <a:t> ونقسم المال على حسب منازلهم منه.</a:t>
            </a:r>
            <a:endParaRPr lang="en-US" sz="2600" b="1" dirty="0" smtClean="0"/>
          </a:p>
          <a:p>
            <a:pPr algn="just" rtl="1"/>
            <a:r>
              <a:rPr lang="ar-SA" sz="2600" b="1" dirty="0" smtClean="0"/>
              <a:t>مسألة: </a:t>
            </a:r>
            <a:r>
              <a:rPr lang="ar-SA" sz="2600" dirty="0" smtClean="0"/>
              <a:t>مات (معبَد) عن: 4 خالات مختلفات، خالة شقيقة (أخت أم من أبيها وأمها</a:t>
            </a:r>
            <a:r>
              <a:rPr lang="ar-SA" sz="2600" dirty="0" err="1" smtClean="0"/>
              <a:t>)،</a:t>
            </a:r>
            <a:endParaRPr lang="ar-SA" sz="2600" dirty="0" smtClean="0"/>
          </a:p>
          <a:p>
            <a:pPr algn="just" rtl="1"/>
            <a:r>
              <a:rPr lang="ar-SA" sz="2600" dirty="0" smtClean="0"/>
              <a:t>وخالة لأب (أخت أم من أبيها)، </a:t>
            </a:r>
            <a:r>
              <a:rPr lang="ar-SA" sz="2600" dirty="0" err="1" smtClean="0"/>
              <a:t>و2</a:t>
            </a:r>
            <a:r>
              <a:rPr lang="ar-SA" sz="2600" dirty="0" smtClean="0"/>
              <a:t> خالة لأم (أخت أم من أمها). وترك 600 دينار. </a:t>
            </a:r>
            <a:endParaRPr lang="en-US" sz="2600" b="1" dirty="0" smtClean="0"/>
          </a:p>
          <a:p>
            <a:pPr algn="just" rtl="1"/>
            <a:r>
              <a:rPr lang="ar-SA" sz="2600" dirty="0" smtClean="0"/>
              <a:t>	</a:t>
            </a:r>
            <a:r>
              <a:rPr lang="ar-SA" sz="2600" b="1" dirty="0" smtClean="0"/>
              <a:t>الحلّ: </a:t>
            </a:r>
            <a:r>
              <a:rPr lang="ar-SA" sz="2600" dirty="0" smtClean="0"/>
              <a:t>نلحظ هنا أنّ الأربع خالات قد أدلت إلى الميت </a:t>
            </a:r>
            <a:r>
              <a:rPr lang="ar-SA" sz="2600" b="1" dirty="0" smtClean="0"/>
              <a:t>بالأم.</a:t>
            </a:r>
            <a:r>
              <a:rPr lang="ar-SA" sz="2600" dirty="0" smtClean="0"/>
              <a:t> </a:t>
            </a:r>
            <a:endParaRPr lang="en-US" sz="2600" b="1" dirty="0" smtClean="0"/>
          </a:p>
          <a:p>
            <a:pPr algn="just" rtl="1"/>
            <a:r>
              <a:rPr lang="ar-SA" sz="2600" dirty="0" smtClean="0"/>
              <a:t>آ-نفترض هنا أن الميت </a:t>
            </a:r>
            <a:r>
              <a:rPr lang="ar-SA" sz="2600" b="1" dirty="0" smtClean="0"/>
              <a:t>هي الأم وهي (المدلى به)</a:t>
            </a:r>
            <a:r>
              <a:rPr lang="ar-SA" sz="2600" dirty="0" smtClean="0"/>
              <a:t>. </a:t>
            </a:r>
            <a:endParaRPr lang="en-US" sz="2600" b="1" dirty="0" smtClean="0"/>
          </a:p>
          <a:p>
            <a:pPr algn="just" rtl="1"/>
            <a:r>
              <a:rPr lang="ar-SA" sz="2600" dirty="0" smtClean="0"/>
              <a:t>ب-</a:t>
            </a:r>
            <a:r>
              <a:rPr lang="ar-SA" sz="2600" b="1" dirty="0" smtClean="0"/>
              <a:t>ننزل الأخوات </a:t>
            </a:r>
            <a:r>
              <a:rPr lang="ar-SA" sz="2600" dirty="0" smtClean="0"/>
              <a:t>منزلة</a:t>
            </a:r>
            <a:r>
              <a:rPr lang="ar-SA" sz="2600" b="1" dirty="0" smtClean="0"/>
              <a:t> خالات </a:t>
            </a:r>
            <a:r>
              <a:rPr lang="ar-SA" sz="2600" dirty="0" smtClean="0"/>
              <a:t>الميت الوارثات، حسب قوّتهم ، ونضعهم في حقل التنزيل. ولا بأس بترتيبهم حسب قوتهم.</a:t>
            </a:r>
            <a:endParaRPr lang="en-US" sz="2600" b="1" dirty="0" smtClean="0"/>
          </a:p>
          <a:p>
            <a:pPr algn="just" rtl="1"/>
            <a:r>
              <a:rPr lang="ar-SA" sz="2600" dirty="0" smtClean="0"/>
              <a:t>ج-نضع </a:t>
            </a:r>
            <a:r>
              <a:rPr lang="ar-SA" sz="2600" dirty="0" err="1" smtClean="0"/>
              <a:t>أنصباء</a:t>
            </a:r>
            <a:r>
              <a:rPr lang="ar-SA" sz="2600" dirty="0" smtClean="0"/>
              <a:t> الأخوات في حقل الأنصبة، ونحل المسألة وكأنّ الميت هي الأمّ.  </a:t>
            </a:r>
            <a:endParaRPr lang="en-US" sz="2600" b="1" dirty="0" smtClean="0"/>
          </a:p>
          <a:p>
            <a:pPr algn="just" rtl="1"/>
            <a:endParaRPr lang="en-US" dirty="0"/>
          </a:p>
        </p:txBody>
      </p:sp>
      <p:sp>
        <p:nvSpPr>
          <p:cNvPr id="5" name="سهم إلى اليسار 4"/>
          <p:cNvSpPr/>
          <p:nvPr/>
        </p:nvSpPr>
        <p:spPr>
          <a:xfrm>
            <a:off x="583866" y="764704"/>
            <a:ext cx="531751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>جدول حلّ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(مَعبَد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 dirty="0" smtClean="0"/>
          </a:p>
          <a:p>
            <a:endParaRPr lang="ar-AE" dirty="0" smtClean="0"/>
          </a:p>
          <a:p>
            <a:endParaRPr lang="ar-AE" dirty="0" smtClean="0"/>
          </a:p>
          <a:p>
            <a:endParaRPr lang="ar-AE" dirty="0" smtClean="0"/>
          </a:p>
          <a:p>
            <a:endParaRPr lang="ar-AE" dirty="0" smtClean="0"/>
          </a:p>
          <a:p>
            <a:endParaRPr lang="ar-AE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400" dirty="0">
              <a:solidFill>
                <a:srgbClr val="72A376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583865" y="1340768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0" y="170081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11" name="جدول 3"/>
          <p:cNvGraphicFramePr>
            <a:graphicFrameLocks noGrp="1"/>
          </p:cNvGraphicFramePr>
          <p:nvPr/>
        </p:nvGraphicFramePr>
        <p:xfrm>
          <a:off x="517397" y="2060848"/>
          <a:ext cx="7843334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825"/>
                <a:gridCol w="1651228"/>
                <a:gridCol w="1651228"/>
                <a:gridCol w="1444825"/>
                <a:gridCol w="1651228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err="1" smtClean="0"/>
                        <a:t>التركة6</a:t>
                      </a:r>
                      <a:r>
                        <a:rPr lang="ar-AE" sz="2400" dirty="0" smtClean="0"/>
                        <a:t>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endParaRPr lang="ar-AE" sz="2400" dirty="0" smtClean="0"/>
                    </a:p>
                    <a:p>
                      <a:pPr algn="ctr" rtl="1"/>
                      <a:r>
                        <a:rPr lang="ar-AE" sz="2400" dirty="0" smtClean="0"/>
                        <a:t>.......</a:t>
                      </a:r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الأنصبة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التنزيل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الورثة</a:t>
                      </a:r>
                      <a:endParaRPr lang="ar-AE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أخت </a:t>
                      </a:r>
                      <a:r>
                        <a:rPr lang="ar-AE" sz="2400" dirty="0" err="1" smtClean="0"/>
                        <a:t>ش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خالة </a:t>
                      </a:r>
                      <a:r>
                        <a:rPr lang="ar-AE" sz="2400" dirty="0" err="1" smtClean="0"/>
                        <a:t>ش</a:t>
                      </a:r>
                      <a:endParaRPr lang="ar-AE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أخت لأب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خالة لأب</a:t>
                      </a:r>
                      <a:endParaRPr lang="ar-AE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</a:t>
                      </a:r>
                      <a:r>
                        <a:rPr lang="ar-AE" sz="2400" dirty="0" smtClean="0"/>
                        <a:t>أخت لأم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2</a:t>
                      </a:r>
                      <a:r>
                        <a:rPr lang="ar-AE" sz="2400" dirty="0" smtClean="0"/>
                        <a:t>خالة لأم</a:t>
                      </a:r>
                      <a:endParaRPr lang="ar-AE" sz="2400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b="1" dirty="0" smtClean="0">
                <a:solidFill>
                  <a:srgbClr val="009900"/>
                </a:solidFill>
              </a:rPr>
              <a:t> </a:t>
            </a:r>
            <a:r>
              <a:rPr lang="ar-SA" b="1" dirty="0" smtClean="0">
                <a:solidFill>
                  <a:srgbClr val="009900"/>
                </a:solidFill>
              </a:rPr>
              <a:t>نشاط </a:t>
            </a:r>
            <a:r>
              <a:rPr lang="ar-SA" b="1" dirty="0" err="1" smtClean="0">
                <a:solidFill>
                  <a:srgbClr val="009900"/>
                </a:solidFill>
              </a:rPr>
              <a:t>صفيّ </a:t>
            </a:r>
            <a:r>
              <a:rPr lang="ar-SA" b="1" dirty="0" smtClean="0">
                <a:solidFill>
                  <a:srgbClr val="009900"/>
                </a:solidFill>
              </a:rPr>
              <a:t>– افتراض مسألة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1" y="1484785"/>
            <a:ext cx="8574491" cy="4320480"/>
          </a:xfrm>
        </p:spPr>
        <p:txBody>
          <a:bodyPr/>
          <a:lstStyle/>
          <a:p>
            <a:pPr algn="just" rtl="1"/>
            <a:r>
              <a:rPr lang="ar-SA" sz="3000" dirty="0" smtClean="0"/>
              <a:t>ضع مسألةً افتراضية عن امرأة </a:t>
            </a:r>
            <a:r>
              <a:rPr lang="ar-SA" sz="3000" dirty="0" err="1" smtClean="0"/>
              <a:t>اسمها (.............</a:t>
            </a:r>
            <a:r>
              <a:rPr lang="ar-SA" sz="3000" dirty="0" smtClean="0"/>
              <a:t>) ماتت </a:t>
            </a:r>
            <a:r>
              <a:rPr lang="ar-SA" sz="3000" dirty="0" err="1" smtClean="0"/>
              <a:t>عن:</a:t>
            </a:r>
            <a:r>
              <a:rPr lang="ar-SA" sz="3000" dirty="0" smtClean="0"/>
              <a:t> </a:t>
            </a:r>
          </a:p>
          <a:p>
            <a:pPr algn="just" rtl="1"/>
            <a:r>
              <a:rPr lang="ar-SA" sz="3000" dirty="0" smtClean="0"/>
              <a:t>3 أخوال مختلفين في القوة، </a:t>
            </a:r>
            <a:r>
              <a:rPr lang="ar-SA" sz="3000" dirty="0" err="1" smtClean="0"/>
              <a:t>وتركت...........</a:t>
            </a:r>
            <a:r>
              <a:rPr lang="ar-SA" sz="3000" dirty="0" smtClean="0"/>
              <a:t> </a:t>
            </a:r>
            <a:r>
              <a:rPr lang="ar-SA" sz="3000" dirty="0" err="1" smtClean="0"/>
              <a:t>ديناراً.</a:t>
            </a:r>
            <a:r>
              <a:rPr lang="ar-SA" sz="3000" dirty="0" smtClean="0"/>
              <a:t> (املأ الجدول</a:t>
            </a:r>
            <a:r>
              <a:rPr lang="ar-SA" sz="3000" dirty="0" err="1" smtClean="0"/>
              <a:t>).</a:t>
            </a:r>
            <a:endParaRPr lang="ar-SA" sz="3000" dirty="0" smtClean="0"/>
          </a:p>
          <a:p>
            <a:pPr algn="just" rtl="1"/>
            <a:endParaRPr lang="ar-SA" dirty="0" smtClean="0"/>
          </a:p>
          <a:p>
            <a:pPr algn="just" rtl="1"/>
            <a:endParaRPr lang="en-US" dirty="0" smtClean="0"/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849740" y="2636912"/>
          <a:ext cx="7643925" cy="3572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785"/>
                <a:gridCol w="1528785"/>
                <a:gridCol w="1528785"/>
                <a:gridCol w="1528785"/>
                <a:gridCol w="1528785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التركة</a:t>
                      </a:r>
                    </a:p>
                    <a:p>
                      <a:pPr algn="ctr"/>
                      <a:r>
                        <a:rPr lang="ar-SA" sz="2800" dirty="0" err="1" smtClean="0"/>
                        <a:t>.......</a:t>
                      </a:r>
                      <a:endParaRPr lang="en-US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الأصل</a:t>
                      </a:r>
                      <a:endParaRPr lang="ar-AE" sz="2800" dirty="0" smtClean="0"/>
                    </a:p>
                    <a:p>
                      <a:pPr algn="ctr" rtl="1"/>
                      <a:r>
                        <a:rPr lang="ar-AE" sz="2800" dirty="0" err="1" smtClean="0"/>
                        <a:t>.......</a:t>
                      </a:r>
                      <a:endParaRPr lang="en-US" sz="28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الأنصبة</a:t>
                      </a:r>
                      <a:endParaRPr lang="en-US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التنزيل</a:t>
                      </a:r>
                      <a:endParaRPr lang="en-US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 smtClean="0"/>
                        <a:t>الورثة</a:t>
                      </a:r>
                      <a:endParaRPr lang="en-US" sz="2800" dirty="0"/>
                    </a:p>
                  </a:txBody>
                  <a:tcPr marL="84406" marR="84406"/>
                </a:tc>
              </a:tr>
              <a:tr h="73808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..........</a:t>
                      </a:r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err="1" smtClean="0"/>
                        <a:t>خال.....</a:t>
                      </a:r>
                      <a:endParaRPr lang="en-US" sz="2800" dirty="0"/>
                    </a:p>
                  </a:txBody>
                  <a:tcPr marL="84406" marR="84406"/>
                </a:tc>
              </a:tr>
              <a:tr h="73808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err="1" smtClean="0"/>
                        <a:t>خال.....</a:t>
                      </a:r>
                      <a:endParaRPr lang="en-US" sz="2800" dirty="0" smtClean="0"/>
                    </a:p>
                    <a:p>
                      <a:pPr algn="ctr" rtl="1"/>
                      <a:endParaRPr lang="en-US" sz="2800" dirty="0"/>
                    </a:p>
                  </a:txBody>
                  <a:tcPr marL="84406" marR="84406"/>
                </a:tc>
              </a:tr>
              <a:tr h="73808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err="1" smtClean="0"/>
                        <a:t>..........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err="1" smtClean="0"/>
                        <a:t>خال.....</a:t>
                      </a:r>
                      <a:endParaRPr lang="en-US" sz="2800" dirty="0" smtClean="0"/>
                    </a:p>
                    <a:p>
                      <a:pPr algn="ctr" rtl="1"/>
                      <a:endParaRPr lang="en-US" sz="2800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>
              <a:defRPr/>
            </a:pPr>
            <a:r>
              <a:rPr lang="ar-SA" sz="3600" b="1" dirty="0" err="1" smtClean="0">
                <a:solidFill>
                  <a:srgbClr val="009900"/>
                </a:solidFill>
              </a:rPr>
              <a:t>تابع </a:t>
            </a:r>
            <a:r>
              <a:rPr lang="ar-SA" sz="3600" b="1" dirty="0" smtClean="0">
                <a:solidFill>
                  <a:srgbClr val="009900"/>
                </a:solidFill>
              </a:rPr>
              <a:t>- قواعد توريث ذوي </a:t>
            </a:r>
            <a:r>
              <a:rPr lang="ar-SA" sz="3600" b="1" dirty="0" err="1" smtClean="0">
                <a:solidFill>
                  <a:srgbClr val="009900"/>
                </a:solidFill>
              </a:rPr>
              <a:t>الأرحام </a:t>
            </a:r>
            <a:r>
              <a:rPr lang="ar-SA" sz="3600" b="1" dirty="0" smtClean="0">
                <a:solidFill>
                  <a:srgbClr val="009900"/>
                </a:solidFill>
              </a:rPr>
              <a:t>(بطريقة التنزيل</a:t>
            </a:r>
            <a:r>
              <a:rPr lang="ar-SA" sz="3600" b="1" dirty="0" err="1" smtClean="0">
                <a:solidFill>
                  <a:srgbClr val="009900"/>
                </a:solidFill>
              </a:rPr>
              <a:t>)</a:t>
            </a:r>
            <a:endParaRPr lang="en-US" sz="36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896544"/>
          </a:xfrm>
        </p:spPr>
        <p:txBody>
          <a:bodyPr/>
          <a:lstStyle/>
          <a:p>
            <a:pPr algn="just" rtl="1"/>
            <a:r>
              <a:rPr lang="ar-SA" sz="2800" dirty="0" smtClean="0"/>
              <a:t>قاعدة 4- إذا أدلى جماعة من أولي الأرحام إلى الميت </a:t>
            </a:r>
            <a:r>
              <a:rPr lang="ar-SA" sz="2800" b="1" u="sng" dirty="0" smtClean="0"/>
              <a:t>بورثة مختلفين في </a:t>
            </a:r>
            <a:r>
              <a:rPr lang="ar-SA" sz="2800" b="1" u="sng" dirty="0" err="1" smtClean="0"/>
              <a:t>الجهة</a:t>
            </a:r>
            <a:r>
              <a:rPr lang="ar-SA" sz="2800" dirty="0" err="1" smtClean="0"/>
              <a:t>،</a:t>
            </a:r>
            <a:r>
              <a:rPr lang="ar-SA" sz="2800" dirty="0" smtClean="0"/>
              <a:t> </a:t>
            </a:r>
          </a:p>
          <a:p>
            <a:pPr algn="just" rtl="1"/>
            <a:r>
              <a:rPr lang="ar-SA" sz="2800" dirty="0" smtClean="0"/>
              <a:t>ننزل كلاً من ذوي الأرحام منزلة مَن </a:t>
            </a:r>
            <a:r>
              <a:rPr lang="ar-SA" sz="2800" dirty="0" err="1" smtClean="0"/>
              <a:t>أدلَون</a:t>
            </a:r>
            <a:r>
              <a:rPr lang="ar-SA" sz="2800" dirty="0" smtClean="0"/>
              <a:t> بهم</a:t>
            </a:r>
            <a:r>
              <a:rPr lang="ar-SA" sz="2800" b="1" dirty="0" smtClean="0"/>
              <a:t>،</a:t>
            </a:r>
            <a:r>
              <a:rPr lang="ar-SA" sz="2800" dirty="0" smtClean="0"/>
              <a:t> ونقسم المال على حسب منازلهم منهم.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مثال: </a:t>
            </a:r>
            <a:r>
              <a:rPr lang="ar-SA" sz="2800" dirty="0" smtClean="0"/>
              <a:t>مات (مُعتّب) عن: عمّة، وخالة، وبنت أخ شقيق. وترك 300 ديناراً.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ننزل الوارثين منزلة مَن </a:t>
            </a:r>
            <a:r>
              <a:rPr lang="ar-SA" sz="2800" dirty="0" err="1" smtClean="0"/>
              <a:t>أدلَون</a:t>
            </a:r>
            <a:r>
              <a:rPr lang="ar-SA" sz="2800" dirty="0" smtClean="0"/>
              <a:t> بهم، ونضعهم في حقل التنزيل.</a:t>
            </a:r>
            <a:endParaRPr lang="en-US" sz="2800" b="1" dirty="0" smtClean="0"/>
          </a:p>
          <a:p>
            <a:pPr lvl="0" algn="just" rtl="1">
              <a:defRPr/>
            </a:pPr>
            <a:endParaRPr lang="en-US" dirty="0" smtClean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400" dirty="0">
              <a:solidFill>
                <a:srgbClr val="72A376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13" name="جدول 3"/>
          <p:cNvGraphicFramePr>
            <a:graphicFrameLocks noGrp="1"/>
          </p:cNvGraphicFramePr>
          <p:nvPr/>
        </p:nvGraphicFramePr>
        <p:xfrm>
          <a:off x="517396" y="3573016"/>
          <a:ext cx="7776865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580"/>
                <a:gridCol w="1637235"/>
                <a:gridCol w="1637235"/>
                <a:gridCol w="1432580"/>
                <a:gridCol w="1637235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</a:t>
                      </a:r>
                    </a:p>
                    <a:p>
                      <a:pPr algn="ctr" rtl="1"/>
                      <a:r>
                        <a:rPr lang="ar-SA" sz="2400" dirty="0" smtClean="0"/>
                        <a:t>3</a:t>
                      </a:r>
                      <a:r>
                        <a:rPr lang="ar-AE" sz="2400" dirty="0" smtClean="0"/>
                        <a:t>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endParaRPr lang="ar-AE" sz="2400" dirty="0" smtClean="0"/>
                    </a:p>
                    <a:p>
                      <a:pPr algn="ctr" rtl="1"/>
                      <a:r>
                        <a:rPr lang="ar-AE" sz="2400" dirty="0" smtClean="0"/>
                        <a:t>.......</a:t>
                      </a:r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الأنصبة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التنزيل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الورثة</a:t>
                      </a:r>
                      <a:endParaRPr lang="ar-AE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ع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أب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عمة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1/3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أم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>
                          <a:cs typeface="+mn-cs"/>
                        </a:rPr>
                        <a:t>خالة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ح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أخ </a:t>
                      </a:r>
                      <a:r>
                        <a:rPr lang="ar-AE" sz="2400" dirty="0" err="1" smtClean="0">
                          <a:cs typeface="+mn-cs"/>
                        </a:rPr>
                        <a:t>ش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بنت</a:t>
                      </a:r>
                      <a:r>
                        <a:rPr lang="ar-AE" sz="2400" baseline="0" dirty="0" smtClean="0">
                          <a:cs typeface="+mn-cs"/>
                        </a:rPr>
                        <a:t> أخ </a:t>
                      </a:r>
                      <a:r>
                        <a:rPr lang="ar-AE" sz="2400" baseline="0" dirty="0" err="1" smtClean="0">
                          <a:cs typeface="+mn-cs"/>
                        </a:rPr>
                        <a:t>ش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  <p:sp>
        <p:nvSpPr>
          <p:cNvPr id="14" name="سهم إلى اليسار 13"/>
          <p:cNvSpPr/>
          <p:nvPr/>
        </p:nvSpPr>
        <p:spPr>
          <a:xfrm>
            <a:off x="517397" y="764704"/>
            <a:ext cx="531751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sz="3600" b="1" dirty="0" err="1" smtClean="0">
                <a:solidFill>
                  <a:srgbClr val="009900"/>
                </a:solidFill>
              </a:rPr>
              <a:t>تابع </a:t>
            </a:r>
            <a:r>
              <a:rPr lang="ar-SA" sz="3600" b="1" dirty="0" smtClean="0">
                <a:solidFill>
                  <a:srgbClr val="009900"/>
                </a:solidFill>
              </a:rPr>
              <a:t>- قواعد توريث ذوي </a:t>
            </a:r>
            <a:r>
              <a:rPr lang="ar-SA" sz="3600" b="1" dirty="0" err="1" smtClean="0">
                <a:solidFill>
                  <a:srgbClr val="009900"/>
                </a:solidFill>
              </a:rPr>
              <a:t>الأرحام </a:t>
            </a:r>
            <a:r>
              <a:rPr lang="ar-SA" sz="3600" b="1" dirty="0" smtClean="0">
                <a:solidFill>
                  <a:srgbClr val="009900"/>
                </a:solidFill>
              </a:rPr>
              <a:t>(بطريقة التنزيل</a:t>
            </a:r>
            <a:r>
              <a:rPr lang="ar-SA" sz="3600" b="1" dirty="0" err="1" smtClean="0">
                <a:solidFill>
                  <a:srgbClr val="009900"/>
                </a:solidFill>
              </a:rPr>
              <a:t>)</a:t>
            </a:r>
            <a:r>
              <a:rPr lang="ar-SA" sz="3600" b="1" dirty="0" smtClean="0">
                <a:solidFill>
                  <a:srgbClr val="009900"/>
                </a:solidFill>
              </a:rPr>
              <a:t> </a:t>
            </a:r>
            <a:endParaRPr lang="en-US" sz="36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927" y="1484784"/>
            <a:ext cx="8229600" cy="4752528"/>
          </a:xfrm>
        </p:spPr>
        <p:txBody>
          <a:bodyPr/>
          <a:lstStyle/>
          <a:p>
            <a:pPr algn="just" rtl="1"/>
            <a:r>
              <a:rPr lang="ar-SA" sz="3400" dirty="0" smtClean="0"/>
              <a:t>قاعدة 5- إذا أدلى بعضُ ذوي الأرحام إلى الميت </a:t>
            </a:r>
            <a:r>
              <a:rPr lang="ar-SA" sz="3400" b="1" u="sng" dirty="0" err="1" smtClean="0"/>
              <a:t>بقرابتين</a:t>
            </a:r>
            <a:r>
              <a:rPr lang="ar-SA" sz="3400" b="1" u="sng" dirty="0" smtClean="0"/>
              <a:t>،</a:t>
            </a:r>
            <a:r>
              <a:rPr lang="ar-SA" sz="3400" dirty="0" smtClean="0"/>
              <a:t> والآخرون</a:t>
            </a:r>
            <a:r>
              <a:rPr lang="ar-SA" sz="3400" b="1" dirty="0" smtClean="0"/>
              <a:t> </a:t>
            </a:r>
            <a:r>
              <a:rPr lang="ar-SA" sz="3400" b="1" u="sng" dirty="0" smtClean="0"/>
              <a:t>بقرابة واحدة</a:t>
            </a:r>
            <a:r>
              <a:rPr lang="ar-SA" sz="3400" dirty="0" smtClean="0"/>
              <a:t>، فإنّ صاحب </a:t>
            </a:r>
            <a:r>
              <a:rPr lang="ar-SA" sz="3400" dirty="0" err="1" smtClean="0"/>
              <a:t>القرابتين</a:t>
            </a:r>
            <a:r>
              <a:rPr lang="ar-SA" sz="3400" dirty="0" smtClean="0"/>
              <a:t>، يرث </a:t>
            </a:r>
            <a:r>
              <a:rPr lang="ar-SA" sz="3400" b="1" dirty="0" err="1" smtClean="0"/>
              <a:t>بكلتا</a:t>
            </a:r>
            <a:r>
              <a:rPr lang="ar-SA" sz="3400" b="1" dirty="0" smtClean="0"/>
              <a:t> </a:t>
            </a:r>
            <a:r>
              <a:rPr lang="ar-SA" sz="3400" b="1" dirty="0" err="1" smtClean="0"/>
              <a:t>القرابتين</a:t>
            </a:r>
            <a:r>
              <a:rPr lang="ar-SA" sz="3400" b="1" dirty="0" smtClean="0"/>
              <a:t>.</a:t>
            </a:r>
            <a:r>
              <a:rPr lang="ar-AE" sz="3400" b="1" dirty="0" smtClean="0"/>
              <a:t>                   </a:t>
            </a:r>
            <a:endParaRPr lang="en-US" sz="3400" b="1" dirty="0" smtClean="0"/>
          </a:p>
          <a:p>
            <a:pPr algn="just" rtl="1"/>
            <a:r>
              <a:rPr lang="ar-SA" sz="3400" b="1" dirty="0" smtClean="0"/>
              <a:t>مثال: </a:t>
            </a:r>
            <a:r>
              <a:rPr lang="ar-SA" sz="3400" dirty="0" smtClean="0"/>
              <a:t>مات (معمَّر) عن وريثين اثنين </a:t>
            </a:r>
            <a:r>
              <a:rPr lang="ar-SA" sz="3400" dirty="0" err="1" smtClean="0"/>
              <a:t>وهما: </a:t>
            </a:r>
            <a:r>
              <a:rPr lang="ar-SA" sz="3400" dirty="0" smtClean="0"/>
              <a:t>(جميل)، وهو ابن ابن بنته الكبرى (دعد)، وهو نفسه ابن بنت بنته الوسطى (هند)، وعن (وفاء)، وهي بنت بنت بنته الصغرى (وعد). وترك 300 ديناراً.</a:t>
            </a:r>
            <a:endParaRPr lang="en-US" sz="3400" b="1" dirty="0" smtClean="0"/>
          </a:p>
          <a:p>
            <a:pPr algn="just" rtl="1"/>
            <a:r>
              <a:rPr lang="ar-SA" sz="3400" b="1" dirty="0" smtClean="0"/>
              <a:t>	انظر شكل شجرة العائلة: </a:t>
            </a:r>
            <a:endParaRPr lang="en-US" sz="3400" b="1" dirty="0" smtClean="0"/>
          </a:p>
          <a:p>
            <a:pPr rtl="1"/>
            <a:endParaRPr lang="en-US" sz="2400" b="1" dirty="0" smtClean="0"/>
          </a:p>
          <a:p>
            <a:pPr rtl="1"/>
            <a:endParaRPr lang="en-US" sz="2400" b="1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583866" y="764704"/>
            <a:ext cx="531751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شكل بيضاوي 15"/>
          <p:cNvSpPr/>
          <p:nvPr/>
        </p:nvSpPr>
        <p:spPr>
          <a:xfrm>
            <a:off x="3574967" y="1340768"/>
            <a:ext cx="1927599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شكل شجرة عائلة </a:t>
            </a:r>
            <a:r>
              <a:rPr lang="ar-SA" b="1" dirty="0" err="1" smtClean="0"/>
              <a:t>مسألة </a:t>
            </a:r>
            <a:r>
              <a:rPr lang="ar-SA" b="1" dirty="0" smtClean="0"/>
              <a:t>(مُعَمَّر</a:t>
            </a:r>
            <a:r>
              <a:rPr lang="ar-SA" b="1" dirty="0" err="1" smtClean="0"/>
              <a:t>):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83865" y="1412776"/>
            <a:ext cx="8229600" cy="4896544"/>
          </a:xfrm>
        </p:spPr>
        <p:txBody>
          <a:bodyPr/>
          <a:lstStyle/>
          <a:p>
            <a:pPr algn="ctr" rtl="1"/>
            <a:r>
              <a:rPr lang="ar-SA" sz="2000" dirty="0" smtClean="0"/>
              <a:t> </a:t>
            </a:r>
            <a:r>
              <a:rPr lang="ar-SA" sz="2000" b="1" dirty="0" err="1" smtClean="0"/>
              <a:t>الميّت </a:t>
            </a:r>
            <a:r>
              <a:rPr lang="ar-SA" sz="2000" b="1" dirty="0" smtClean="0"/>
              <a:t>(معمَّر</a:t>
            </a:r>
            <a:r>
              <a:rPr lang="ar-SA" sz="2000" b="1" dirty="0" err="1" smtClean="0"/>
              <a:t>)</a:t>
            </a:r>
            <a:endParaRPr lang="en-US" sz="2000" dirty="0" smtClean="0"/>
          </a:p>
          <a:p>
            <a:pPr algn="ctr" rtl="1"/>
            <a:r>
              <a:rPr lang="ar-SA" sz="2000" dirty="0" smtClean="0"/>
              <a:t> </a:t>
            </a:r>
            <a:r>
              <a:rPr lang="en-US" sz="2000" dirty="0" smtClean="0"/>
              <a:t> </a:t>
            </a:r>
            <a:endParaRPr lang="ar-SA" sz="2000" dirty="0" smtClean="0"/>
          </a:p>
          <a:p>
            <a:pPr algn="ctr" rtl="1"/>
            <a:endParaRPr lang="ar-SA" sz="2000" dirty="0" smtClean="0"/>
          </a:p>
          <a:p>
            <a:pPr algn="ctr" rtl="1"/>
            <a:r>
              <a:rPr lang="ar-SA" sz="2000" dirty="0" smtClean="0"/>
              <a:t> </a:t>
            </a:r>
            <a:r>
              <a:rPr lang="ar-SA" sz="2000" b="1" dirty="0" smtClean="0"/>
              <a:t>(</a:t>
            </a:r>
            <a:r>
              <a:rPr lang="ar-SA" sz="2000" b="1" dirty="0" err="1" smtClean="0"/>
              <a:t>دعد)                            </a:t>
            </a:r>
            <a:r>
              <a:rPr lang="ar-SA" sz="2000" b="1" dirty="0" smtClean="0"/>
              <a:t>(هند</a:t>
            </a:r>
            <a:r>
              <a:rPr lang="ar-SA" sz="2000" b="1" dirty="0" err="1" smtClean="0"/>
              <a:t>)                          </a:t>
            </a:r>
            <a:r>
              <a:rPr lang="ar-SA" sz="2000" b="1" dirty="0" smtClean="0"/>
              <a:t>(وعد</a:t>
            </a:r>
            <a:r>
              <a:rPr lang="ar-SA" sz="2000" b="1" dirty="0" err="1" smtClean="0"/>
              <a:t>)</a:t>
            </a:r>
            <a:r>
              <a:rPr lang="ar-SA" sz="2000" b="1" dirty="0" smtClean="0"/>
              <a:t>                                                  </a:t>
            </a:r>
            <a:endParaRPr lang="en-US" sz="2000" b="1" dirty="0" smtClean="0"/>
          </a:p>
          <a:p>
            <a:pPr algn="ctr" rtl="1"/>
            <a:r>
              <a:rPr lang="ar-SA" sz="2000" b="1" dirty="0" smtClean="0"/>
              <a:t>                                              </a:t>
            </a:r>
            <a:endParaRPr lang="en-US" sz="2000" b="1" dirty="0" smtClean="0"/>
          </a:p>
          <a:p>
            <a:pPr algn="ctr" rtl="1"/>
            <a:endParaRPr lang="ar-SA" sz="2000" b="1" dirty="0" smtClean="0"/>
          </a:p>
          <a:p>
            <a:pPr algn="ctr" rtl="1"/>
            <a:endParaRPr lang="ar-SA" sz="2000" b="1" dirty="0" smtClean="0"/>
          </a:p>
          <a:p>
            <a:pPr algn="ctr" rtl="1"/>
            <a:r>
              <a:rPr lang="ar-SA" sz="2000" b="1" dirty="0" smtClean="0"/>
              <a:t> (زَيْن</a:t>
            </a:r>
            <a:r>
              <a:rPr lang="ar-SA" sz="2000" b="1" dirty="0" err="1" smtClean="0"/>
              <a:t>)                            </a:t>
            </a:r>
            <a:r>
              <a:rPr lang="ar-SA" sz="2000" b="1" dirty="0" smtClean="0"/>
              <a:t>(زينة</a:t>
            </a:r>
            <a:r>
              <a:rPr lang="ar-SA" sz="2000" b="1" dirty="0" err="1" smtClean="0"/>
              <a:t>)                          </a:t>
            </a:r>
            <a:r>
              <a:rPr lang="ar-SA" sz="2000" b="1" dirty="0" smtClean="0"/>
              <a:t>(عهد</a:t>
            </a:r>
            <a:r>
              <a:rPr lang="ar-SA" sz="2000" b="1" dirty="0" err="1" smtClean="0"/>
              <a:t>)</a:t>
            </a:r>
            <a:r>
              <a:rPr lang="ar-SA" sz="2000" b="1" dirty="0" smtClean="0"/>
              <a:t>                                                </a:t>
            </a:r>
            <a:endParaRPr lang="en-US" sz="2000" b="1" dirty="0" smtClean="0"/>
          </a:p>
          <a:p>
            <a:pPr algn="ctr" rtl="1"/>
            <a:r>
              <a:rPr lang="ar-SA" sz="2000" b="1" dirty="0" smtClean="0"/>
              <a:t>                          </a:t>
            </a:r>
            <a:endParaRPr lang="en-US" sz="2000" b="1" dirty="0" smtClean="0"/>
          </a:p>
          <a:p>
            <a:pPr algn="ctr" rtl="1"/>
            <a:r>
              <a:rPr lang="ar-SA" sz="2000" b="1" dirty="0" smtClean="0"/>
              <a:t>               </a:t>
            </a:r>
          </a:p>
          <a:p>
            <a:pPr algn="ctr" rtl="1"/>
            <a:endParaRPr lang="ar-SA" sz="2000" b="1" dirty="0" smtClean="0"/>
          </a:p>
          <a:p>
            <a:pPr algn="ctr" rtl="1"/>
            <a:r>
              <a:rPr lang="ar-SA" sz="2000" b="1" dirty="0" smtClean="0"/>
              <a:t>        </a:t>
            </a:r>
            <a:r>
              <a:rPr lang="ar-SA" sz="2000" b="1" dirty="0" err="1" smtClean="0"/>
              <a:t>الوارث </a:t>
            </a:r>
            <a:r>
              <a:rPr lang="ar-SA" sz="2000" b="1" dirty="0" smtClean="0"/>
              <a:t>(جميل)                                   </a:t>
            </a:r>
            <a:r>
              <a:rPr lang="ar-SA" sz="2000" b="1" dirty="0" err="1" smtClean="0"/>
              <a:t>الوارثة </a:t>
            </a:r>
            <a:r>
              <a:rPr lang="ar-SA" sz="2000" b="1" dirty="0" smtClean="0"/>
              <a:t>(وفاء</a:t>
            </a:r>
            <a:r>
              <a:rPr lang="ar-SA" sz="2000" b="1" dirty="0" err="1" smtClean="0"/>
              <a:t>)</a:t>
            </a:r>
            <a:endParaRPr lang="en-US" sz="2000" b="1" dirty="0" smtClean="0"/>
          </a:p>
          <a:p>
            <a:pPr algn="ctr" rtl="1"/>
            <a:r>
              <a:rPr lang="ar-SA" sz="1800" b="1" dirty="0" smtClean="0"/>
              <a:t>   </a:t>
            </a:r>
            <a:endParaRPr lang="en-US" sz="1800" b="1" dirty="0" smtClean="0"/>
          </a:p>
          <a:p>
            <a:endParaRPr lang="en-US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572001" y="2060848"/>
            <a:ext cx="1794661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2777339" y="2132856"/>
            <a:ext cx="159525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4505531" y="206084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6765474" y="321297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4505531" y="3212976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2378526" y="3284984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5834910" y="4725144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4505531" y="4797152"/>
            <a:ext cx="112997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>
            <a:off x="2378526" y="4725144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smtClean="0">
                <a:solidFill>
                  <a:srgbClr val="009900"/>
                </a:solidFill>
              </a:rPr>
              <a:t>كيفية حلّ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(مُعَمَّر</a:t>
            </a:r>
            <a:r>
              <a:rPr lang="ar-SA" b="1" dirty="0" err="1" smtClean="0">
                <a:solidFill>
                  <a:srgbClr val="009900"/>
                </a:solidFill>
              </a:rPr>
              <a:t>):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5052" y="1412776"/>
            <a:ext cx="8707429" cy="4968552"/>
          </a:xfrm>
        </p:spPr>
        <p:txBody>
          <a:bodyPr/>
          <a:lstStyle/>
          <a:p>
            <a:pPr algn="just" rtl="1"/>
            <a:r>
              <a:rPr lang="ar-SA" sz="2600" dirty="0" smtClean="0"/>
              <a:t>-ننزل الابن </a:t>
            </a:r>
            <a:r>
              <a:rPr lang="ar-SA" sz="2600" b="1" dirty="0" smtClean="0"/>
              <a:t>منزلة جدتيه </a:t>
            </a:r>
            <a:r>
              <a:rPr lang="ar-SA" sz="2600" b="1" dirty="0" err="1" smtClean="0"/>
              <a:t>الثنتين</a:t>
            </a:r>
            <a:r>
              <a:rPr lang="ar-SA" sz="2600" b="1" dirty="0" smtClean="0"/>
              <a:t>، </a:t>
            </a:r>
            <a:r>
              <a:rPr lang="ar-SA" sz="2600" dirty="0" smtClean="0"/>
              <a:t>أي من </a:t>
            </a:r>
            <a:r>
              <a:rPr lang="ar-SA" sz="2600" dirty="0" err="1" smtClean="0"/>
              <a:t>جهتين.</a:t>
            </a:r>
            <a:r>
              <a:rPr lang="ar-SA" sz="2600" dirty="0" smtClean="0"/>
              <a:t> </a:t>
            </a:r>
          </a:p>
          <a:p>
            <a:pPr algn="just" rtl="1"/>
            <a:r>
              <a:rPr lang="ar-SA" sz="2600" dirty="0" smtClean="0"/>
              <a:t>-وننزل البنت </a:t>
            </a:r>
            <a:r>
              <a:rPr lang="ar-SA" sz="2600" b="1" dirty="0" smtClean="0"/>
              <a:t>منزلة جدتها، </a:t>
            </a:r>
            <a:r>
              <a:rPr lang="ar-SA" sz="2600" dirty="0" smtClean="0"/>
              <a:t>أي من جهة واحدة. </a:t>
            </a:r>
            <a:endParaRPr lang="en-US" sz="2600" b="1" dirty="0" smtClean="0"/>
          </a:p>
          <a:p>
            <a:pPr algn="just" rtl="1"/>
            <a:r>
              <a:rPr lang="ar-SA" sz="2600" dirty="0" smtClean="0"/>
              <a:t>-نجد أن الميت كأنه مات عن ثلاث بنات، فيكون أصل المسألة من عدد رؤوسهن (3). </a:t>
            </a:r>
            <a:endParaRPr lang="en-US" sz="2600" b="1" dirty="0" smtClean="0"/>
          </a:p>
          <a:p>
            <a:pPr algn="just" rtl="1"/>
            <a:r>
              <a:rPr lang="ar-SA" sz="2600" dirty="0" smtClean="0"/>
              <a:t>-ونجد أن الابن ورث </a:t>
            </a:r>
            <a:r>
              <a:rPr lang="ar-SA" sz="2600" dirty="0" err="1" smtClean="0"/>
              <a:t>بكلتا</a:t>
            </a:r>
            <a:r>
              <a:rPr lang="ar-SA" sz="2600" dirty="0" smtClean="0"/>
              <a:t> </a:t>
            </a:r>
            <a:r>
              <a:rPr lang="ar-SA" sz="2600" dirty="0" err="1" smtClean="0"/>
              <a:t>قرابتيه</a:t>
            </a:r>
            <a:r>
              <a:rPr lang="ar-SA" sz="2600" dirty="0" smtClean="0"/>
              <a:t> 3/2 المال، والبنت ورثت بقرابة واحدة 3/1 المال.</a:t>
            </a:r>
            <a:endParaRPr lang="en-US" sz="2600" b="1" dirty="0" smtClean="0"/>
          </a:p>
          <a:p>
            <a:pPr rtl="1"/>
            <a:endParaRPr lang="en-US" sz="2400" dirty="0" smtClean="0"/>
          </a:p>
          <a:p>
            <a:pPr rtl="1"/>
            <a:endParaRPr lang="en-US" sz="2400" b="1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400" dirty="0">
              <a:solidFill>
                <a:srgbClr val="72A376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 bwMode="auto">
          <a:xfrm>
            <a:off x="457200" y="1412779"/>
            <a:ext cx="8229600" cy="47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15" name="جدول 3"/>
          <p:cNvGraphicFramePr>
            <a:graphicFrameLocks noGrp="1"/>
          </p:cNvGraphicFramePr>
          <p:nvPr/>
        </p:nvGraphicFramePr>
        <p:xfrm>
          <a:off x="1248554" y="3284984"/>
          <a:ext cx="7378050" cy="260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545"/>
                <a:gridCol w="1402494"/>
                <a:gridCol w="1728192"/>
                <a:gridCol w="2525819"/>
              </a:tblGrid>
              <a:tr h="48881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التركة3</a:t>
                      </a:r>
                      <a:r>
                        <a:rPr lang="ar-AE" sz="2400" dirty="0" smtClean="0"/>
                        <a:t>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  <a:r>
                        <a:rPr lang="ar-AE" sz="2400" baseline="0" dirty="0" smtClean="0"/>
                        <a:t> 3</a:t>
                      </a:r>
                      <a:endParaRPr lang="ar-AE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التنزيل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الورثة</a:t>
                      </a:r>
                      <a:endParaRPr lang="ar-AE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200" b="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smtClean="0"/>
                        <a:t>1</a:t>
                      </a:r>
                      <a:endParaRPr lang="ar-AE" sz="2200" b="0" dirty="0"/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err="1" smtClean="0"/>
                        <a:t>دعد</a:t>
                      </a:r>
                      <a:r>
                        <a:rPr lang="ar-AE" sz="2200" b="0" dirty="0" smtClean="0"/>
                        <a:t> (بنت)</a:t>
                      </a:r>
                      <a:endParaRPr lang="ar-AE" sz="2200" b="0" dirty="0"/>
                    </a:p>
                  </a:txBody>
                  <a:tcPr marL="84406" marR="84406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AE" sz="2200" b="0" dirty="0" smtClean="0">
                          <a:cs typeface="+mn-cs"/>
                        </a:rPr>
                        <a:t>(جميل)</a:t>
                      </a:r>
                      <a:r>
                        <a:rPr lang="ar-AE" sz="2200" b="0" baseline="0" dirty="0" smtClean="0">
                          <a:cs typeface="+mn-cs"/>
                        </a:rPr>
                        <a:t> ابن ابن بنت</a:t>
                      </a:r>
                    </a:p>
                    <a:p>
                      <a:pPr algn="ctr"/>
                      <a:endParaRPr lang="ar-AE" sz="2200" b="0" baseline="0" dirty="0" smtClean="0">
                        <a:cs typeface="+mn-cs"/>
                      </a:endParaRPr>
                    </a:p>
                    <a:p>
                      <a:pPr algn="ctr" rtl="1"/>
                      <a:r>
                        <a:rPr lang="ar-AE" sz="2200" b="0" baseline="0" dirty="0" smtClean="0">
                          <a:cs typeface="+mn-cs"/>
                        </a:rPr>
                        <a:t>وهو نفسه ابن بنت بنت</a:t>
                      </a:r>
                    </a:p>
                    <a:p>
                      <a:pPr algn="ctr" rtl="1"/>
                      <a:endParaRPr lang="ar-AE" sz="2200" b="0" dirty="0">
                        <a:cs typeface="+mn-cs"/>
                      </a:endParaRPr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200" b="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smtClean="0"/>
                        <a:t>1</a:t>
                      </a:r>
                      <a:endParaRPr lang="ar-AE" sz="2200" b="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smtClean="0"/>
                        <a:t>هند (بنت)</a:t>
                      </a:r>
                      <a:endParaRPr lang="ar-AE" sz="2200" b="0" dirty="0"/>
                    </a:p>
                  </a:txBody>
                  <a:tcPr marL="84406" marR="84406"/>
                </a:tc>
                <a:tc vMerge="1">
                  <a:txBody>
                    <a:bodyPr/>
                    <a:lstStyle/>
                    <a:p>
                      <a:pPr algn="ctr" rtl="1"/>
                      <a:endParaRPr lang="ar-AE" sz="2400" dirty="0">
                        <a:cs typeface="+mn-cs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ar-SA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.....</a:t>
                      </a:r>
                      <a:endParaRPr lang="ar-AE" sz="2200" b="0" dirty="0">
                        <a:cs typeface="+mn-cs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smtClean="0"/>
                        <a:t>1</a:t>
                      </a:r>
                      <a:endParaRPr lang="ar-AE" sz="2200" b="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smtClean="0"/>
                        <a:t>وعد (بنت)</a:t>
                      </a:r>
                      <a:endParaRPr lang="ar-AE" sz="2200" b="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200" b="0" dirty="0" smtClean="0">
                          <a:cs typeface="+mn-cs"/>
                        </a:rPr>
                        <a:t>(وفاء</a:t>
                      </a:r>
                      <a:r>
                        <a:rPr lang="ar-AE" sz="2200" b="0" baseline="0" dirty="0" smtClean="0">
                          <a:cs typeface="+mn-cs"/>
                        </a:rPr>
                        <a:t>) بنت بنت بنت</a:t>
                      </a:r>
                      <a:endParaRPr lang="ar-AE" sz="2200" b="0" dirty="0">
                        <a:cs typeface="+mn-cs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err="1" smtClean="0">
                <a:solidFill>
                  <a:srgbClr val="009900"/>
                </a:solidFill>
              </a:rPr>
              <a:t>تابع </a:t>
            </a:r>
            <a:r>
              <a:rPr lang="ar-SA" sz="3600" b="1" dirty="0" smtClean="0">
                <a:solidFill>
                  <a:srgbClr val="009900"/>
                </a:solidFill>
              </a:rPr>
              <a:t>- قواعد توريث ذوي </a:t>
            </a:r>
            <a:r>
              <a:rPr lang="ar-SA" sz="3600" b="1" dirty="0" err="1" smtClean="0">
                <a:solidFill>
                  <a:srgbClr val="009900"/>
                </a:solidFill>
              </a:rPr>
              <a:t>الأرحام </a:t>
            </a:r>
            <a:r>
              <a:rPr lang="ar-SA" sz="3600" b="1" dirty="0" smtClean="0">
                <a:solidFill>
                  <a:srgbClr val="009900"/>
                </a:solidFill>
              </a:rPr>
              <a:t>(بطريقة التنزيل</a:t>
            </a:r>
            <a:r>
              <a:rPr lang="ar-SA" sz="3600" b="1" dirty="0" err="1" smtClean="0">
                <a:solidFill>
                  <a:srgbClr val="009900"/>
                </a:solidFill>
              </a:rPr>
              <a:t>)</a:t>
            </a:r>
            <a:r>
              <a:rPr lang="ar-SA" sz="3600" b="1" dirty="0" smtClean="0">
                <a:solidFill>
                  <a:srgbClr val="009900"/>
                </a:solidFill>
              </a:rPr>
              <a:t> </a:t>
            </a:r>
            <a:endParaRPr lang="en-US" sz="36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" y="1484784"/>
            <a:ext cx="8958949" cy="4824536"/>
          </a:xfrm>
        </p:spPr>
        <p:txBody>
          <a:bodyPr/>
          <a:lstStyle/>
          <a:p>
            <a:pPr algn="just" rtl="1"/>
            <a:r>
              <a:rPr lang="ar-SA" sz="2800" dirty="0" err="1" smtClean="0"/>
              <a:t>قاعدة6</a:t>
            </a:r>
            <a:r>
              <a:rPr lang="ar-SA" sz="2800" dirty="0" smtClean="0"/>
              <a:t>-إذا وجد مع ذوي الأرحام </a:t>
            </a:r>
            <a:r>
              <a:rPr lang="ar-SA" sz="2800" b="1" u="sng" dirty="0" smtClean="0"/>
              <a:t>أحد الزوجين،</a:t>
            </a:r>
            <a:r>
              <a:rPr lang="ar-SA" sz="2800" dirty="0" smtClean="0"/>
              <a:t> نتبع طريقة حل مسائل الردّ السابقة.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مثال:</a:t>
            </a:r>
            <a:r>
              <a:rPr lang="ar-SA" sz="2800" dirty="0" smtClean="0"/>
              <a:t> ماتت (حسّانة) عن: زوج وخالة وعمة.  وتركت 600 ديناراً.</a:t>
            </a:r>
            <a:endParaRPr lang="en-US" sz="2800" dirty="0" smtClean="0"/>
          </a:p>
          <a:p>
            <a:pPr algn="just" rtl="1"/>
            <a:r>
              <a:rPr lang="ar-SA" sz="2800" b="1" dirty="0" smtClean="0"/>
              <a:t> 	نتبع الخطوات التالية: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آ</a:t>
            </a:r>
            <a:r>
              <a:rPr lang="ar-AE" sz="2800" dirty="0" smtClean="0"/>
              <a:t>-نضع </a:t>
            </a:r>
            <a:r>
              <a:rPr lang="ar-SA" sz="2800" dirty="0" smtClean="0"/>
              <a:t>ال</a:t>
            </a:r>
            <a:r>
              <a:rPr lang="ar-AE" sz="2800" dirty="0" smtClean="0"/>
              <a:t>جدول</a:t>
            </a:r>
            <a:r>
              <a:rPr lang="ar-SA" sz="2800" dirty="0" smtClean="0"/>
              <a:t> الأساس</a:t>
            </a:r>
            <a:r>
              <a:rPr lang="ar-AE" sz="2800" dirty="0" smtClean="0"/>
              <a:t> ونجعل أصل المسألة مقام فرض الزوج، ليأخذ الزوج فرضه. </a:t>
            </a:r>
            <a:endParaRPr lang="en-US" sz="2800" dirty="0" smtClean="0"/>
          </a:p>
          <a:p>
            <a:pPr algn="just" rtl="1"/>
            <a:r>
              <a:rPr lang="ar-AE" sz="2800" dirty="0" smtClean="0"/>
              <a:t>ب-نضع </a:t>
            </a:r>
            <a:r>
              <a:rPr lang="ar-SA" sz="2800" dirty="0" smtClean="0"/>
              <a:t>ال</a:t>
            </a:r>
            <a:r>
              <a:rPr lang="ar-AE" sz="2800" dirty="0" smtClean="0"/>
              <a:t>جدول</a:t>
            </a:r>
            <a:r>
              <a:rPr lang="ar-SA" sz="2800" dirty="0" smtClean="0"/>
              <a:t> الفرعي</a:t>
            </a:r>
            <a:r>
              <a:rPr lang="ar-AE" sz="2800" dirty="0" smtClean="0"/>
              <a:t> </a:t>
            </a:r>
            <a:r>
              <a:rPr lang="ar-SA" sz="2800" dirty="0" smtClean="0"/>
              <a:t>ال</a:t>
            </a:r>
            <a:r>
              <a:rPr lang="ar-AE" sz="2800" dirty="0" smtClean="0"/>
              <a:t>خاص</a:t>
            </a:r>
            <a:r>
              <a:rPr lang="ar-SA" sz="2800" dirty="0" smtClean="0"/>
              <a:t> ب</a:t>
            </a:r>
            <a:r>
              <a:rPr lang="ar-AE" sz="2800" dirty="0" smtClean="0"/>
              <a:t>ذوي الأرحام، ونستخرج أصل المسألة.</a:t>
            </a:r>
            <a:endParaRPr lang="en-US" sz="2800" dirty="0" smtClean="0"/>
          </a:p>
          <a:p>
            <a:pPr algn="just" rtl="1"/>
            <a:r>
              <a:rPr lang="ar-AE" sz="2800" dirty="0" smtClean="0"/>
              <a:t>ج-نستخرج القاسم المشترك الأعظم بين أصل مسألة ذوي الأرحام وهو هنا (3)، وسهمهم وهو هنا (1). </a:t>
            </a:r>
            <a:endParaRPr lang="en-US" sz="2800" dirty="0" smtClean="0"/>
          </a:p>
          <a:p>
            <a:pPr algn="just" rtl="1"/>
            <a:r>
              <a:rPr lang="ar-AE" sz="2800" dirty="0" smtClean="0"/>
              <a:t>وإنْ لم يوجد (قاسم مشترك)، نضرب الأصل نفسه (3) بأصل المسألة الأولى (2)،  لينتج أصل الجامعة (6)، ثم نوزّع التركة كالمعتاد.</a:t>
            </a:r>
            <a:endParaRPr lang="en-US" sz="2800" b="1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650334" y="764704"/>
            <a:ext cx="465282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حلّ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</a:t>
            </a:r>
            <a:r>
              <a:rPr lang="ar-SA" b="1" dirty="0" err="1" smtClean="0">
                <a:solidFill>
                  <a:srgbClr val="009900"/>
                </a:solidFill>
              </a:rPr>
              <a:t>حسّانة):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8892480" cy="4896544"/>
          </a:xfrm>
        </p:spPr>
        <p:txBody>
          <a:bodyPr/>
          <a:lstStyle/>
          <a:p>
            <a:pPr algn="just" rtl="1"/>
            <a:r>
              <a:rPr lang="ar-AE" b="1" dirty="0" smtClean="0"/>
              <a:t>الجدول الأساس:</a:t>
            </a:r>
            <a:endParaRPr lang="en-US" dirty="0" smtClean="0"/>
          </a:p>
          <a:p>
            <a:pPr algn="just" rtl="1"/>
            <a:endParaRPr lang="en-US" b="1" dirty="0" smtClean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457200" y="33555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400" dirty="0">
              <a:solidFill>
                <a:srgbClr val="72A376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6112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457200" y="166112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smtClean="0">
              <a:solidFill>
                <a:prstClr val="black"/>
              </a:solidFill>
              <a:cs typeface="Arial" charset="0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SA" sz="2400" b="1" dirty="0">
              <a:solidFill>
                <a:prstClr val="black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/>
        </p:nvGraphicFramePr>
        <p:xfrm>
          <a:off x="384460" y="2636912"/>
          <a:ext cx="8098096" cy="3754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82509"/>
                <a:gridCol w="1187091"/>
                <a:gridCol w="2724127"/>
                <a:gridCol w="702153"/>
                <a:gridCol w="1404308"/>
                <a:gridCol w="1097908"/>
              </a:tblGrid>
              <a:tr h="864095">
                <a:tc>
                  <a:txBody>
                    <a:bodyPr/>
                    <a:lstStyle/>
                    <a:p>
                      <a:pPr algn="ctr" rtl="1"/>
                      <a:r>
                        <a:rPr lang="ar-AE" sz="2800" dirty="0" smtClean="0"/>
                        <a:t>ورثة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أنصبة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800" dirty="0" smtClean="0"/>
                        <a:t>سبب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800" dirty="0" smtClean="0"/>
                        <a:t>أصل</a:t>
                      </a:r>
                    </a:p>
                    <a:p>
                      <a:pPr algn="ctr" rtl="1"/>
                      <a:r>
                        <a:rPr lang="ar-SA" sz="2800" dirty="0" smtClean="0"/>
                        <a:t>2</a:t>
                      </a:r>
                      <a:endParaRPr lang="ar-AE" sz="2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 الجامع</a:t>
                      </a:r>
                    </a:p>
                    <a:p>
                      <a:pPr algn="ctr" rtl="1"/>
                      <a:r>
                        <a:rPr lang="ar-AE" sz="2400" dirty="0" smtClean="0"/>
                        <a:t>6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التركة</a:t>
                      </a:r>
                      <a:r>
                        <a:rPr lang="ar-AE" sz="2800" baseline="0" dirty="0" smtClean="0"/>
                        <a:t> 600</a:t>
                      </a:r>
                      <a:endParaRPr lang="ar-AE" sz="2800" dirty="0" smtClean="0"/>
                    </a:p>
                  </a:txBody>
                  <a:tcPr marL="84406" marR="84406"/>
                </a:tc>
              </a:tr>
              <a:tr h="78331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زوج 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cs typeface="+mn-cs"/>
                        </a:rPr>
                        <a:t>1/2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..................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</a:tr>
              <a:tr h="93610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خالة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ar-AE" sz="2400" dirty="0" smtClean="0">
                        <a:cs typeface="+mn-cs"/>
                      </a:endParaRPr>
                    </a:p>
                    <a:p>
                      <a:pPr algn="ctr" rtl="1"/>
                      <a:r>
                        <a:rPr lang="ar-SA" sz="2400" baseline="0" dirty="0" err="1" smtClean="0">
                          <a:cs typeface="+mn-cs"/>
                        </a:rPr>
                        <a:t>.....</a:t>
                      </a:r>
                      <a:r>
                        <a:rPr lang="ar-AE" sz="2400" baseline="0" dirty="0" smtClean="0">
                          <a:cs typeface="+mn-cs"/>
                        </a:rPr>
                        <a:t>  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..................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 rowSpan="2"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AE" sz="2400" dirty="0" smtClean="0">
                        <a:latin typeface="Times New Roman"/>
                        <a:ea typeface="Times New Roman"/>
                        <a:cs typeface="+mn-cs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ar-SA" sz="2400" dirty="0" smtClean="0">
                        <a:latin typeface="Times New Roman"/>
                        <a:ea typeface="Times New Roman"/>
                        <a:cs typeface="+mn-cs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en-US" sz="240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</a:tr>
              <a:tr h="84654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عمة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 vMerge="1">
                  <a:txBody>
                    <a:bodyPr/>
                    <a:lstStyle/>
                    <a:p>
                      <a:endParaRPr lang="ar-AE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..................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A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39657" y="1988840"/>
            <a:ext cx="2259943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400" dirty="0" smtClean="0">
                <a:solidFill>
                  <a:prstClr val="black"/>
                </a:solidFill>
                <a:latin typeface="Arial" pitchFamily="34" charset="0"/>
              </a:rPr>
              <a:t>نضرب الأصل </a:t>
            </a:r>
            <a:r>
              <a:rPr lang="ar-SA" sz="2400" dirty="0" err="1" smtClean="0">
                <a:solidFill>
                  <a:prstClr val="black"/>
                </a:solidFill>
                <a:latin typeface="Arial" pitchFamily="34" charset="0"/>
              </a:rPr>
              <a:t>بـ</a:t>
            </a:r>
            <a:r>
              <a:rPr lang="ar-SA" sz="2400" dirty="0" smtClean="0">
                <a:solidFill>
                  <a:prstClr val="black"/>
                </a:solidFill>
                <a:latin typeface="Arial" pitchFamily="34" charset="0"/>
              </a:rPr>
              <a:t> 3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AE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927" y="260648"/>
            <a:ext cx="8229600" cy="1143000"/>
          </a:xfrm>
        </p:spPr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الجدول الفرعي </a:t>
            </a:r>
            <a:r>
              <a:rPr lang="ar-SA" b="1" dirty="0" err="1" smtClean="0">
                <a:solidFill>
                  <a:srgbClr val="009900"/>
                </a:solidFill>
              </a:rPr>
              <a:t>لمسألة </a:t>
            </a:r>
            <a:r>
              <a:rPr lang="ar-SA" b="1" dirty="0" smtClean="0">
                <a:solidFill>
                  <a:srgbClr val="009900"/>
                </a:solidFill>
              </a:rPr>
              <a:t>(</a:t>
            </a:r>
            <a:r>
              <a:rPr lang="ar-SA" b="1" dirty="0" err="1" smtClean="0">
                <a:solidFill>
                  <a:srgbClr val="009900"/>
                </a:solidFill>
              </a:rPr>
              <a:t>حسّانة):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الجدول الفرعي لذوي الأرحام:</a:t>
            </a:r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rtl="1"/>
            <a:endParaRPr lang="en-US" sz="2800" b="1" dirty="0" smtClean="0"/>
          </a:p>
          <a:p>
            <a:pPr rtl="1"/>
            <a:r>
              <a:rPr lang="ar-SA" sz="2800" b="1" dirty="0" smtClean="0"/>
              <a:t>ملحوظة: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لا يعول في توريث ذوي الأرحام إلا الأصل (6)، فإنّه يعول إلى (7).</a:t>
            </a:r>
            <a:endParaRPr lang="en-US" sz="2800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12" name="جدول 3"/>
          <p:cNvGraphicFramePr>
            <a:graphicFrameLocks noGrp="1"/>
          </p:cNvGraphicFramePr>
          <p:nvPr/>
        </p:nvGraphicFramePr>
        <p:xfrm>
          <a:off x="1182085" y="2132856"/>
          <a:ext cx="658042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106"/>
                <a:gridCol w="1645106"/>
                <a:gridCol w="1645106"/>
                <a:gridCol w="1645106"/>
              </a:tblGrid>
              <a:tr h="936104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الأصل</a:t>
                      </a:r>
                    </a:p>
                    <a:p>
                      <a:pPr algn="ctr" rtl="1"/>
                      <a:r>
                        <a:rPr lang="ar-SA" sz="2400" dirty="0" err="1" smtClean="0"/>
                        <a:t>......</a:t>
                      </a:r>
                      <a:endParaRPr lang="ar-AE" sz="2400" dirty="0" smtClean="0"/>
                    </a:p>
                    <a:p>
                      <a:pPr algn="ctr" rtl="1"/>
                      <a:endParaRPr lang="en-US" sz="24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التنزيل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الورثة</a:t>
                      </a:r>
                      <a:endParaRPr lang="ar-AE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/>
                        <a:t>الأنصبة</a:t>
                      </a:r>
                      <a:endParaRPr lang="ar-AE" sz="2400" dirty="0"/>
                    </a:p>
                  </a:txBody>
                  <a:tcPr marL="84406" marR="84406"/>
                </a:tc>
              </a:tr>
              <a:tr h="68580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أم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خالة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</a:tr>
              <a:tr h="68580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dirty="0" smtClean="0">
                          <a:cs typeface="+mn-cs"/>
                        </a:rPr>
                        <a:t>أب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عمّة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ع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(مَعقِل) على عَوْل ذوي الأرحام: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مثال:</a:t>
            </a:r>
            <a:r>
              <a:rPr lang="ar-SA" sz="2800" dirty="0" smtClean="0"/>
              <a:t> مات (مَعْقِل) عن: خال، و2 أخت شقيقة، و2 بنت أخت لأم، وترك 700 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ديناراً. (اقسم المال بينهم بطريقة التنزيل).</a:t>
            </a:r>
            <a:endParaRPr lang="en-US" sz="2800" b="1" dirty="0" smtClean="0"/>
          </a:p>
          <a:p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3200" dirty="0" smtClean="0">
              <a:solidFill>
                <a:prstClr val="black"/>
              </a:solidFill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517396" y="1412776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450927" y="1412776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517396" y="126876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ar-AE" sz="2400" dirty="0" smtClean="0">
              <a:solidFill>
                <a:prstClr val="black"/>
              </a:solidFill>
            </a:endParaRP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2400" b="1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 smtClean="0">
              <a:solidFill>
                <a:prstClr val="black"/>
              </a:solidFill>
              <a:cs typeface="Arial" charset="0"/>
            </a:endParaRPr>
          </a:p>
          <a:p>
            <a:pPr marL="342900" indent="-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10" name="جدول 3"/>
          <p:cNvGraphicFramePr>
            <a:graphicFrameLocks noGrp="1"/>
          </p:cNvGraphicFramePr>
          <p:nvPr/>
        </p:nvGraphicFramePr>
        <p:xfrm>
          <a:off x="450928" y="2708920"/>
          <a:ext cx="8308616" cy="319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565"/>
                <a:gridCol w="1196441"/>
                <a:gridCol w="1063503"/>
                <a:gridCol w="1063503"/>
                <a:gridCol w="1610594"/>
                <a:gridCol w="1109520"/>
                <a:gridCol w="1334490"/>
              </a:tblGrid>
              <a:tr h="5604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التركة700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err="1" smtClean="0">
                          <a:latin typeface="Times New Roman"/>
                          <a:ea typeface="Times New Roman"/>
                          <a:cs typeface="+mn-cs"/>
                        </a:rPr>
                        <a:t>العول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 7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الأصل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  <a:cs typeface="+mn-cs"/>
                        </a:rPr>
                        <a:t> 6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التنزيل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الورثة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>
                          <a:latin typeface="Times New Roman"/>
                          <a:ea typeface="Times New Roman"/>
                          <a:cs typeface="+mn-cs"/>
                        </a:rPr>
                        <a:t>الأنصبة</a:t>
                      </a:r>
                      <a:endParaRPr lang="en-US" sz="240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 err="1" smtClean="0">
                          <a:latin typeface="Times New Roman"/>
                          <a:ea typeface="Times New Roman"/>
                          <a:cs typeface="+mn-cs"/>
                        </a:rPr>
                        <a:t>ال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رؤوس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</a:tr>
              <a:tr h="786338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أمّ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خال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6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</a:tr>
              <a:tr h="838761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4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أخت </a:t>
                      </a:r>
                      <a:r>
                        <a:rPr lang="ar-SA" sz="2400" dirty="0" err="1">
                          <a:latin typeface="Times New Roman"/>
                          <a:ea typeface="Times New Roman"/>
                          <a:cs typeface="+mn-cs"/>
                        </a:rPr>
                        <a:t>ش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2بنت أخت </a:t>
                      </a:r>
                      <a:r>
                        <a:rPr lang="ar-SA" sz="2400" dirty="0" err="1">
                          <a:latin typeface="Times New Roman"/>
                          <a:ea typeface="Times New Roman"/>
                          <a:cs typeface="+mn-cs"/>
                        </a:rPr>
                        <a:t>ش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</a:tr>
              <a:tr h="838761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أخت لأم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latin typeface="Times New Roman"/>
                          <a:ea typeface="Times New Roman"/>
                          <a:cs typeface="+mn-cs"/>
                        </a:rPr>
                        <a:t>2بنت أخت لأم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/</a:t>
                      </a:r>
                      <a:r>
                        <a:rPr lang="ar-AE" sz="2400" dirty="0" smtClean="0">
                          <a:latin typeface="Times New Roman"/>
                          <a:ea typeface="Times New Roman"/>
                          <a:cs typeface="+mn-cs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3305" marR="633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latin typeface="Times New Roman"/>
                          <a:ea typeface="Times New Roman"/>
                          <a:cs typeface="+mn-cs"/>
                        </a:rPr>
                        <a:t>.....</a:t>
                      </a:r>
                      <a:endParaRPr lang="ar-AE" sz="2400" dirty="0">
                        <a:cs typeface="+mn-cs"/>
                      </a:endParaRPr>
                    </a:p>
                  </a:txBody>
                  <a:tcPr marL="63305" marR="6330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أنشطة </a:t>
            </a:r>
            <a:r>
              <a:rPr lang="ar-SA" b="1" dirty="0" err="1" smtClean="0">
                <a:solidFill>
                  <a:srgbClr val="009900"/>
                </a:solidFill>
              </a:rPr>
              <a:t>منزلية </a:t>
            </a:r>
            <a:r>
              <a:rPr lang="ar-SA" b="1" dirty="0" smtClean="0">
                <a:solidFill>
                  <a:srgbClr val="009900"/>
                </a:solidFill>
              </a:rPr>
              <a:t>(مسألة </a:t>
            </a:r>
            <a:r>
              <a:rPr lang="ar-SA" b="1" dirty="0" err="1" smtClean="0">
                <a:solidFill>
                  <a:srgbClr val="009900"/>
                </a:solidFill>
              </a:rPr>
              <a:t>مَعْن)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7396" y="1484787"/>
            <a:ext cx="8229600" cy="4525963"/>
          </a:xfrm>
        </p:spPr>
        <p:txBody>
          <a:bodyPr/>
          <a:lstStyle/>
          <a:p>
            <a:pPr rtl="1"/>
            <a:r>
              <a:rPr lang="ar-SA" b="1" dirty="0" smtClean="0"/>
              <a:t>مسائل تطبيقية على توريث ذوي الأرحام:</a:t>
            </a:r>
            <a:endParaRPr lang="en-US" b="1" dirty="0" smtClean="0"/>
          </a:p>
          <a:p>
            <a:pPr rtl="1"/>
            <a:r>
              <a:rPr lang="ar-SA" b="1" dirty="0" smtClean="0"/>
              <a:t>المسألة (1): </a:t>
            </a:r>
            <a:r>
              <a:rPr lang="ar-SA" dirty="0" smtClean="0"/>
              <a:t>مات (مَعْن) عن: 3 أخوال مختلفين، خال شقيق (أخ أم من أبيه وأمه) وخال لأب (أخ أم من أبيه) وخال لأم (أخ أم </a:t>
            </a:r>
            <a:r>
              <a:rPr lang="ar-SA" smtClean="0"/>
              <a:t>من أمه).</a:t>
            </a:r>
            <a:r>
              <a:rPr lang="ar-SA" dirty="0" smtClean="0"/>
              <a:t> وترك 600 </a:t>
            </a:r>
            <a:r>
              <a:rPr lang="ar-SA" dirty="0" err="1" smtClean="0"/>
              <a:t>دينار.</a:t>
            </a:r>
            <a:r>
              <a:rPr lang="ar-SA" dirty="0" smtClean="0"/>
              <a:t> </a:t>
            </a:r>
          </a:p>
          <a:p>
            <a:pPr rtl="1"/>
            <a:r>
              <a:rPr lang="ar-SA" b="1" dirty="0" smtClean="0"/>
              <a:t>	-ضع الجدول.</a:t>
            </a:r>
          </a:p>
          <a:p>
            <a:pPr rtl="1"/>
            <a:r>
              <a:rPr lang="ar-SA" b="1" dirty="0" smtClean="0"/>
              <a:t>	-املأ فراغات الجدول.</a:t>
            </a:r>
          </a:p>
          <a:p>
            <a:pPr rtl="1"/>
            <a:r>
              <a:rPr lang="ar-SA" b="1" dirty="0" smtClean="0"/>
              <a:t>	-قسّم التركة.</a:t>
            </a:r>
          </a:p>
          <a:p>
            <a:pPr rtl="1"/>
            <a:endParaRPr lang="en-US" b="1" dirty="0" smtClean="0"/>
          </a:p>
          <a:p>
            <a:pPr algn="just" rtl="1"/>
            <a:r>
              <a:rPr lang="ar-SA" b="1" dirty="0" smtClean="0"/>
              <a:t>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أنشطة </a:t>
            </a:r>
            <a:r>
              <a:rPr lang="ar-SA" b="1" dirty="0" err="1" smtClean="0">
                <a:solidFill>
                  <a:srgbClr val="009900"/>
                </a:solidFill>
              </a:rPr>
              <a:t>منزلية </a:t>
            </a:r>
            <a:r>
              <a:rPr lang="ar-SA" b="1" dirty="0" smtClean="0">
                <a:solidFill>
                  <a:srgbClr val="009900"/>
                </a:solidFill>
              </a:rPr>
              <a:t>(مسألة مَعَوَّذ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المسألة(2): </a:t>
            </a:r>
            <a:r>
              <a:rPr lang="ar-SA" dirty="0" smtClean="0"/>
              <a:t>مات (معوّذ) عن: عمة، وخالة، وبنت أخ شقيق. وترك 300 ديناراً. </a:t>
            </a:r>
            <a:endParaRPr lang="en-US" b="1" dirty="0" smtClean="0"/>
          </a:p>
          <a:p>
            <a:pPr rtl="1"/>
            <a:r>
              <a:rPr lang="ar-SA" b="1" dirty="0" smtClean="0"/>
              <a:t>	-ضع الجدول.</a:t>
            </a:r>
          </a:p>
          <a:p>
            <a:pPr rtl="1"/>
            <a:r>
              <a:rPr lang="ar-SA" b="1" dirty="0" smtClean="0"/>
              <a:t>	-املأ فراغات الجدول.</a:t>
            </a:r>
          </a:p>
          <a:p>
            <a:pPr rtl="1"/>
            <a:r>
              <a:rPr lang="ar-SA" b="1" dirty="0" smtClean="0"/>
              <a:t>	-قسّم التركة.</a:t>
            </a:r>
          </a:p>
          <a:p>
            <a:pPr algn="just" rtl="1"/>
            <a:r>
              <a:rPr lang="ar-SA" dirty="0" smtClean="0"/>
              <a:t>-ننزل العمة منزلة الأب، وننزل الخالة منزلة الأم، وننزل بنت الأخ الشقيق منزلة الأخ الشقيق. </a:t>
            </a:r>
            <a:endParaRPr lang="en-US" b="1" dirty="0" smtClean="0"/>
          </a:p>
          <a:p>
            <a:pPr algn="just" rtl="1"/>
            <a:r>
              <a:rPr lang="ar-SA" dirty="0" smtClean="0"/>
              <a:t>-ونفترض أن الميت هي الأم، ونورث إخوتها منها بالطريقة المعتادة. 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أنشطة </a:t>
            </a:r>
            <a:r>
              <a:rPr lang="ar-SA" b="1" dirty="0" err="1" smtClean="0">
                <a:solidFill>
                  <a:srgbClr val="009900"/>
                </a:solidFill>
              </a:rPr>
              <a:t>منزلية </a:t>
            </a:r>
            <a:r>
              <a:rPr lang="ar-SA" b="1" dirty="0" smtClean="0">
                <a:solidFill>
                  <a:srgbClr val="009900"/>
                </a:solidFill>
              </a:rPr>
              <a:t>(مسألة </a:t>
            </a:r>
            <a:r>
              <a:rPr lang="ar-SA" b="1" dirty="0" err="1" smtClean="0">
                <a:solidFill>
                  <a:srgbClr val="009900"/>
                </a:solidFill>
              </a:rPr>
              <a:t>مقداد)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المسألة(3): </a:t>
            </a:r>
            <a:r>
              <a:rPr lang="ar-SA" dirty="0" smtClean="0"/>
              <a:t>مات (مقداد) عن: زوج، وبنت أخت لأمّ، وبنت عمّ، وترك 600 ديناراً. </a:t>
            </a:r>
            <a:endParaRPr lang="en-US" b="1" dirty="0" smtClean="0"/>
          </a:p>
          <a:p>
            <a:pPr rtl="1"/>
            <a:r>
              <a:rPr lang="ar-SA" b="1" dirty="0" smtClean="0"/>
              <a:t>	-ضع الجدول.</a:t>
            </a:r>
          </a:p>
          <a:p>
            <a:pPr rtl="1"/>
            <a:r>
              <a:rPr lang="ar-SA" b="1" dirty="0" smtClean="0"/>
              <a:t>	-املأ فراغات الجدول.</a:t>
            </a:r>
          </a:p>
          <a:p>
            <a:pPr rtl="1"/>
            <a:r>
              <a:rPr lang="ar-SA" b="1" dirty="0" smtClean="0"/>
              <a:t>	-قسّم التركة.</a:t>
            </a:r>
          </a:p>
          <a:p>
            <a:pPr algn="just" rtl="1"/>
            <a:r>
              <a:rPr lang="ar-SA" dirty="0" smtClean="0"/>
              <a:t>-نعطي الزوج نصيبه. </a:t>
            </a:r>
            <a:endParaRPr lang="en-US" b="1" dirty="0" smtClean="0"/>
          </a:p>
          <a:p>
            <a:pPr algn="just" rtl="1"/>
            <a:r>
              <a:rPr lang="ar-SA" dirty="0" smtClean="0"/>
              <a:t>-ننزل بنت الأخت لأمّ منزلة الأخت لأمّ. </a:t>
            </a:r>
            <a:endParaRPr lang="en-US" b="1" dirty="0" smtClean="0"/>
          </a:p>
          <a:p>
            <a:pPr algn="just" rtl="1"/>
            <a:r>
              <a:rPr lang="ar-SA" dirty="0" smtClean="0"/>
              <a:t>-ننزل بنت العمّ منزلة العمّ.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3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165232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ar-EG" sz="7200">
                <a:solidFill>
                  <a:prstClr val="white"/>
                </a:solidFill>
              </a:rPr>
              <a:t>بحمد الله</a:t>
            </a:r>
            <a:endParaRPr lang="en-US" sz="720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165231" y="2209803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3" y="2133600"/>
            <a:ext cx="1947156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Microsoft Office PowerPoint</Application>
  <PresentationFormat>عرض على الشاشة (3:4)‏</PresentationFormat>
  <Paragraphs>292</Paragraphs>
  <Slides>17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 المحاضرة السادسة  قواعد توريث ذوي الأرحام (بطريقة التنزيل) </vt:lpstr>
      <vt:lpstr> تابع - قواعد توريث ذوي الأرحام (بطريقة التنزيل) </vt:lpstr>
      <vt:lpstr>تابع - قواعد توريث ذوي الأرحام (بطريقة التنزيل)</vt:lpstr>
      <vt:lpstr>جدول حلّ مسألة (مَعبَد)</vt:lpstr>
      <vt:lpstr> نشاط صفيّ – افتراض مسألة</vt:lpstr>
      <vt:lpstr>تابع - قواعد توريث ذوي الأرحام (بطريقة التنزيل)</vt:lpstr>
      <vt:lpstr>تابع - قواعد توريث ذوي الأرحام (بطريقة التنزيل) </vt:lpstr>
      <vt:lpstr>شكل شجرة عائلة مسألة (مُعَمَّر):</vt:lpstr>
      <vt:lpstr>كيفية حلّ مسألة (مُعَمَّر):</vt:lpstr>
      <vt:lpstr>تابع - قواعد توريث ذوي الأرحام (بطريقة التنزيل) </vt:lpstr>
      <vt:lpstr>حلّ مسألة (حسّانة):</vt:lpstr>
      <vt:lpstr>الجدول الفرعي لمسألة (حسّانة):</vt:lpstr>
      <vt:lpstr>مسألة (مَعقِل) على عَوْل ذوي الأرحام:</vt:lpstr>
      <vt:lpstr>أنشطة منزلية (مسألة مَعْن)</vt:lpstr>
      <vt:lpstr>أنشطة منزلية (مسألة مَعَوَّذ)</vt:lpstr>
      <vt:lpstr>أنشطة منزلية (مسألة مقداد)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Monir Abdullah Khudeer</cp:lastModifiedBy>
  <cp:revision>2</cp:revision>
  <dcterms:modified xsi:type="dcterms:W3CDTF">2012-04-22T08:46:00Z</dcterms:modified>
</cp:coreProperties>
</file>