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12" r:id="rId2"/>
    <p:sldId id="369" r:id="rId3"/>
    <p:sldId id="370" r:id="rId4"/>
    <p:sldId id="371" r:id="rId5"/>
    <p:sldId id="372" r:id="rId6"/>
    <p:sldId id="373" r:id="rId7"/>
    <p:sldId id="467" r:id="rId8"/>
    <p:sldId id="377" r:id="rId9"/>
    <p:sldId id="378" r:id="rId10"/>
    <p:sldId id="380" r:id="rId11"/>
    <p:sldId id="514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709256"/>
    <a:srgbClr val="AD9968"/>
    <a:srgbClr val="3B84AF"/>
    <a:srgbClr val="FF33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7719" autoAdjust="0"/>
  </p:normalViewPr>
  <p:slideViewPr>
    <p:cSldViewPr>
      <p:cViewPr>
        <p:scale>
          <a:sx n="55" d="100"/>
          <a:sy n="55" d="100"/>
        </p:scale>
        <p:origin x="-240" y="-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12T22:06:13.734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819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كلية الآداب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72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7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فقه المواريث </a:t>
            </a:r>
            <a:r>
              <a:rPr lang="ar-SA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</a:t>
            </a:r>
            <a:r>
              <a:rPr lang="en-US" sz="5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2</a:t>
            </a:r>
            <a:r>
              <a:rPr lang="ar-SA" sz="5400" b="1" dirty="0" err="1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54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400" b="1" dirty="0" smtClean="0">
                <a:solidFill>
                  <a:srgbClr val="009900"/>
                </a:solidFill>
                <a:latin typeface="AYM Wadiy S_U normal."/>
                <a:cs typeface="Times New Roman" pitchFamily="18" charset="0"/>
              </a:rPr>
              <a:t>الجزئية الثانية</a:t>
            </a:r>
            <a:endParaRPr lang="ar-SA" sz="48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</a:t>
            </a:r>
            <a:r>
              <a:rPr lang="ar-SA" sz="53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 منير عبد الله </a:t>
            </a:r>
            <a:r>
              <a:rPr lang="ar-SA" sz="5300" b="1" dirty="0" err="1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خضير</a:t>
            </a:r>
            <a:endParaRPr lang="ar-SA" sz="53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المحاضرة الثامنة</a:t>
            </a:r>
            <a:br>
              <a:rPr lang="ar-SA" b="1" dirty="0" smtClean="0">
                <a:solidFill>
                  <a:srgbClr val="FF0000"/>
                </a:solidFill>
              </a:rPr>
            </a:br>
            <a:r>
              <a:rPr lang="ar-SA" b="1" dirty="0" smtClean="0">
                <a:solidFill>
                  <a:srgbClr val="009900"/>
                </a:solidFill>
              </a:rPr>
              <a:t>توريث المفقود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	المفقود </a:t>
            </a:r>
            <a:r>
              <a:rPr lang="ar-SA" b="1" dirty="0" err="1" smtClean="0"/>
              <a:t>لغةً:</a:t>
            </a:r>
            <a:r>
              <a:rPr lang="ar-SA" b="1" dirty="0" smtClean="0"/>
              <a:t> </a:t>
            </a:r>
          </a:p>
          <a:p>
            <a:pPr algn="just" rtl="1"/>
            <a:r>
              <a:rPr lang="ar-SA" dirty="0" smtClean="0"/>
              <a:t>مشتقة من فَقَدَه، إذا عدمه، وافتقده وتفقّده، طلبه عند غيبته، والفاقد هي التي مات زوجها أو ولدها. </a:t>
            </a:r>
            <a:endParaRPr lang="en-US" b="1" dirty="0" smtClean="0"/>
          </a:p>
          <a:p>
            <a:pPr algn="just" rtl="1"/>
            <a:r>
              <a:rPr lang="ar-SA" b="1" dirty="0" smtClean="0"/>
              <a:t>	المفقود </a:t>
            </a:r>
            <a:r>
              <a:rPr lang="ar-SA" b="1" dirty="0" err="1" smtClean="0"/>
              <a:t>اصطلاحاً:</a:t>
            </a:r>
            <a:r>
              <a:rPr lang="ar-SA" b="1" dirty="0" smtClean="0"/>
              <a:t> </a:t>
            </a:r>
          </a:p>
          <a:p>
            <a:pPr algn="just" rtl="1"/>
            <a:r>
              <a:rPr lang="ar-SA" dirty="0" smtClean="0"/>
              <a:t>	هو الغائب، الذي لم تُعرف حياته أو مماته، ولا عبرة بمعرفة المكان، أو جَهْل </a:t>
            </a:r>
            <a:r>
              <a:rPr lang="ar-SA" dirty="0" err="1" smtClean="0"/>
              <a:t>به</a:t>
            </a:r>
            <a:r>
              <a:rPr lang="ar-SA" dirty="0" smtClean="0"/>
              <a:t>، إذا كان مجهول الحياة أو الموت.</a:t>
            </a:r>
            <a:endParaRPr lang="en-US" b="1" dirty="0" smtClean="0"/>
          </a:p>
          <a:p>
            <a:pPr algn="just" rtl="1"/>
            <a:r>
              <a:rPr lang="ar-SA" b="1" dirty="0" smtClean="0"/>
              <a:t>حكم مال المفقود: </a:t>
            </a:r>
            <a:r>
              <a:rPr lang="ar-SA" dirty="0" smtClean="0"/>
              <a:t>يعتَبر حيّاً، فيبقى ماله على ملكه، ولا يقسّم، ولا تفسخ إجارته، حتى يتحقق موته ببيّنة، أو يحكم القاضي بذلك.</a:t>
            </a:r>
            <a:endParaRPr lang="en-US" b="1" dirty="0" smtClean="0"/>
          </a:p>
          <a:p>
            <a:pPr algn="just" rtl="1"/>
            <a:endParaRPr lang="en-US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حُكم توريث المفقود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يوجد </a:t>
            </a:r>
            <a:r>
              <a:rPr lang="ar-SA" b="1" dirty="0" smtClean="0"/>
              <a:t>قولان</a:t>
            </a:r>
            <a:r>
              <a:rPr lang="ar-SA" dirty="0" smtClean="0"/>
              <a:t> للفقهاء في توريثه:</a:t>
            </a:r>
            <a:endParaRPr lang="en-US" b="1" dirty="0" smtClean="0"/>
          </a:p>
          <a:p>
            <a:pPr algn="just" rtl="1"/>
            <a:r>
              <a:rPr lang="ar-SA" dirty="0" smtClean="0"/>
              <a:t>1-يعتبر </a:t>
            </a:r>
            <a:r>
              <a:rPr lang="ar-SA" b="1" dirty="0" smtClean="0"/>
              <a:t>المفقود ميتاً</a:t>
            </a:r>
            <a:r>
              <a:rPr lang="ar-SA" dirty="0" smtClean="0"/>
              <a:t> بالنسبة إلى غيره، فلا يرث المفقود ممن مات من أقاربه حال غيابه، لأن تحقق حياته شرط في توريثه، وهي غير محققة، فلا يرث. </a:t>
            </a:r>
            <a:endParaRPr lang="en-US" b="1" dirty="0" smtClean="0"/>
          </a:p>
          <a:p>
            <a:pPr algn="just" rtl="1"/>
            <a:r>
              <a:rPr lang="ar-SA" dirty="0" smtClean="0"/>
              <a:t>2-يعتبر </a:t>
            </a:r>
            <a:r>
              <a:rPr lang="ar-SA" b="1" dirty="0" smtClean="0"/>
              <a:t>المفقود حياً</a:t>
            </a:r>
            <a:r>
              <a:rPr lang="ar-SA" dirty="0" smtClean="0"/>
              <a:t>، ويوقف نصيبه من الإرث، لاحتمال وجوده حياً، بناء على دليل (الاستصحاب). وهو المفتى </a:t>
            </a:r>
            <a:r>
              <a:rPr lang="ar-SA" dirty="0" err="1" smtClean="0"/>
              <a:t>به</a:t>
            </a:r>
            <a:r>
              <a:rPr lang="ar-SA" dirty="0" smtClean="0"/>
              <a:t> عند المذاهب الأربعة.</a:t>
            </a:r>
            <a:endParaRPr lang="en-US" b="1" dirty="0" smtClean="0"/>
          </a:p>
          <a:p>
            <a:pPr algn="just" rtl="1"/>
            <a:r>
              <a:rPr lang="ar-AE" dirty="0" smtClean="0"/>
              <a:t>الاستصحاب بقاء الأمر على ما كان عليه، ما لم يوجد ما يغيّره.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9900"/>
                </a:solidFill>
              </a:rPr>
              <a:t>حجّيّة </a:t>
            </a:r>
            <a:r>
              <a:rPr lang="ar-SA" b="1" dirty="0" err="1" smtClean="0">
                <a:solidFill>
                  <a:srgbClr val="009900"/>
                </a:solidFill>
              </a:rPr>
              <a:t>دليل </a:t>
            </a:r>
            <a:r>
              <a:rPr lang="ar-SA" b="1" dirty="0" smtClean="0">
                <a:solidFill>
                  <a:srgbClr val="009900"/>
                </a:solidFill>
              </a:rPr>
              <a:t>(الاستصحاب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000" dirty="0" smtClean="0"/>
              <a:t>		</a:t>
            </a:r>
            <a:r>
              <a:rPr lang="ar-SA" sz="3000" b="1" dirty="0" smtClean="0"/>
              <a:t>(الاستصحاب</a:t>
            </a:r>
            <a:r>
              <a:rPr lang="ar-SA" sz="3000" b="1" dirty="0" err="1" smtClean="0"/>
              <a:t>):</a:t>
            </a:r>
            <a:endParaRPr lang="ar-SA" sz="3000" b="1" dirty="0" smtClean="0"/>
          </a:p>
          <a:p>
            <a:pPr algn="just" rtl="1"/>
            <a:r>
              <a:rPr lang="ar-SA" sz="3000" dirty="0" smtClean="0"/>
              <a:t>-هو حجة ضعيفة عند الحنفية، تصلح للدفع، ولا تصلح للإثبات. 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أي تصلح لدفع نزع ملكية المفقود لماله، ولا تصلح لإثبات ملكية المفقود لمالٍ من غيره.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-أما (الاستصحاب) عند الشافعية فهي حجة قوية، تصلح للدفع، وللإثبات.</a:t>
            </a:r>
            <a:endParaRPr lang="en-US" sz="3000" b="1" dirty="0" smtClean="0"/>
          </a:p>
          <a:p>
            <a:pPr algn="just" rtl="1"/>
            <a:r>
              <a:rPr lang="ar-SA" sz="3000" dirty="0" smtClean="0"/>
              <a:t>	</a:t>
            </a:r>
            <a:r>
              <a:rPr lang="ar-SA" sz="3000" b="1" dirty="0" smtClean="0"/>
              <a:t>ومن مظاهر (الاستصحاب</a:t>
            </a:r>
            <a:r>
              <a:rPr lang="ar-SA" sz="3000" b="1" dirty="0" err="1" smtClean="0"/>
              <a:t>):</a:t>
            </a:r>
            <a:r>
              <a:rPr lang="ar-SA" sz="3000" b="1" dirty="0" smtClean="0"/>
              <a:t> </a:t>
            </a:r>
          </a:p>
          <a:p>
            <a:pPr algn="just" rtl="1"/>
            <a:r>
              <a:rPr lang="ar-SA" sz="3000" dirty="0" smtClean="0"/>
              <a:t>الإباحة الأصلية، البراءة الأصلية، وضع اليد، وقرائن الحال، وأصل نشوء الشيء..</a:t>
            </a:r>
            <a:endParaRPr lang="en-US" sz="3000" b="1" dirty="0" smtClean="0"/>
          </a:p>
          <a:p>
            <a:pPr algn="just" rtl="1"/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(خمسة) أقوال في مدة انتظار المفقود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488" y="1988840"/>
            <a:ext cx="8915400" cy="4525963"/>
          </a:xfrm>
        </p:spPr>
        <p:txBody>
          <a:bodyPr/>
          <a:lstStyle/>
          <a:p>
            <a:pPr algn="just" rtl="1"/>
            <a:r>
              <a:rPr lang="ar-SA" sz="3100" dirty="0" smtClean="0"/>
              <a:t>1-القول للقاضي حسب اجتهاده في كل عصر. وهو قول الحنفية، والشافعية، ومشهور مالك، والحنابلة في رواية.  </a:t>
            </a:r>
            <a:endParaRPr lang="en-US" sz="3100" b="1" dirty="0" smtClean="0"/>
          </a:p>
          <a:p>
            <a:pPr algn="just" rtl="1"/>
            <a:r>
              <a:rPr lang="ar-SA" sz="3100" dirty="0" smtClean="0"/>
              <a:t>2-يحكم بموته حين يموت أقرانه في بلده. وهو قول الشافعي وأبي حنيفة. ودليلهم قول عليّ: (امرأة المفقود، امرأة ابتليت، فلتصبر حتى يأتيها يقين موته). </a:t>
            </a:r>
            <a:endParaRPr lang="en-US" sz="3100" b="1" dirty="0" smtClean="0"/>
          </a:p>
          <a:p>
            <a:pPr algn="just" rtl="1"/>
            <a:r>
              <a:rPr lang="ar-SA" sz="3100" dirty="0" smtClean="0"/>
              <a:t>3-يحكم بموته إذا مضى عليه منذ ولادته سنّ معينة، وقد اختلف فيها، بين سبعين سنة، وخمس وثمانين، وتسعين، ومائة، ومائة وعشرين سنة.</a:t>
            </a:r>
            <a:endParaRPr lang="en-US" sz="3100" b="1" dirty="0" smtClean="0"/>
          </a:p>
          <a:p>
            <a:endParaRPr lang="en-US" sz="3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تابع- </a:t>
            </a:r>
            <a:r>
              <a:rPr lang="ar-SA" b="1" dirty="0" err="1" smtClean="0">
                <a:solidFill>
                  <a:srgbClr val="009900"/>
                </a:solidFill>
              </a:rPr>
              <a:t>الأقوال </a:t>
            </a:r>
            <a:r>
              <a:rPr lang="ar-SA" b="1" dirty="0" smtClean="0">
                <a:solidFill>
                  <a:srgbClr val="009900"/>
                </a:solidFill>
              </a:rPr>
              <a:t>(الخمسة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4-وقال مالك: أربع سنوات، لقول عمر-رضي الله عنه-: (أيما امرأة فقدت زوجها، فلم تدرِ أين هو، فإنها تنتظر أربع سنين، ثم تعتد أربعة أشهر وعشراً، ثم تحل).</a:t>
            </a:r>
            <a:endParaRPr lang="en-US" b="1" dirty="0" smtClean="0"/>
          </a:p>
          <a:p>
            <a:pPr algn="just" rtl="1"/>
            <a:r>
              <a:rPr lang="ar-SA" dirty="0" smtClean="0"/>
              <a:t>وقد طلَق رشيد الثقفي زوجته طليحة البتّة، فنُكحت في عدتها، فضربها عمر، وضرب زوجها الثاني!</a:t>
            </a:r>
            <a:endParaRPr lang="en-US" b="1" dirty="0" smtClean="0"/>
          </a:p>
          <a:p>
            <a:pPr algn="just" rtl="1"/>
            <a:r>
              <a:rPr lang="ar-SA" dirty="0" smtClean="0"/>
              <a:t>5-وعند أحمد </a:t>
            </a:r>
            <a:r>
              <a:rPr lang="ar-SA" dirty="0" err="1" smtClean="0"/>
              <a:t>قولان:</a:t>
            </a:r>
            <a:endParaRPr lang="ar-SA" dirty="0" smtClean="0"/>
          </a:p>
          <a:p>
            <a:pPr algn="just" rtl="1"/>
            <a:r>
              <a:rPr lang="ar-SA" dirty="0" smtClean="0"/>
              <a:t>آ-إن غلبت عليه </a:t>
            </a:r>
            <a:r>
              <a:rPr lang="ar-SA" b="1" dirty="0" smtClean="0"/>
              <a:t>السلامة</a:t>
            </a:r>
            <a:r>
              <a:rPr lang="ar-SA" dirty="0" smtClean="0"/>
              <a:t>، فالقول للقاضي، كقول الشافعية. </a:t>
            </a:r>
            <a:endParaRPr lang="en-US" b="1" dirty="0" smtClean="0"/>
          </a:p>
          <a:p>
            <a:pPr algn="just" rtl="1"/>
            <a:r>
              <a:rPr lang="ar-SA" dirty="0" smtClean="0"/>
              <a:t>ب-وإن غلب عليه </a:t>
            </a:r>
            <a:r>
              <a:rPr lang="ar-SA" b="1" dirty="0" smtClean="0"/>
              <a:t>الهلاك،</a:t>
            </a:r>
            <a:r>
              <a:rPr lang="ar-SA" dirty="0" smtClean="0"/>
              <a:t> ينتظر أربع سنوات من غيبته، كقول مالك.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كيفية توريث المفقود</a:t>
            </a:r>
            <a:endParaRPr lang="ar-AE" dirty="0">
              <a:solidFill>
                <a:srgbClr val="00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طريقة توريثه، كطريقة توريث </a:t>
            </a:r>
            <a:r>
              <a:rPr lang="ar-SA" dirty="0" err="1" smtClean="0"/>
              <a:t>الخنثى</a:t>
            </a:r>
            <a:r>
              <a:rPr lang="ar-SA" dirty="0" smtClean="0"/>
              <a:t>، وكذلك توريث الحمل، كما </a:t>
            </a:r>
            <a:r>
              <a:rPr lang="ar-SA" dirty="0" err="1" smtClean="0"/>
              <a:t>سيأتي.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-فنقدّر حياته على أنه حيّ، ونحسب </a:t>
            </a:r>
            <a:r>
              <a:rPr lang="ar-SA" dirty="0" err="1" smtClean="0"/>
              <a:t>نصيبه.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-ونقدِّر موته على أنه ميّت، ونحسب </a:t>
            </a:r>
            <a:r>
              <a:rPr lang="ar-SA" dirty="0" err="1" smtClean="0"/>
              <a:t>نصيبه.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-ثم نعطي الورثة الباقين أقلَّ </a:t>
            </a:r>
            <a:r>
              <a:rPr lang="ar-SA" dirty="0" err="1" smtClean="0"/>
              <a:t>النصيبين.</a:t>
            </a:r>
            <a:r>
              <a:rPr lang="ar-SA" dirty="0" smtClean="0"/>
              <a:t> </a:t>
            </a:r>
          </a:p>
          <a:p>
            <a:pPr algn="just" rtl="1"/>
            <a:r>
              <a:rPr lang="ar-SA" dirty="0" smtClean="0"/>
              <a:t>	-ونوقف الباقي للمفقود، حتى يتبيّن حاله.</a:t>
            </a:r>
            <a:endParaRPr lang="en-US" b="1" dirty="0" smtClean="0"/>
          </a:p>
          <a:p>
            <a:pPr algn="just" rtl="1"/>
            <a:r>
              <a:rPr lang="ar-SA" b="1" dirty="0" smtClean="0"/>
              <a:t>	قال الإمام </a:t>
            </a:r>
            <a:r>
              <a:rPr lang="ar-SA" b="1" dirty="0" err="1" smtClean="0"/>
              <a:t>الرحبي</a:t>
            </a:r>
            <a:r>
              <a:rPr lang="ar-SA" b="1" dirty="0" smtClean="0"/>
              <a:t>:</a:t>
            </a:r>
            <a:endParaRPr lang="en-US" b="1" dirty="0" smtClean="0"/>
          </a:p>
          <a:p>
            <a:pPr algn="ctr" rtl="1"/>
            <a:r>
              <a:rPr lang="ar-SA" dirty="0" smtClean="0"/>
              <a:t>واحكم على المفقود حكم </a:t>
            </a:r>
            <a:r>
              <a:rPr lang="ar-SA" dirty="0" err="1" smtClean="0"/>
              <a:t>الخنثى</a:t>
            </a:r>
            <a:r>
              <a:rPr lang="ar-SA" dirty="0" smtClean="0"/>
              <a:t>      إن ذكراً كان أو هو أنثى</a:t>
            </a:r>
            <a:endParaRPr lang="en-US" b="1" dirty="0" smtClean="0"/>
          </a:p>
          <a:p>
            <a:endParaRPr lang="ar-A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خطوات حل مسائل المفقود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وهي تشبه طريقة توريث </a:t>
            </a:r>
            <a:r>
              <a:rPr lang="ar-SA" dirty="0" err="1" smtClean="0"/>
              <a:t>الخنثى</a:t>
            </a:r>
            <a:r>
              <a:rPr lang="ar-SA" dirty="0" smtClean="0"/>
              <a:t>، وذلك حسب</a:t>
            </a:r>
            <a:r>
              <a:rPr lang="ar-SA" b="1" dirty="0" smtClean="0"/>
              <a:t> الخطوات التالية:</a:t>
            </a:r>
            <a:endParaRPr lang="en-US" b="1" dirty="0" smtClean="0"/>
          </a:p>
          <a:p>
            <a:pPr algn="just" rtl="1"/>
            <a:r>
              <a:rPr lang="ar-SA" dirty="0" smtClean="0"/>
              <a:t>1-نحل المسألة على كون المفقود حياً، ونستخرج أصلها.</a:t>
            </a:r>
            <a:endParaRPr lang="en-US" b="1" dirty="0" smtClean="0"/>
          </a:p>
          <a:p>
            <a:pPr algn="just" rtl="1"/>
            <a:r>
              <a:rPr lang="ar-SA" dirty="0" smtClean="0"/>
              <a:t>2-نحل المسألة على كون المفقود ميتاً، ونستخرج أصلها.</a:t>
            </a:r>
            <a:endParaRPr lang="en-US" b="1" dirty="0" smtClean="0"/>
          </a:p>
          <a:p>
            <a:pPr algn="just" rtl="1"/>
            <a:r>
              <a:rPr lang="ar-SA" dirty="0" smtClean="0"/>
              <a:t>3-لا ننسى أنْ نأخذ بالاعتبار </a:t>
            </a:r>
            <a:r>
              <a:rPr lang="ar-SA" b="1" dirty="0" smtClean="0"/>
              <a:t>(العول)</a:t>
            </a:r>
            <a:r>
              <a:rPr lang="ar-SA" dirty="0" smtClean="0"/>
              <a:t>، و</a:t>
            </a:r>
            <a:r>
              <a:rPr lang="ar-SA" b="1" dirty="0" smtClean="0"/>
              <a:t>(الردّ)</a:t>
            </a:r>
            <a:r>
              <a:rPr lang="ar-SA" dirty="0" smtClean="0"/>
              <a:t> إن وجدا. </a:t>
            </a:r>
            <a:endParaRPr lang="en-US" b="1" dirty="0" smtClean="0"/>
          </a:p>
          <a:p>
            <a:pPr algn="just" rtl="1"/>
            <a:r>
              <a:rPr lang="ar-SA" dirty="0" smtClean="0"/>
              <a:t>4-نصحح المسألة إن احتاجت المسألة إلى </a:t>
            </a:r>
            <a:r>
              <a:rPr lang="ar-SA" b="1" dirty="0" smtClean="0"/>
              <a:t>(تصحيح)</a:t>
            </a:r>
            <a:r>
              <a:rPr lang="ar-SA" dirty="0" smtClean="0"/>
              <a:t>.</a:t>
            </a:r>
            <a:endParaRPr lang="en-US" b="1" dirty="0" smtClean="0"/>
          </a:p>
          <a:p>
            <a:pPr algn="just" rtl="1"/>
            <a:r>
              <a:rPr lang="ar-SA" dirty="0" smtClean="0"/>
              <a:t>5-نوحِّد أصلَيّ المسألتين، باستخراج المضاعف المشترك البسيط لأصليهما، ونجعله أصلاً للمسألة الجامعة.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err="1" smtClean="0">
                <a:solidFill>
                  <a:srgbClr val="009900"/>
                </a:solidFill>
              </a:rPr>
              <a:t>تابع </a:t>
            </a:r>
            <a:r>
              <a:rPr lang="ar-SA" b="1" dirty="0" smtClean="0">
                <a:solidFill>
                  <a:srgbClr val="009900"/>
                </a:solidFill>
              </a:rPr>
              <a:t>- خطوات حل مسائل المفقود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6-نقسم (المضاعف المشترك البسيط) على أصل كل مسألة، والناتج نضعه في أعلى الجدول </a:t>
            </a:r>
            <a:r>
              <a:rPr lang="ar-SA" b="1" dirty="0" smtClean="0"/>
              <a:t>(جزءاً للسهم).</a:t>
            </a:r>
            <a:r>
              <a:rPr lang="ar-SA" dirty="0" smtClean="0"/>
              <a:t> </a:t>
            </a:r>
            <a:endParaRPr lang="en-US" b="1" dirty="0" smtClean="0"/>
          </a:p>
          <a:p>
            <a:pPr algn="just" rtl="1"/>
            <a:r>
              <a:rPr lang="ar-SA" dirty="0" smtClean="0"/>
              <a:t>7-نضرب </a:t>
            </a:r>
            <a:r>
              <a:rPr lang="ar-SA" b="1" dirty="0" smtClean="0"/>
              <a:t>(جزء السهم)</a:t>
            </a:r>
            <a:r>
              <a:rPr lang="ar-SA" dirty="0" smtClean="0"/>
              <a:t> في كلٍّ من أسهم المسألتين. </a:t>
            </a:r>
            <a:endParaRPr lang="en-US" b="1" dirty="0" smtClean="0"/>
          </a:p>
          <a:p>
            <a:pPr algn="just" rtl="1"/>
            <a:r>
              <a:rPr lang="ar-SA" dirty="0" smtClean="0"/>
              <a:t>8-نأخذ السهم الأقل من سهام الورثة في المسألتين، ونضعه في مكانه المقابل في المسألة الجامعة.</a:t>
            </a:r>
            <a:endParaRPr lang="en-US" b="1" dirty="0" smtClean="0"/>
          </a:p>
          <a:p>
            <a:pPr algn="just" rtl="1"/>
            <a:r>
              <a:rPr lang="ar-SA" dirty="0" smtClean="0"/>
              <a:t>9-نجمع سهام الورثة في المسألة الجامعة، عدا سهم المفقود، ونطرحه من أصل الجامعة.</a:t>
            </a:r>
            <a:endParaRPr lang="en-US" b="1" dirty="0" smtClean="0"/>
          </a:p>
          <a:p>
            <a:pPr algn="just" rtl="1"/>
            <a:r>
              <a:rPr lang="ar-SA" dirty="0" smtClean="0"/>
              <a:t>10-الحصة الباقية نوقفها بانتظار ظهور حال المفقود.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009900"/>
                </a:solidFill>
              </a:rPr>
              <a:t>مسألة تطبيقية على </a:t>
            </a:r>
            <a:r>
              <a:rPr lang="ar-SA" b="1" dirty="0" err="1" smtClean="0">
                <a:solidFill>
                  <a:srgbClr val="009900"/>
                </a:solidFill>
              </a:rPr>
              <a:t>توريث </a:t>
            </a:r>
            <a:r>
              <a:rPr lang="ar-SA" b="1" dirty="0" smtClean="0">
                <a:solidFill>
                  <a:srgbClr val="009900"/>
                </a:solidFill>
              </a:rPr>
              <a:t>(المفقود</a:t>
            </a:r>
            <a:r>
              <a:rPr lang="ar-SA" b="1" dirty="0" err="1" smtClean="0">
                <a:solidFill>
                  <a:srgbClr val="009900"/>
                </a:solidFill>
              </a:rPr>
              <a:t>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0472" y="1600200"/>
            <a:ext cx="9210228" cy="4525963"/>
          </a:xfrm>
        </p:spPr>
        <p:txBody>
          <a:bodyPr/>
          <a:lstStyle/>
          <a:p>
            <a:pPr rtl="1"/>
            <a:r>
              <a:rPr lang="ar-SA" dirty="0" smtClean="0"/>
              <a:t>مات(عِمارة)عن:زوجة، وأمّ، وابن مفقود، وابن ابن، </a:t>
            </a:r>
            <a:r>
              <a:rPr lang="ar-SA" dirty="0" err="1" smtClean="0"/>
              <a:t>وترك240ديناراً.</a:t>
            </a:r>
            <a:endParaRPr lang="ar-SA" dirty="0" smtClean="0"/>
          </a:p>
          <a:p>
            <a:pPr rtl="1"/>
            <a:endParaRPr lang="ar-AE" dirty="0" smtClean="0"/>
          </a:p>
          <a:p>
            <a:pPr rtl="1"/>
            <a:endParaRPr lang="ar-AE" b="1" dirty="0" smtClean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00472" y="2276872"/>
          <a:ext cx="9433046" cy="3972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7578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552061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التركة</a:t>
                      </a:r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الأصل الجامع</a:t>
                      </a:r>
                      <a:endParaRPr lang="en-US" dirty="0" smtClean="0"/>
                    </a:p>
                    <a:p>
                      <a:pPr algn="ctr" rtl="1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الأصل على الموت </a:t>
                      </a:r>
                      <a:r>
                        <a:rPr lang="en-US" dirty="0" smtClean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الأنصبة</a:t>
                      </a:r>
                      <a:r>
                        <a:rPr lang="ar-SA" baseline="0" dirty="0" smtClean="0"/>
                        <a:t> </a:t>
                      </a:r>
                      <a:r>
                        <a:rPr lang="ar-SA" dirty="0" smtClean="0"/>
                        <a:t>على الموت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الأصل على الحياة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24</a:t>
                      </a:r>
                      <a:endParaRPr lang="en-US" dirty="0" smtClean="0"/>
                    </a:p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الأنصبة على الحياة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الورثة</a:t>
                      </a:r>
                      <a:endParaRPr lang="en-US" dirty="0"/>
                    </a:p>
                  </a:txBody>
                  <a:tcPr/>
                </a:tc>
              </a:tr>
              <a:tr h="5520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1</a:t>
                      </a:r>
                      <a:r>
                        <a:rPr lang="ar-SA" sz="2000" b="1" dirty="0" err="1" smtClean="0"/>
                        <a:t>/</a:t>
                      </a:r>
                      <a:r>
                        <a:rPr lang="en-US" sz="2000" b="1" dirty="0" smtClean="0"/>
                        <a:t>8</a:t>
                      </a:r>
                    </a:p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r>
                        <a:rPr lang="ar-SA" sz="2000" b="1" dirty="0" err="1" smtClean="0"/>
                        <a:t>/</a:t>
                      </a:r>
                      <a:r>
                        <a:rPr lang="en-US" sz="2000" b="1" dirty="0" smtClean="0"/>
                        <a:t>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زوجة</a:t>
                      </a:r>
                      <a:endParaRPr lang="en-US" b="1" dirty="0"/>
                    </a:p>
                  </a:txBody>
                  <a:tcPr/>
                </a:tc>
              </a:tr>
              <a:tr h="5520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1</a:t>
                      </a:r>
                      <a:r>
                        <a:rPr lang="ar-SA" sz="2000" b="1" dirty="0" err="1" smtClean="0"/>
                        <a:t>/</a:t>
                      </a:r>
                      <a:r>
                        <a:rPr lang="en-US" sz="2000" b="1" dirty="0" smtClean="0"/>
                        <a:t>6</a:t>
                      </a:r>
                    </a:p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1</a:t>
                      </a:r>
                      <a:r>
                        <a:rPr lang="ar-SA" sz="2000" b="1" dirty="0" err="1" smtClean="0"/>
                        <a:t>/</a:t>
                      </a:r>
                      <a:r>
                        <a:rPr lang="en-US" sz="2000" b="1" dirty="0" smtClean="0"/>
                        <a:t>6</a:t>
                      </a:r>
                    </a:p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أمّ</a:t>
                      </a:r>
                      <a:endParaRPr lang="en-US" b="1" dirty="0"/>
                    </a:p>
                  </a:txBody>
                  <a:tcPr/>
                </a:tc>
              </a:tr>
              <a:tr h="5520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 0</a:t>
                      </a:r>
                      <a:r>
                        <a:rPr lang="ar-SA" sz="2000" b="1" dirty="0" smtClean="0"/>
                        <a:t> أو </a:t>
                      </a:r>
                      <a:r>
                        <a:rPr lang="en-US" sz="2000" b="1" dirty="0" smtClean="0"/>
                        <a:t>170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 smtClean="0"/>
                        <a:t>ع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ابن مفقود</a:t>
                      </a:r>
                      <a:endParaRPr lang="en-US" b="1" dirty="0"/>
                    </a:p>
                  </a:txBody>
                  <a:tcPr/>
                </a:tc>
              </a:tr>
              <a:tr h="55206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170</a:t>
                      </a:r>
                      <a:r>
                        <a:rPr lang="ar-SA" b="1" dirty="0" smtClean="0"/>
                        <a:t>أو </a:t>
                      </a:r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 smtClean="0"/>
                        <a:t>ع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 smtClean="0"/>
                        <a:t>ح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/>
                        <a:t>ابن ابن</a:t>
                      </a:r>
                      <a:endParaRPr lang="en-US" b="1" dirty="0"/>
                    </a:p>
                  </a:txBody>
                  <a:tcPr/>
                </a:tc>
              </a:tr>
              <a:tr h="552061">
                <a:tc gridSpan="7"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/>
                        <a:t>الفرق بين النصيبين، </a:t>
                      </a:r>
                      <a:r>
                        <a:rPr lang="ar-SA" sz="2400" b="1" dirty="0" err="1" smtClean="0"/>
                        <a:t>وهو </a:t>
                      </a:r>
                      <a:r>
                        <a:rPr lang="ar-SA" sz="2400" b="1" dirty="0" smtClean="0"/>
                        <a:t>(السهم الموقوف للمفقود</a:t>
                      </a:r>
                      <a:r>
                        <a:rPr lang="ar-SA" sz="2400" b="1" dirty="0" err="1" smtClean="0"/>
                        <a:t>):</a:t>
                      </a:r>
                      <a:r>
                        <a:rPr lang="ar-SA" sz="2400" b="1" dirty="0" smtClean="0"/>
                        <a:t> </a:t>
                      </a:r>
                      <a:r>
                        <a:rPr lang="en-US" sz="2400" b="1" dirty="0" smtClean="0"/>
                        <a:t>17</a:t>
                      </a:r>
                      <a:r>
                        <a:rPr lang="en-US" sz="2400" b="1" baseline="0" dirty="0" smtClean="0"/>
                        <a:t> = 7 - 24 =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9639</TotalTime>
  <Words>477</Words>
  <Application>Microsoft Office PowerPoint</Application>
  <PresentationFormat>A4 Paper (210x297 mm)‎</PresentationFormat>
  <Paragraphs>102</Paragraphs>
  <Slides>11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الثامنة توريث المفقود</vt:lpstr>
      <vt:lpstr>حُكم توريث المفقود</vt:lpstr>
      <vt:lpstr>حجّيّة دليل (الاستصحاب)</vt:lpstr>
      <vt:lpstr>(خمسة) أقوال في مدة انتظار المفقود</vt:lpstr>
      <vt:lpstr>تابع- الأقوال (الخمسة)</vt:lpstr>
      <vt:lpstr>كيفية توريث المفقود</vt:lpstr>
      <vt:lpstr>خطوات حل مسائل المفقود</vt:lpstr>
      <vt:lpstr>تابع - خطوات حل مسائل المفقود</vt:lpstr>
      <vt:lpstr>مسألة تطبيقية على توريث (المفقود)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991</cp:revision>
  <dcterms:created xsi:type="dcterms:W3CDTF">2009-10-14T19:14:34Z</dcterms:created>
  <dcterms:modified xsi:type="dcterms:W3CDTF">2012-02-26T03:06:08Z</dcterms:modified>
</cp:coreProperties>
</file>