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512" r:id="rId2"/>
    <p:sldId id="470" r:id="rId3"/>
    <p:sldId id="472" r:id="rId4"/>
    <p:sldId id="473" r:id="rId5"/>
    <p:sldId id="474" r:id="rId6"/>
    <p:sldId id="471" r:id="rId7"/>
    <p:sldId id="387" r:id="rId8"/>
    <p:sldId id="389" r:id="rId9"/>
    <p:sldId id="390" r:id="rId10"/>
    <p:sldId id="391" r:id="rId11"/>
    <p:sldId id="392" r:id="rId12"/>
    <p:sldId id="515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00"/>
    <a:srgbClr val="709256"/>
    <a:srgbClr val="AD9968"/>
    <a:srgbClr val="3B84AF"/>
    <a:srgbClr val="FF33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87719" autoAdjust="0"/>
  </p:normalViewPr>
  <p:slideViewPr>
    <p:cSldViewPr>
      <p:cViewPr>
        <p:scale>
          <a:sx n="55" d="100"/>
          <a:sy n="55" d="100"/>
        </p:scale>
        <p:origin x="-240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2/26/2012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081971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7620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كلية الآداب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ar-SA" sz="7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7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7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فقه المواريث </a:t>
            </a:r>
            <a:r>
              <a:rPr lang="ar-SA" sz="5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</a:t>
            </a:r>
            <a:r>
              <a:rPr lang="en-US" sz="5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2</a:t>
            </a:r>
            <a:r>
              <a:rPr lang="ar-SA" sz="5400" b="1" dirty="0" err="1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)</a:t>
            </a:r>
            <a:endParaRPr lang="ar-SA" sz="54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5400" b="1" dirty="0" smtClean="0">
                <a:solidFill>
                  <a:srgbClr val="009900"/>
                </a:solidFill>
                <a:latin typeface="AYM Wadiy S_U normal."/>
                <a:cs typeface="Times New Roman" pitchFamily="18" charset="0"/>
              </a:rPr>
              <a:t>الجزئية الثانية</a:t>
            </a:r>
            <a:endParaRPr lang="ar-SA" sz="4800" b="1" dirty="0" smtClean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5300" b="1" dirty="0" err="1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</a:t>
            </a:r>
            <a:r>
              <a:rPr lang="ar-SA" sz="53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 منير عبد الله </a:t>
            </a:r>
            <a:r>
              <a:rPr lang="ar-SA" sz="5300" b="1" dirty="0" err="1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خضير</a:t>
            </a:r>
            <a:endParaRPr lang="ar-SA" sz="5300" b="1" dirty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المحاضرة التاسعة</a:t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AE" b="1" dirty="0" smtClean="0">
                <a:solidFill>
                  <a:srgbClr val="009900"/>
                </a:solidFill>
              </a:rPr>
              <a:t> توريث الح</a:t>
            </a:r>
            <a:r>
              <a:rPr lang="ar-SA" b="1" dirty="0" smtClean="0">
                <a:solidFill>
                  <a:srgbClr val="009900"/>
                </a:solidFill>
              </a:rPr>
              <a:t>َ</a:t>
            </a:r>
            <a:r>
              <a:rPr lang="ar-AE" b="1" dirty="0" smtClean="0">
                <a:solidFill>
                  <a:srgbClr val="009900"/>
                </a:solidFill>
              </a:rPr>
              <a:t>م</a:t>
            </a:r>
            <a:r>
              <a:rPr lang="ar-SA" b="1" dirty="0" smtClean="0">
                <a:solidFill>
                  <a:srgbClr val="009900"/>
                </a:solidFill>
              </a:rPr>
              <a:t>ْ</a:t>
            </a:r>
            <a:r>
              <a:rPr lang="ar-AE" b="1" dirty="0" smtClean="0">
                <a:solidFill>
                  <a:srgbClr val="009900"/>
                </a:solidFill>
              </a:rPr>
              <a:t>ل</a:t>
            </a:r>
            <a:endParaRPr lang="ar-AE" b="1" dirty="0">
              <a:solidFill>
                <a:srgbClr val="00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-الحمْل لغة: </a:t>
            </a:r>
            <a:r>
              <a:rPr lang="ar-SA" dirty="0" smtClean="0"/>
              <a:t>ما يُحمل في البطن، وما كان على رأس شجرة.</a:t>
            </a:r>
            <a:r>
              <a:rPr lang="ar-SA" b="1" dirty="0" smtClean="0"/>
              <a:t> </a:t>
            </a:r>
            <a:endParaRPr lang="en-US" b="1" dirty="0" smtClean="0"/>
          </a:p>
          <a:p>
            <a:pPr algn="just" rtl="1"/>
            <a:r>
              <a:rPr lang="ar-SA" b="1" dirty="0" smtClean="0"/>
              <a:t>-الحمْل اصطلاحاً: </a:t>
            </a:r>
            <a:r>
              <a:rPr lang="ar-SA" dirty="0" smtClean="0"/>
              <a:t>الجنين في بطن الآدمية.</a:t>
            </a:r>
            <a:endParaRPr lang="en-US" b="1" dirty="0" smtClean="0"/>
          </a:p>
          <a:p>
            <a:pPr algn="just" rtl="1"/>
            <a:r>
              <a:rPr lang="ar-SA" b="1" dirty="0" smtClean="0"/>
              <a:t>-يشترط لإرث الحمْل شرطان:</a:t>
            </a:r>
            <a:endParaRPr lang="en-US" b="1" dirty="0" smtClean="0"/>
          </a:p>
          <a:p>
            <a:pPr algn="just" rtl="1"/>
            <a:r>
              <a:rPr lang="ar-SA" b="1" dirty="0" smtClean="0"/>
              <a:t>	الشرط الأول:</a:t>
            </a:r>
            <a:r>
              <a:rPr lang="ar-SA" dirty="0" smtClean="0"/>
              <a:t>تحقق وجوده حياً في الرحم لأربعة أشهر، وزاد بعضهم عشرة أيام، حين موت </a:t>
            </a:r>
            <a:r>
              <a:rPr lang="ar-SA" dirty="0" err="1" smtClean="0"/>
              <a:t>المورّث.</a:t>
            </a:r>
            <a:r>
              <a:rPr lang="ar-SA" dirty="0" smtClean="0"/>
              <a:t> </a:t>
            </a:r>
          </a:p>
          <a:p>
            <a:pPr algn="just" rtl="1"/>
            <a:r>
              <a:rPr lang="ar-SA" dirty="0" smtClean="0"/>
              <a:t>	</a:t>
            </a:r>
            <a:r>
              <a:rPr lang="ar-SA" b="1" dirty="0" smtClean="0"/>
              <a:t>ويكون التحقق من حياته بالطرق التالية:</a:t>
            </a:r>
            <a:endParaRPr lang="en-US" b="1" dirty="0" smtClean="0"/>
          </a:p>
          <a:p>
            <a:endParaRPr lang="ar-A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طرق التحقق من حياة الْحَمْل</a:t>
            </a:r>
            <a:endParaRPr lang="ar-AE" dirty="0">
              <a:solidFill>
                <a:srgbClr val="00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آ-الوسائل الطبية التقنية الحديثة:</a:t>
            </a:r>
            <a:r>
              <a:rPr lang="ar-SA" dirty="0" smtClean="0"/>
              <a:t> كالصور </a:t>
            </a:r>
            <a:r>
              <a:rPr lang="ar-SA" dirty="0" err="1" smtClean="0"/>
              <a:t>الشعاعية</a:t>
            </a:r>
            <a:r>
              <a:rPr lang="ar-SA" dirty="0" smtClean="0"/>
              <a:t>، والرنين المغناطيسي، </a:t>
            </a:r>
            <a:r>
              <a:rPr lang="ar-SA" dirty="0" err="1" smtClean="0"/>
              <a:t>والتحاليل..</a:t>
            </a:r>
            <a:endParaRPr lang="en-US" b="1" dirty="0" smtClean="0"/>
          </a:p>
          <a:p>
            <a:pPr algn="just" rtl="1"/>
            <a:r>
              <a:rPr lang="ar-SA" b="1" dirty="0" smtClean="0"/>
              <a:t>ب-الحساب الزمني لمدة الحمل: </a:t>
            </a:r>
            <a:endParaRPr lang="en-US" b="1" dirty="0" smtClean="0"/>
          </a:p>
          <a:p>
            <a:pPr algn="just" rtl="1"/>
            <a:r>
              <a:rPr lang="ar-SA" b="1" dirty="0" smtClean="0"/>
              <a:t>-فإن كان الجنين ابناً للمتوفى:</a:t>
            </a:r>
            <a:r>
              <a:rPr lang="ar-SA" dirty="0" smtClean="0"/>
              <a:t> فينبغي أن يولد لسنة قمريّة كاملة، من تاريخ الوفاة أو الطلاق أو الفرقة، وهي أقصى مدة ممكنة للحمل.</a:t>
            </a:r>
            <a:endParaRPr lang="en-US" b="1" dirty="0" smtClean="0"/>
          </a:p>
          <a:p>
            <a:pPr algn="just" rtl="1"/>
            <a:r>
              <a:rPr lang="ar-SA" dirty="0" smtClean="0"/>
              <a:t>-و</a:t>
            </a:r>
            <a:r>
              <a:rPr lang="ar-SA" b="1" dirty="0" smtClean="0"/>
              <a:t>إن كان الجنين ليس ابناً للمتوفى:</a:t>
            </a:r>
            <a:r>
              <a:rPr lang="ar-SA" dirty="0" smtClean="0"/>
              <a:t> بل كان أخاً أو ابنه، أو عماً أو ابنه، فينبغي أن يولد لتسعة أشهر، من تاريخ الوفاة أو الطلاق أو الفرقة، وهي مدة  يتأكد فيها وجود الحمل.</a:t>
            </a:r>
            <a:endParaRPr lang="ar-AE" dirty="0" smtClean="0"/>
          </a:p>
          <a:p>
            <a:pPr rtl="1"/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الشرط الثاني لتوريث الْحَمْل</a:t>
            </a:r>
            <a:endParaRPr lang="ar-AE" dirty="0">
              <a:solidFill>
                <a:srgbClr val="00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000" dirty="0" smtClean="0"/>
              <a:t>انفصال الحمل كله حياً حياة مستقرة عند الجمهور، وعند الحنفية يكفي خروج أكثره حياً. </a:t>
            </a:r>
            <a:endParaRPr lang="en-US" sz="3000" b="1" dirty="0" smtClean="0"/>
          </a:p>
          <a:p>
            <a:pPr algn="just" rtl="1"/>
            <a:r>
              <a:rPr lang="ar-SA" sz="3000" b="1" dirty="0" smtClean="0"/>
              <a:t>علامات الحياة المستقرة:</a:t>
            </a:r>
            <a:r>
              <a:rPr lang="ar-SA" sz="3000" dirty="0" smtClean="0"/>
              <a:t> </a:t>
            </a:r>
            <a:endParaRPr lang="en-US" sz="3000" b="1" dirty="0" smtClean="0"/>
          </a:p>
          <a:p>
            <a:pPr algn="just" rtl="1"/>
            <a:r>
              <a:rPr lang="ar-SA" sz="3000" dirty="0" smtClean="0"/>
              <a:t>استهلال المولود، أي صراخه، أو بكائه أو </a:t>
            </a:r>
            <a:r>
              <a:rPr lang="ar-SA" sz="3000" dirty="0" err="1" smtClean="0"/>
              <a:t>عطاسه</a:t>
            </a:r>
            <a:r>
              <a:rPr lang="ar-SA" sz="3000" dirty="0" smtClean="0"/>
              <a:t>، أو تثاؤبه، أو حركته حركة طويلة، كمدّ اليد وقبضها، بعد تمام الانفصال.</a:t>
            </a:r>
            <a:endParaRPr lang="en-US" sz="3000" b="1" dirty="0" smtClean="0"/>
          </a:p>
          <a:p>
            <a:pPr algn="just" rtl="1"/>
            <a:r>
              <a:rPr lang="ar-SA" sz="3000" dirty="0" smtClean="0"/>
              <a:t>والدليل حديث جابر-رضي الله عنه، عن النبيّ-صلى الله عليه </a:t>
            </a:r>
            <a:r>
              <a:rPr lang="ar-SA" sz="3000" dirty="0" err="1" smtClean="0"/>
              <a:t>وسلم-:</a:t>
            </a:r>
            <a:r>
              <a:rPr lang="ar-SA" sz="3000" dirty="0" smtClean="0"/>
              <a:t> </a:t>
            </a:r>
          </a:p>
          <a:p>
            <a:pPr algn="just" rtl="1"/>
            <a:r>
              <a:rPr lang="ar-SA" sz="3000" b="1" dirty="0" smtClean="0"/>
              <a:t>	(إذا استهلّ الصبيّ وَرِثَ، وصلّيَ عليه</a:t>
            </a:r>
            <a:r>
              <a:rPr lang="ar-SA" sz="3000" b="1" dirty="0" err="1" smtClean="0"/>
              <a:t>).</a:t>
            </a:r>
            <a:r>
              <a:rPr lang="ar-SA" sz="3000" b="1" dirty="0" smtClean="0"/>
              <a:t> </a:t>
            </a:r>
            <a:r>
              <a:rPr lang="ar-SA" sz="3000" b="1" dirty="0" err="1" smtClean="0"/>
              <a:t>(</a:t>
            </a:r>
            <a:r>
              <a:rPr lang="ar-AE" sz="2400" dirty="0" smtClean="0"/>
              <a:t>الحاكم، المستدرك</a:t>
            </a:r>
            <a:r>
              <a:rPr lang="ar-SA" sz="3000" dirty="0" err="1" smtClean="0"/>
              <a:t>).</a:t>
            </a:r>
            <a:endParaRPr lang="en-US" sz="3000" dirty="0" smtClean="0"/>
          </a:p>
          <a:p>
            <a:endParaRPr lang="ar-A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b="1" dirty="0" smtClean="0">
                <a:solidFill>
                  <a:srgbClr val="009900"/>
                </a:solidFill>
              </a:rPr>
              <a:t>قولان للفقهاء في قسمة التركة قبل ولادة </a:t>
            </a:r>
            <a:r>
              <a:rPr lang="ar-SA" b="1" dirty="0" smtClean="0">
                <a:solidFill>
                  <a:srgbClr val="009900"/>
                </a:solidFill>
              </a:rPr>
              <a:t>الحَمْل</a:t>
            </a:r>
            <a:endParaRPr lang="ar-AE" dirty="0">
              <a:solidFill>
                <a:srgbClr val="00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1-قال المالكية: </a:t>
            </a:r>
            <a:r>
              <a:rPr lang="ar-SA" dirty="0" smtClean="0"/>
              <a:t>لا تقسم التركة حتى يولد، رعاية لحقّ الطفل، لئلا يؤدي التقسيم إلى ضياع ماله.</a:t>
            </a:r>
            <a:endParaRPr lang="en-US" b="1" dirty="0" smtClean="0"/>
          </a:p>
          <a:p>
            <a:pPr algn="just" rtl="1"/>
            <a:r>
              <a:rPr lang="ar-SA" b="1" dirty="0" smtClean="0"/>
              <a:t>2-وقال الجمهور: </a:t>
            </a:r>
            <a:r>
              <a:rPr lang="ar-SA" dirty="0" smtClean="0"/>
              <a:t>تقسم التركة دون انتظار، رعاية لحقّ الورثة، لئلا يؤدي التقسيم إلى الإضرار بالورثة.</a:t>
            </a:r>
            <a:endParaRPr lang="en-US" b="1" dirty="0" smtClean="0"/>
          </a:p>
          <a:p>
            <a:endParaRPr lang="ar-A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    خمسة </a:t>
            </a:r>
            <a:r>
              <a:rPr lang="ar-SA" b="1" dirty="0" err="1" smtClean="0">
                <a:solidFill>
                  <a:srgbClr val="009900"/>
                </a:solidFill>
              </a:rPr>
              <a:t>تقديرات </a:t>
            </a:r>
            <a:r>
              <a:rPr lang="ar-SA" b="1" dirty="0" smtClean="0">
                <a:solidFill>
                  <a:srgbClr val="009900"/>
                </a:solidFill>
              </a:rPr>
              <a:t>(للحَمْل) عند الفقهاء</a:t>
            </a:r>
            <a:endParaRPr lang="ar-A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04" y="1412776"/>
            <a:ext cx="9217024" cy="5112568"/>
          </a:xfrm>
        </p:spPr>
        <p:txBody>
          <a:bodyPr/>
          <a:lstStyle/>
          <a:p>
            <a:pPr algn="just" rtl="1"/>
            <a:r>
              <a:rPr lang="ar-SA" sz="2700" dirty="0" smtClean="0"/>
              <a:t>1-واحد ذكر أو أنثى: حسب الأنفع للحمل، </a:t>
            </a:r>
            <a:r>
              <a:rPr lang="ar-SA" sz="2700" dirty="0" err="1" smtClean="0"/>
              <a:t>الأضرّ</a:t>
            </a:r>
            <a:r>
              <a:rPr lang="ar-SA" sz="2700" dirty="0" smtClean="0"/>
              <a:t> للورثة، وهو قول أبي يوسف، وهو المعتمد عند </a:t>
            </a:r>
            <a:r>
              <a:rPr lang="ar-SA" sz="2700" b="1" dirty="0" smtClean="0"/>
              <a:t>الحنفية.</a:t>
            </a:r>
            <a:endParaRPr lang="en-US" sz="2700" b="1" dirty="0" smtClean="0"/>
          </a:p>
          <a:p>
            <a:pPr algn="just" rtl="1"/>
            <a:r>
              <a:rPr lang="ar-SA" sz="2700" dirty="0" smtClean="0"/>
              <a:t>2-اثنان ذكران أو أنثيان، أو ذكر وأنثى: حسب الأنفع للحمل، </a:t>
            </a:r>
            <a:r>
              <a:rPr lang="ar-SA" sz="2700" dirty="0" err="1" smtClean="0"/>
              <a:t>الأضر</a:t>
            </a:r>
            <a:r>
              <a:rPr lang="ar-SA" sz="2700" dirty="0" smtClean="0"/>
              <a:t> للورثة. وهو قول </a:t>
            </a:r>
            <a:r>
              <a:rPr lang="ar-SA" sz="2700" b="1" dirty="0" smtClean="0"/>
              <a:t>الحنابلة ومحمد بن الحسن.</a:t>
            </a:r>
            <a:endParaRPr lang="en-US" sz="2700" b="1" dirty="0" smtClean="0"/>
          </a:p>
          <a:p>
            <a:pPr algn="just" rtl="1"/>
            <a:r>
              <a:rPr lang="ar-SA" sz="2700" dirty="0" smtClean="0"/>
              <a:t>3-أربعة، ذكوراً أو إناثاً: حسب الأنفع للحمل، </a:t>
            </a:r>
            <a:r>
              <a:rPr lang="ar-SA" sz="2700" dirty="0" err="1" smtClean="0"/>
              <a:t>الأضر</a:t>
            </a:r>
            <a:r>
              <a:rPr lang="ar-SA" sz="2700" dirty="0" smtClean="0"/>
              <a:t> للورثة. وهو قول أبي حنيفة وأشهب من المالكية.</a:t>
            </a:r>
            <a:endParaRPr lang="en-US" sz="2700" b="1" dirty="0" smtClean="0"/>
          </a:p>
          <a:p>
            <a:pPr algn="just" rtl="1"/>
            <a:r>
              <a:rPr lang="ar-SA" sz="2700" dirty="0" smtClean="0"/>
              <a:t>-وفي هذه التقديرات الثلاثة يؤخذ</a:t>
            </a:r>
            <a:r>
              <a:rPr lang="ar-SA" sz="2700" b="1" dirty="0" smtClean="0"/>
              <a:t> كفيل</a:t>
            </a:r>
            <a:r>
              <a:rPr lang="ar-SA" sz="2700" dirty="0" smtClean="0"/>
              <a:t> من الورثة، لاحتمال أن يكون الحمل أكثر من ذلك.</a:t>
            </a:r>
            <a:endParaRPr lang="en-US" sz="2700" b="1" dirty="0" smtClean="0"/>
          </a:p>
          <a:p>
            <a:pPr algn="just" rtl="1"/>
            <a:r>
              <a:rPr lang="ar-SA" sz="2700" dirty="0" smtClean="0"/>
              <a:t>4-لا حصر لعدد الحمل: عند </a:t>
            </a:r>
            <a:r>
              <a:rPr lang="ar-SA" sz="2700" b="1" dirty="0" smtClean="0"/>
              <a:t>الشافعية</a:t>
            </a:r>
            <a:r>
              <a:rPr lang="ar-SA" sz="2700" dirty="0" smtClean="0"/>
              <a:t>، بل يُعطى الورثة اليقين من الإرث، ويوقف الباقي.</a:t>
            </a:r>
            <a:endParaRPr lang="en-US" sz="2700" b="1" dirty="0" smtClean="0"/>
          </a:p>
          <a:p>
            <a:pPr algn="just" rtl="1"/>
            <a:r>
              <a:rPr lang="ar-SA" sz="2700" dirty="0" smtClean="0"/>
              <a:t>5-توقف القسمة إلى الوضع مطلقاً عند </a:t>
            </a:r>
            <a:r>
              <a:rPr lang="ar-SA" sz="2700" b="1" dirty="0" smtClean="0"/>
              <a:t>المالكية.</a:t>
            </a:r>
            <a:r>
              <a:rPr lang="ar-SA" sz="2700" dirty="0" smtClean="0"/>
              <a:t> </a:t>
            </a:r>
            <a:endParaRPr lang="en-US" sz="2700" b="1" dirty="0" smtClean="0"/>
          </a:p>
          <a:p>
            <a:endParaRPr lang="ar-A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b="1" dirty="0" smtClean="0">
                <a:solidFill>
                  <a:srgbClr val="009900"/>
                </a:solidFill>
              </a:rPr>
              <a:t>كيفية توريث الحمل</a:t>
            </a:r>
            <a:endParaRPr lang="en-US" sz="4000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		</a:t>
            </a:r>
            <a:r>
              <a:rPr lang="ar-SA" sz="3600" b="1" dirty="0" smtClean="0"/>
              <a:t>قال الإمام </a:t>
            </a:r>
            <a:r>
              <a:rPr lang="ar-SA" sz="3600" b="1" dirty="0" err="1" smtClean="0"/>
              <a:t>الرحبي</a:t>
            </a:r>
            <a:r>
              <a:rPr lang="ar-SA" sz="3600" b="1" dirty="0" smtClean="0"/>
              <a:t> في منظومته:</a:t>
            </a:r>
            <a:endParaRPr lang="en-US" sz="3600" b="1" dirty="0" smtClean="0"/>
          </a:p>
          <a:p>
            <a:pPr algn="ctr" rtl="1"/>
            <a:r>
              <a:rPr lang="ar-SA" sz="3600" dirty="0" smtClean="0"/>
              <a:t>وهكذا حكم ذوات الحمل            فابنِِ على اليقين والأقلِّ</a:t>
            </a:r>
            <a:endParaRPr lang="en-US" sz="3600" b="1" dirty="0" smtClean="0"/>
          </a:p>
          <a:p>
            <a:pPr algn="just" rtl="1"/>
            <a:r>
              <a:rPr lang="ar-SA" sz="3600" dirty="0" smtClean="0"/>
              <a:t>أي أنَّ طريقة توريث الحمل كطريقة توريث </a:t>
            </a:r>
            <a:r>
              <a:rPr lang="ar-SA" sz="3600" dirty="0" err="1" smtClean="0"/>
              <a:t>الخنثى</a:t>
            </a:r>
            <a:r>
              <a:rPr lang="ar-SA" sz="3600" dirty="0" smtClean="0"/>
              <a:t> والمفقود، فنقدّر حياته ونحسب نصيبه، ونقدِّر موته ونحسب نصيبه، ثم نعطي الورثة الباقين أقلَّ النصيبين، ونوقف الباقي للحمل، وهو النصيب الأكبر حتى يولد ويتبيّن حاله.</a:t>
            </a:r>
            <a:endParaRPr lang="en-US" sz="36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خطوات حلّ مسائل الحمل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88504" y="1412776"/>
            <a:ext cx="8915400" cy="5112568"/>
          </a:xfrm>
        </p:spPr>
        <p:txBody>
          <a:bodyPr/>
          <a:lstStyle/>
          <a:p>
            <a:pPr algn="just" rtl="1"/>
            <a:r>
              <a:rPr lang="ar-SA" sz="3100" b="1" dirty="0" smtClean="0"/>
              <a:t>	تشبه طريقة توريث (الخنثى) و(المفقود) </a:t>
            </a:r>
            <a:r>
              <a:rPr lang="ar-SA" sz="3100" b="1" dirty="0" err="1" smtClean="0"/>
              <a:t>باتباع</a:t>
            </a:r>
            <a:r>
              <a:rPr lang="ar-SA" sz="3100" b="1" dirty="0" smtClean="0"/>
              <a:t> الخطوات التالية:</a:t>
            </a:r>
            <a:endParaRPr lang="en-US" sz="3100" b="1" dirty="0" smtClean="0"/>
          </a:p>
          <a:p>
            <a:pPr marL="514350" lvl="0" indent="-514350" algn="just" rtl="1">
              <a:buFont typeface="+mj-lt"/>
              <a:buAutoNum type="arabicParenR"/>
            </a:pPr>
            <a:r>
              <a:rPr lang="ar-SA" sz="2800" dirty="0" smtClean="0"/>
              <a:t>نجعل المسألة على كون الحمل ميتاً، ونستخرج أصلها.</a:t>
            </a:r>
            <a:endParaRPr lang="en-US" sz="2800" b="1" dirty="0" smtClean="0"/>
          </a:p>
          <a:p>
            <a:pPr marL="514350" lvl="0" indent="-514350" algn="just" rtl="1">
              <a:buFont typeface="+mj-lt"/>
              <a:buAutoNum type="arabicParenR"/>
            </a:pPr>
            <a:r>
              <a:rPr lang="ar-SA" sz="2800" dirty="0" smtClean="0"/>
              <a:t>نجعل المسألة على كون الحمل ذكرين حيين، ونستخرج أصلها.</a:t>
            </a:r>
            <a:endParaRPr lang="en-US" sz="2800" b="1" dirty="0" smtClean="0"/>
          </a:p>
          <a:p>
            <a:pPr marL="514350" lvl="0" indent="-514350" algn="just" rtl="1">
              <a:buFont typeface="+mj-lt"/>
              <a:buAutoNum type="arabicParenR"/>
            </a:pPr>
            <a:r>
              <a:rPr lang="ar-SA" sz="2800" dirty="0" smtClean="0"/>
              <a:t>نجعل المسألة على كون الحمل أنثيين حيين، ونستخرج أصلها.</a:t>
            </a:r>
            <a:endParaRPr lang="en-US" sz="2800" b="1" dirty="0" smtClean="0"/>
          </a:p>
          <a:p>
            <a:pPr marL="514350" lvl="0" indent="-514350" algn="just" rtl="1">
              <a:buFont typeface="+mj-lt"/>
              <a:buAutoNum type="arabicParenR"/>
            </a:pPr>
            <a:r>
              <a:rPr lang="ar-SA" sz="2800" dirty="0" smtClean="0"/>
              <a:t>لا ننسى أن نأخذ بالاعتبار </a:t>
            </a:r>
            <a:r>
              <a:rPr lang="ar-SA" sz="2800" b="1" dirty="0" smtClean="0"/>
              <a:t>(العول)</a:t>
            </a:r>
            <a:r>
              <a:rPr lang="ar-SA" sz="2800" dirty="0" smtClean="0"/>
              <a:t>، و</a:t>
            </a:r>
            <a:r>
              <a:rPr lang="ar-SA" sz="2800" b="1" dirty="0" smtClean="0"/>
              <a:t>(الردّ)</a:t>
            </a:r>
            <a:r>
              <a:rPr lang="ar-SA" sz="2800" dirty="0" smtClean="0"/>
              <a:t> إن </a:t>
            </a:r>
            <a:r>
              <a:rPr lang="ar-SA" sz="2800" dirty="0" err="1" smtClean="0"/>
              <a:t>وجدا.</a:t>
            </a:r>
            <a:r>
              <a:rPr lang="ar-SA" sz="2800" dirty="0" smtClean="0"/>
              <a:t> </a:t>
            </a:r>
          </a:p>
          <a:p>
            <a:pPr marL="514350" lvl="0" indent="-514350" algn="just" rtl="1">
              <a:buFont typeface="+mj-lt"/>
              <a:buAutoNum type="arabicParenR"/>
            </a:pPr>
            <a:r>
              <a:rPr lang="ar-SA" sz="2800" dirty="0" smtClean="0"/>
              <a:t>نصحح المسألة إن احتاجت المسألة </a:t>
            </a:r>
            <a:r>
              <a:rPr lang="ar-SA" sz="2800" dirty="0" err="1" smtClean="0"/>
              <a:t>إلى </a:t>
            </a:r>
            <a:r>
              <a:rPr lang="ar-SA" sz="2800" b="1" dirty="0" smtClean="0"/>
              <a:t>(تصحيح</a:t>
            </a:r>
            <a:r>
              <a:rPr lang="ar-SA" sz="2800" b="1" dirty="0" err="1" smtClean="0"/>
              <a:t>)</a:t>
            </a:r>
            <a:r>
              <a:rPr lang="ar-SA" sz="2800" dirty="0" err="1" smtClean="0"/>
              <a:t>.</a:t>
            </a:r>
            <a:endParaRPr lang="en-US" sz="2800" b="1" dirty="0" smtClean="0"/>
          </a:p>
          <a:p>
            <a:pPr marL="514350" lvl="0" indent="-514350" algn="just" rtl="1">
              <a:buFont typeface="+mj-lt"/>
              <a:buAutoNum type="arabicParenR"/>
            </a:pPr>
            <a:r>
              <a:rPr lang="ar-SA" sz="2800" dirty="0" smtClean="0"/>
              <a:t>نوحّد مقامات أصول المسائل الثلاث، </a:t>
            </a:r>
            <a:r>
              <a:rPr lang="ar-SA" sz="2800" dirty="0" err="1" smtClean="0"/>
              <a:t>باستخراج </a:t>
            </a:r>
            <a:r>
              <a:rPr lang="ar-SA" sz="2800" dirty="0" smtClean="0"/>
              <a:t>(</a:t>
            </a:r>
            <a:r>
              <a:rPr lang="ar-SA" sz="2800" b="1" dirty="0" smtClean="0"/>
              <a:t>المضاعف المشترك البسيط</a:t>
            </a:r>
            <a:r>
              <a:rPr lang="ar-SA" sz="2800" dirty="0" smtClean="0"/>
              <a:t>)، ونجعله أصلاً للمسألة الجامعة.</a:t>
            </a:r>
            <a:endParaRPr lang="en-US" sz="2800" b="1" dirty="0" smtClean="0"/>
          </a:p>
          <a:p>
            <a:pPr marL="514350" lvl="0" indent="-514350" algn="just" rtl="1">
              <a:buFont typeface="+mj-lt"/>
              <a:buAutoNum type="arabicParenR"/>
            </a:pPr>
            <a:r>
              <a:rPr lang="ar-SA" sz="2800" dirty="0" err="1" smtClean="0"/>
              <a:t>نستخرج </a:t>
            </a:r>
            <a:r>
              <a:rPr lang="ar-SA" sz="2800" b="1" dirty="0" smtClean="0"/>
              <a:t>(وفق الأعداد السابقة)، </a:t>
            </a:r>
            <a:r>
              <a:rPr lang="ar-SA" sz="2800" dirty="0" smtClean="0"/>
              <a:t>أي وفق الأصول الثلاثة، </a:t>
            </a:r>
            <a:r>
              <a:rPr lang="ar-SA" sz="2800" dirty="0" err="1" smtClean="0"/>
              <a:t>ونجعله </a:t>
            </a:r>
            <a:r>
              <a:rPr lang="ar-SA" sz="2800" b="1" dirty="0" smtClean="0"/>
              <a:t>(جزءاً للسهم</a:t>
            </a:r>
            <a:r>
              <a:rPr lang="ar-SA" sz="2800" b="1" dirty="0" err="1" smtClean="0"/>
              <a:t>).</a:t>
            </a:r>
            <a:r>
              <a:rPr lang="ar-SA" sz="2800" dirty="0" smtClean="0"/>
              <a:t>  </a:t>
            </a:r>
            <a:endParaRPr lang="en-US" sz="2800" b="1" dirty="0" smtClean="0"/>
          </a:p>
          <a:p>
            <a:pPr marL="514350" lvl="0" indent="-514350" algn="just" rtl="1">
              <a:buFont typeface="+mj-lt"/>
              <a:buAutoNum type="arabicParenR"/>
            </a:pPr>
            <a:endParaRPr lang="en-US" sz="3100" b="1" dirty="0" smtClean="0"/>
          </a:p>
          <a:p>
            <a:pPr algn="just"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err="1" smtClean="0">
                <a:solidFill>
                  <a:srgbClr val="009900"/>
                </a:solidFill>
              </a:rPr>
              <a:t>تابع </a:t>
            </a:r>
            <a:r>
              <a:rPr lang="ar-SA" b="1" dirty="0" smtClean="0">
                <a:solidFill>
                  <a:srgbClr val="009900"/>
                </a:solidFill>
              </a:rPr>
              <a:t>- خطوات حلّ مسائل الحمل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12776"/>
            <a:ext cx="9403904" cy="4968552"/>
          </a:xfrm>
        </p:spPr>
        <p:txBody>
          <a:bodyPr/>
          <a:lstStyle/>
          <a:p>
            <a:pPr marL="514350" lvl="0" indent="-514350" algn="just" rtl="1">
              <a:buFont typeface="+mj-lt"/>
              <a:buAutoNum type="arabicParenR" startAt="8"/>
            </a:pPr>
            <a:r>
              <a:rPr lang="ar-SA" dirty="0" err="1" smtClean="0"/>
              <a:t>نضرب </a:t>
            </a:r>
            <a:r>
              <a:rPr lang="ar-SA" b="1" dirty="0" smtClean="0"/>
              <a:t>(جزء السهم)</a:t>
            </a:r>
            <a:r>
              <a:rPr lang="ar-SA" dirty="0" smtClean="0"/>
              <a:t> في كلّ أسهم المسائل </a:t>
            </a:r>
            <a:r>
              <a:rPr lang="ar-SA" dirty="0" err="1" smtClean="0"/>
              <a:t>الثلاث.</a:t>
            </a:r>
            <a:r>
              <a:rPr lang="ar-SA" dirty="0" smtClean="0"/>
              <a:t> </a:t>
            </a:r>
            <a:endParaRPr lang="en-US" b="1" dirty="0" smtClean="0"/>
          </a:p>
          <a:p>
            <a:pPr marL="514350" lvl="0" indent="-514350" algn="just" rtl="1">
              <a:buFont typeface="+mj-lt"/>
              <a:buAutoNum type="arabicParenR" startAt="8"/>
            </a:pPr>
            <a:r>
              <a:rPr lang="ar-SA" dirty="0" smtClean="0"/>
              <a:t>نقارن بين </a:t>
            </a:r>
            <a:r>
              <a:rPr lang="ar-SA" dirty="0" err="1" smtClean="0"/>
              <a:t>سهام </a:t>
            </a:r>
            <a:r>
              <a:rPr lang="ar-SA" b="1" dirty="0" smtClean="0"/>
              <a:t>(الحمل)</a:t>
            </a:r>
            <a:r>
              <a:rPr lang="ar-SA" dirty="0" smtClean="0"/>
              <a:t> في المسائل الثلاث، ونأخذ السهم الأقل، ونضعه في مكانه المقابل في المسألة الجامعة.</a:t>
            </a:r>
            <a:endParaRPr lang="ar-SA" b="1" dirty="0" smtClean="0"/>
          </a:p>
          <a:p>
            <a:pPr marL="514350" lvl="0" indent="-514350" algn="just" rtl="1"/>
            <a:r>
              <a:rPr lang="ar-SA" dirty="0" smtClean="0"/>
              <a:t>10)نجمع سهام الورثة في المسألة الجامعة، عدا سهم </a:t>
            </a:r>
            <a:r>
              <a:rPr lang="ar-SA" b="1" dirty="0" smtClean="0"/>
              <a:t>(الحمل)،</a:t>
            </a:r>
            <a:r>
              <a:rPr lang="ar-SA" dirty="0" smtClean="0"/>
              <a:t> ونطرحه من أصل الجامعة.</a:t>
            </a:r>
            <a:endParaRPr lang="en-US" b="1" dirty="0" smtClean="0"/>
          </a:p>
          <a:p>
            <a:pPr marL="514350" lvl="0" indent="-514350" algn="just" rtl="1"/>
            <a:r>
              <a:rPr lang="ar-SA" dirty="0" smtClean="0"/>
              <a:t>11)الحصة الباقية نوقفها </a:t>
            </a:r>
            <a:r>
              <a:rPr lang="ar-SA" b="1" dirty="0" smtClean="0"/>
              <a:t>(للحمل).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نشاط صفّي تطبيقي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       </a:t>
            </a:r>
            <a:endParaRPr lang="en-US" dirty="0" smtClean="0"/>
          </a:p>
          <a:p>
            <a:pPr algn="just" rtl="1"/>
            <a:r>
              <a:rPr lang="en-US" dirty="0" smtClean="0"/>
              <a:t>	</a:t>
            </a:r>
            <a:r>
              <a:rPr lang="ar-SA" b="1" dirty="0" smtClean="0"/>
              <a:t>مسألة: </a:t>
            </a:r>
            <a:r>
              <a:rPr lang="ar-SA" dirty="0" err="1" smtClean="0"/>
              <a:t>مات </a:t>
            </a:r>
            <a:r>
              <a:rPr lang="ar-SA" dirty="0" smtClean="0"/>
              <a:t>(عِمران) عن زوجة </a:t>
            </a:r>
            <a:r>
              <a:rPr lang="ar-SA" dirty="0" err="1" smtClean="0"/>
              <a:t>حامل.</a:t>
            </a:r>
            <a:r>
              <a:rPr lang="ar-SA" dirty="0" smtClean="0"/>
              <a:t> </a:t>
            </a:r>
            <a:endParaRPr lang="en-US" b="1" dirty="0" smtClean="0"/>
          </a:p>
          <a:p>
            <a:pPr algn="just" rtl="1"/>
            <a:r>
              <a:rPr lang="ar-SA" dirty="0" smtClean="0"/>
              <a:t>-للزوجة 4/</a:t>
            </a:r>
            <a:r>
              <a:rPr lang="en-US" dirty="0" smtClean="0"/>
              <a:t> </a:t>
            </a:r>
            <a:r>
              <a:rPr lang="ar-SA" dirty="0" err="1" smtClean="0"/>
              <a:t>1بتقدير</a:t>
            </a:r>
            <a:r>
              <a:rPr lang="ar-SA" dirty="0" smtClean="0"/>
              <a:t> انفصاله ميتاً، والباقي لأولي الأرحام، أو لبيت المال المنتظم. </a:t>
            </a:r>
            <a:endParaRPr lang="en-US" b="1" dirty="0" smtClean="0"/>
          </a:p>
          <a:p>
            <a:pPr algn="just" rtl="1"/>
            <a:r>
              <a:rPr lang="ar-SA" dirty="0" smtClean="0"/>
              <a:t>-ولها </a:t>
            </a:r>
            <a:r>
              <a:rPr lang="en-US" dirty="0" smtClean="0"/>
              <a:t>8</a:t>
            </a:r>
            <a:r>
              <a:rPr lang="ar-SA" dirty="0" smtClean="0"/>
              <a:t>/1 بتقدير انفصاله حياً، ويوقف الباقي ليقسّم على المولود حسب العدد والجنس. </a:t>
            </a:r>
            <a:endParaRPr lang="en-US" b="1" dirty="0" smtClean="0"/>
          </a:p>
          <a:p>
            <a:pPr algn="just" rtl="1"/>
            <a:r>
              <a:rPr lang="ar-SA" b="1" dirty="0" smtClean="0"/>
              <a:t> </a:t>
            </a:r>
            <a:endParaRPr lang="en-US" b="1" dirty="0" smtClean="0"/>
          </a:p>
          <a:p>
            <a:pPr rtl="1"/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800" b="1" dirty="0" err="1" smtClean="0">
                <a:solidFill>
                  <a:srgbClr val="009900"/>
                </a:solidFill>
              </a:rPr>
              <a:t>مسألة </a:t>
            </a:r>
            <a:r>
              <a:rPr lang="ar-SA" sz="3800" b="1" dirty="0" smtClean="0">
                <a:solidFill>
                  <a:srgbClr val="009900"/>
                </a:solidFill>
              </a:rPr>
              <a:t>(عمرو) تطبيقية </a:t>
            </a:r>
            <a:r>
              <a:rPr lang="ar-SA" sz="3800" b="1" dirty="0" err="1" smtClean="0">
                <a:solidFill>
                  <a:srgbClr val="009900"/>
                </a:solidFill>
              </a:rPr>
              <a:t>على </a:t>
            </a:r>
            <a:r>
              <a:rPr lang="ar-SA" sz="3800" b="1" dirty="0" smtClean="0">
                <a:solidFill>
                  <a:srgbClr val="009900"/>
                </a:solidFill>
              </a:rPr>
              <a:t>(الحَمْل) في غالب تقديراته</a:t>
            </a:r>
            <a:endParaRPr lang="en-US" sz="3800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72480" y="1600200"/>
            <a:ext cx="9138220" cy="4525963"/>
          </a:xfrm>
        </p:spPr>
        <p:txBody>
          <a:bodyPr/>
          <a:lstStyle/>
          <a:p>
            <a:pPr algn="just" rtl="1"/>
            <a:r>
              <a:rPr lang="ar-SA" sz="2400" b="1" dirty="0" smtClean="0"/>
              <a:t>المسألة: </a:t>
            </a:r>
            <a:r>
              <a:rPr lang="ar-SA" sz="2400" dirty="0" err="1" smtClean="0"/>
              <a:t>مات </a:t>
            </a:r>
            <a:r>
              <a:rPr lang="ar-SA" sz="2400" dirty="0" smtClean="0"/>
              <a:t>(عمرو) عن: زوجة حامل، وأمّ، وعمّ.</a:t>
            </a:r>
            <a:endParaRPr lang="en-US" sz="2400" dirty="0" smtClean="0"/>
          </a:p>
          <a:p>
            <a:pPr algn="just" rtl="1"/>
            <a:r>
              <a:rPr lang="ar-SA" sz="2400" dirty="0" smtClean="0"/>
              <a:t>                 </a:t>
            </a:r>
            <a:r>
              <a:rPr lang="ar-SA" sz="2000" dirty="0" smtClean="0"/>
              <a:t>نضرب </a:t>
            </a:r>
            <a:r>
              <a:rPr lang="ar-SA" sz="2000" dirty="0" err="1" smtClean="0"/>
              <a:t>بـ</a:t>
            </a:r>
            <a:r>
              <a:rPr lang="en-US" sz="2000" dirty="0" smtClean="0"/>
              <a:t> X 2</a:t>
            </a:r>
            <a:r>
              <a:rPr lang="ar-SA" sz="2000" dirty="0" smtClean="0"/>
              <a:t>                  نضرب </a:t>
            </a:r>
            <a:r>
              <a:rPr lang="ar-SA" sz="2000" dirty="0" err="1" smtClean="0"/>
              <a:t>بـ</a:t>
            </a:r>
            <a:r>
              <a:rPr lang="ar-SA" sz="2000" dirty="0" smtClean="0"/>
              <a:t> </a:t>
            </a:r>
            <a:r>
              <a:rPr lang="en-US" sz="2000" dirty="0" smtClean="0"/>
              <a:t> X 1 </a:t>
            </a:r>
            <a:r>
              <a:rPr lang="ar-SA" sz="2000" dirty="0" smtClean="0"/>
              <a:t>                 نضرب </a:t>
            </a:r>
            <a:r>
              <a:rPr lang="ar-SA" sz="2000" dirty="0" err="1" smtClean="0"/>
              <a:t>بـ</a:t>
            </a:r>
            <a:r>
              <a:rPr lang="ar-SA" sz="2000" dirty="0" smtClean="0"/>
              <a:t> </a:t>
            </a:r>
            <a:r>
              <a:rPr lang="en-US" sz="2000" dirty="0" smtClean="0"/>
              <a:t> X 1</a:t>
            </a:r>
            <a:r>
              <a:rPr lang="ar-SA" sz="2000" dirty="0" smtClean="0"/>
              <a:t> </a:t>
            </a:r>
            <a:r>
              <a:rPr lang="en-US" sz="2000" dirty="0" smtClean="0"/>
              <a:t>    </a:t>
            </a:r>
          </a:p>
          <a:p>
            <a:pPr algn="just" rtl="1"/>
            <a:r>
              <a:rPr lang="en-US" sz="2400" dirty="0" smtClean="0"/>
              <a:t>   </a:t>
            </a:r>
          </a:p>
          <a:p>
            <a:pPr algn="just" rtl="1"/>
            <a:endParaRPr lang="ar-SA" sz="2400" dirty="0" smtClean="0"/>
          </a:p>
          <a:p>
            <a:pPr algn="just" rtl="1"/>
            <a:endParaRPr lang="ar-SA" dirty="0" smtClean="0"/>
          </a:p>
          <a:p>
            <a:pPr algn="just" rtl="1"/>
            <a:endParaRPr lang="ar-SA" dirty="0" smtClean="0"/>
          </a:p>
          <a:p>
            <a:pPr algn="just" rtl="1"/>
            <a:r>
              <a:rPr lang="ar-SA" b="1" dirty="0" smtClean="0"/>
              <a:t> </a:t>
            </a:r>
            <a:endParaRPr lang="en-US" b="1" dirty="0" smtClean="0"/>
          </a:p>
          <a:p>
            <a:pPr algn="just" rtl="1"/>
            <a:endParaRPr lang="en-US" b="1" dirty="0" smtClean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200472" y="2636911"/>
          <a:ext cx="9433048" cy="3614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9131"/>
                <a:gridCol w="1179131"/>
                <a:gridCol w="1179131"/>
                <a:gridCol w="1179131"/>
                <a:gridCol w="1179131"/>
                <a:gridCol w="1179131"/>
                <a:gridCol w="1179131"/>
                <a:gridCol w="1179131"/>
              </a:tblGrid>
              <a:tr h="916481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أصل المسألة الجامعة</a:t>
                      </a:r>
                      <a:endParaRPr lang="en-US" dirty="0" smtClean="0"/>
                    </a:p>
                    <a:p>
                      <a:pPr algn="ctr" rtl="1"/>
                      <a:r>
                        <a:rPr lang="en-US" dirty="0" smtClean="0"/>
                        <a:t>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الأصل</a:t>
                      </a:r>
                      <a:r>
                        <a:rPr lang="ar-SA" baseline="0" dirty="0" smtClean="0"/>
                        <a:t> </a:t>
                      </a:r>
                      <a:r>
                        <a:rPr lang="ar-SA" dirty="0" smtClean="0"/>
                        <a:t>على أنثيين حيتين</a:t>
                      </a:r>
                      <a:endParaRPr lang="en-US" dirty="0" smtClean="0"/>
                    </a:p>
                    <a:p>
                      <a:pPr algn="ctr" rtl="1"/>
                      <a:r>
                        <a:rPr lang="en-US" dirty="0" smtClean="0"/>
                        <a:t>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الأنصباء</a:t>
                      </a:r>
                      <a:r>
                        <a:rPr lang="ar-SA" dirty="0" smtClean="0"/>
                        <a:t> على أنثيين حيتين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الأصل على ذكرين حيين</a:t>
                      </a:r>
                      <a:endParaRPr lang="en-US" dirty="0" smtClean="0"/>
                    </a:p>
                    <a:p>
                      <a:pPr algn="ctr" rtl="1"/>
                      <a:r>
                        <a:rPr lang="en-US" dirty="0" smtClean="0"/>
                        <a:t>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الأنصباء</a:t>
                      </a:r>
                      <a:r>
                        <a:rPr lang="ar-SA" dirty="0" smtClean="0"/>
                        <a:t> على ذكرين حيين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الأصل على الموت</a:t>
                      </a:r>
                      <a:endParaRPr lang="en-US" dirty="0" smtClean="0"/>
                    </a:p>
                    <a:p>
                      <a:pPr algn="ctr" rtl="1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الأنصباء</a:t>
                      </a:r>
                      <a:r>
                        <a:rPr lang="ar-SA" dirty="0" smtClean="0"/>
                        <a:t> على الموت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الورثة</a:t>
                      </a:r>
                      <a:endParaRPr lang="en-US" dirty="0"/>
                    </a:p>
                  </a:txBody>
                  <a:tcPr/>
                </a:tc>
              </a:tr>
              <a:tr h="539644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8</a:t>
                      </a:r>
                      <a:r>
                        <a:rPr lang="ar-SA" sz="1800" b="1" dirty="0" err="1" smtClean="0"/>
                        <a:t>/</a:t>
                      </a:r>
                      <a:r>
                        <a:rPr lang="en-US" sz="1800" b="1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8</a:t>
                      </a:r>
                      <a:r>
                        <a:rPr lang="ar-SA" sz="1800" b="1" dirty="0" err="1" smtClean="0"/>
                        <a:t>/</a:t>
                      </a:r>
                      <a:r>
                        <a:rPr lang="en-US" sz="1800" b="1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4</a:t>
                      </a:r>
                      <a:r>
                        <a:rPr lang="ar-SA" sz="1800" b="1" dirty="0" err="1" smtClean="0"/>
                        <a:t>/</a:t>
                      </a:r>
                      <a:r>
                        <a:rPr lang="en-US" sz="1800" b="1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زوجة</a:t>
                      </a:r>
                      <a:endParaRPr lang="en-US" dirty="0"/>
                    </a:p>
                  </a:txBody>
                  <a:tcPr/>
                </a:tc>
              </a:tr>
              <a:tr h="539644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6</a:t>
                      </a:r>
                      <a:r>
                        <a:rPr lang="ar-SA" sz="1800" b="1" dirty="0" err="1" smtClean="0"/>
                        <a:t>/</a:t>
                      </a:r>
                      <a:r>
                        <a:rPr lang="en-US" sz="1800" b="1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6</a:t>
                      </a:r>
                      <a:r>
                        <a:rPr lang="ar-SA" sz="1800" b="1" dirty="0" err="1" smtClean="0"/>
                        <a:t>/</a:t>
                      </a:r>
                      <a:r>
                        <a:rPr lang="en-US" sz="1800" b="1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3</a:t>
                      </a:r>
                      <a:r>
                        <a:rPr lang="ar-SA" sz="1800" b="1" dirty="0" err="1" smtClean="0"/>
                        <a:t>/</a:t>
                      </a:r>
                      <a:r>
                        <a:rPr lang="en-US" sz="1800" b="1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أمّ</a:t>
                      </a:r>
                      <a:endParaRPr lang="en-US" dirty="0"/>
                    </a:p>
                  </a:txBody>
                  <a:tcPr/>
                </a:tc>
              </a:tr>
              <a:tr h="539644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ح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عمّ</a:t>
                      </a:r>
                      <a:endParaRPr lang="en-US" dirty="0"/>
                    </a:p>
                  </a:txBody>
                  <a:tcPr/>
                </a:tc>
              </a:tr>
              <a:tr h="539644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3</a:t>
                      </a:r>
                      <a:r>
                        <a:rPr lang="ar-SA" sz="1800" b="1" dirty="0" err="1" smtClean="0"/>
                        <a:t>/</a:t>
                      </a:r>
                      <a:r>
                        <a:rPr lang="en-US" sz="1800" b="1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حمْل</a:t>
                      </a:r>
                      <a:endParaRPr lang="en-US" dirty="0"/>
                    </a:p>
                  </a:txBody>
                  <a:tcPr/>
                </a:tc>
              </a:tr>
              <a:tr h="539644">
                <a:tc gridSpan="8">
                  <a:txBody>
                    <a:bodyPr/>
                    <a:lstStyle/>
                    <a:p>
                      <a:pPr algn="just" rtl="1"/>
                      <a:r>
                        <a:rPr lang="ar-SA" dirty="0" smtClean="0"/>
                        <a:t>الفرق بين النصيبين، وهو السهم الموقوف</a:t>
                      </a:r>
                      <a:r>
                        <a:rPr lang="ar-SA" baseline="0" dirty="0" smtClean="0"/>
                        <a:t> </a:t>
                      </a:r>
                      <a:r>
                        <a:rPr lang="ar-SA" baseline="0" dirty="0" err="1" smtClean="0"/>
                        <a:t>للحمل =</a:t>
                      </a:r>
                      <a:r>
                        <a:rPr lang="ar-SA" baseline="0" dirty="0" smtClean="0"/>
                        <a:t>  </a:t>
                      </a:r>
                      <a:r>
                        <a:rPr lang="en-US" dirty="0" smtClean="0"/>
                        <a:t>17 = 7 – 24</a:t>
                      </a:r>
                      <a:r>
                        <a:rPr lang="ar-SA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9639</TotalTime>
  <Words>578</Words>
  <Application>Microsoft Office PowerPoint</Application>
  <PresentationFormat>A4 Paper (210x297 mm)‎</PresentationFormat>
  <Paragraphs>115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المحاضرة التاسعة  توريث الحَمْل</vt:lpstr>
      <vt:lpstr>طرق التحقق من حياة الْحَمْل</vt:lpstr>
      <vt:lpstr>الشرط الثاني لتوريث الْحَمْل</vt:lpstr>
      <vt:lpstr>قولان للفقهاء في قسمة التركة قبل ولادة الحَمْل</vt:lpstr>
      <vt:lpstr>    خمسة تقديرات (للحَمْل) عند الفقهاء</vt:lpstr>
      <vt:lpstr>كيفية توريث الحمل</vt:lpstr>
      <vt:lpstr>خطوات حلّ مسائل الحمل</vt:lpstr>
      <vt:lpstr>تابع - خطوات حلّ مسائل الحمل</vt:lpstr>
      <vt:lpstr>نشاط صفّي تطبيقي</vt:lpstr>
      <vt:lpstr>مسألة (عمرو) تطبيقية على (الحَمْل) في غالب تقديراته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991</cp:revision>
  <dcterms:created xsi:type="dcterms:W3CDTF">2009-10-14T19:14:34Z</dcterms:created>
  <dcterms:modified xsi:type="dcterms:W3CDTF">2012-02-26T03:06:41Z</dcterms:modified>
</cp:coreProperties>
</file>