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512" r:id="rId2"/>
    <p:sldId id="394" r:id="rId3"/>
    <p:sldId id="395" r:id="rId4"/>
    <p:sldId id="396" r:id="rId5"/>
    <p:sldId id="398" r:id="rId6"/>
    <p:sldId id="400" r:id="rId7"/>
    <p:sldId id="475" r:id="rId8"/>
    <p:sldId id="476" r:id="rId9"/>
    <p:sldId id="477" r:id="rId10"/>
    <p:sldId id="51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العاشرة</a:t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AE" b="1" dirty="0" smtClean="0">
                <a:solidFill>
                  <a:srgbClr val="009900"/>
                </a:solidFill>
              </a:rPr>
              <a:t> </a:t>
            </a:r>
            <a:r>
              <a:rPr lang="ar-AE" dirty="0" err="1" smtClean="0">
                <a:solidFill>
                  <a:srgbClr val="009900"/>
                </a:solidFill>
              </a:rPr>
              <a:t>المناسخة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6496" y="1412776"/>
            <a:ext cx="9145016" cy="4896544"/>
          </a:xfrm>
        </p:spPr>
        <p:txBody>
          <a:bodyPr/>
          <a:lstStyle/>
          <a:p>
            <a:pPr algn="just" rtl="1"/>
            <a:r>
              <a:rPr lang="ar-SA" sz="2800" b="1" dirty="0" smtClean="0"/>
              <a:t>تعريف </a:t>
            </a:r>
            <a:r>
              <a:rPr lang="ar-SA" sz="2800" b="1" dirty="0" err="1" smtClean="0"/>
              <a:t>المناسخة</a:t>
            </a:r>
            <a:r>
              <a:rPr lang="ar-SA" sz="2800" b="1" dirty="0" smtClean="0"/>
              <a:t> لغة: </a:t>
            </a:r>
            <a:r>
              <a:rPr lang="ar-SA" sz="2800" dirty="0" smtClean="0"/>
              <a:t>مشتقة من نسخَ الشيءَ، أزاله وغيَّره وأبطله وأقام شيئاً مُقامه، وتناسخ الأزمنة تداولها، وانقراض قرن بعد قرن آخر.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وتناسخ الأرواح شائع عند بعض المِلل، </a:t>
            </a:r>
            <a:r>
              <a:rPr lang="ar-SA" sz="2800" dirty="0" err="1" smtClean="0"/>
              <a:t>كالنصيرية</a:t>
            </a:r>
            <a:r>
              <a:rPr lang="ar-SA" sz="2800" dirty="0" smtClean="0"/>
              <a:t> والدروز، وبعض الشيعة.</a:t>
            </a:r>
            <a:endParaRPr lang="en-US" sz="2800" b="1" dirty="0" smtClean="0"/>
          </a:p>
          <a:p>
            <a:pPr algn="just" rtl="1"/>
            <a:r>
              <a:rPr lang="ar-SA" sz="2800" b="1" dirty="0" err="1" smtClean="0"/>
              <a:t>المناسخة</a:t>
            </a:r>
            <a:r>
              <a:rPr lang="ar-SA" sz="2800" b="1" dirty="0" smtClean="0"/>
              <a:t> اصطلاحاً:</a:t>
            </a:r>
            <a:r>
              <a:rPr lang="ar-SA" sz="2800" dirty="0" smtClean="0"/>
              <a:t> أن يموت إنسان، ثم يموت بعض ورثته، قبل قسمة التركة.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ويصدق هذا التعريف على موت جماعة متوارثين، مع خفاء السابق منهم، كموت أب وابنه في وقت الظهر، ببلد واحد، أو بلدين </a:t>
            </a:r>
            <a:r>
              <a:rPr lang="ar-SA" sz="2800" dirty="0" err="1" smtClean="0"/>
              <a:t>فجاءة</a:t>
            </a:r>
            <a:r>
              <a:rPr lang="ar-SA" sz="2800" dirty="0" smtClean="0"/>
              <a:t>، وخفي السابق منهما.</a:t>
            </a:r>
            <a:endParaRPr lang="en-US" sz="2800" b="1" dirty="0" smtClean="0"/>
          </a:p>
          <a:p>
            <a:pPr algn="just" rtl="1"/>
            <a:r>
              <a:rPr lang="ar-SA" sz="2800" dirty="0" smtClean="0"/>
              <a:t>فنحن أمام قسمة تركتين؛ تركة الميت الأول، ولم تقسم، وتركة الميت الثاني، وهو أحد ورثة الميت </a:t>
            </a:r>
            <a:r>
              <a:rPr lang="ar-SA" sz="2800" dirty="0" err="1" smtClean="0"/>
              <a:t>الأول.</a:t>
            </a:r>
            <a:r>
              <a:rPr lang="ar-SA" sz="2800" b="1" dirty="0" smtClean="0"/>
              <a:t> </a:t>
            </a:r>
          </a:p>
          <a:p>
            <a:pPr algn="just" rtl="1"/>
            <a:r>
              <a:rPr lang="ar-SA" sz="2800" b="1" dirty="0" smtClean="0"/>
              <a:t>العلاقة بين التعريف اللغوي والاصطلاحي</a:t>
            </a:r>
            <a:r>
              <a:rPr lang="ar-SA" sz="2800" dirty="0" smtClean="0"/>
              <a:t>:</a:t>
            </a:r>
            <a:endParaRPr lang="en-US" sz="2800" b="1" dirty="0" smtClean="0"/>
          </a:p>
          <a:p>
            <a:pPr rtl="1"/>
            <a:r>
              <a:rPr lang="ar-SA" sz="2800" dirty="0" smtClean="0"/>
              <a:t>النسخ زوال شخص، وهو الميت الأول، وقيام شخص مكانه، وهو الميت الثاني.</a:t>
            </a:r>
            <a:endParaRPr lang="en-US" sz="2800" b="1" dirty="0" smtClean="0"/>
          </a:p>
          <a:p>
            <a:pPr rtl="1"/>
            <a:endParaRPr lang="en-US" sz="2800" b="1" dirty="0" smtClean="0"/>
          </a:p>
          <a:p>
            <a:pPr algn="just" rtl="1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حالات </a:t>
            </a:r>
            <a:r>
              <a:rPr lang="ar-SA" b="1" dirty="0" err="1" smtClean="0">
                <a:solidFill>
                  <a:srgbClr val="009900"/>
                </a:solidFill>
              </a:rPr>
              <a:t>المناسخة</a:t>
            </a:r>
            <a:r>
              <a:rPr lang="ar-SA" b="1" dirty="0" smtClean="0">
                <a:solidFill>
                  <a:srgbClr val="009900"/>
                </a:solidFill>
              </a:rPr>
              <a:t> (ثلاث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endParaRPr lang="ar-SA" sz="3000" b="1" dirty="0" smtClean="0"/>
          </a:p>
          <a:p>
            <a:pPr algn="just" rtl="1"/>
            <a:r>
              <a:rPr lang="ar-SA" sz="3000" b="1" dirty="0" smtClean="0"/>
              <a:t>الحالة الأولى-</a:t>
            </a:r>
            <a:r>
              <a:rPr lang="ar-SA" sz="3000" dirty="0" smtClean="0"/>
              <a:t>أن يكون ورثة الميت الثاني هم</a:t>
            </a:r>
            <a:r>
              <a:rPr lang="ar-SA" sz="3000" b="1" dirty="0" smtClean="0"/>
              <a:t> أنفسهم </a:t>
            </a:r>
            <a:r>
              <a:rPr lang="ar-SA" sz="3000" dirty="0" smtClean="0"/>
              <a:t>ورثة الميت الأول.</a:t>
            </a:r>
            <a:endParaRPr lang="en-US" sz="3000" b="1" dirty="0" smtClean="0"/>
          </a:p>
          <a:p>
            <a:pPr algn="just" rtl="1"/>
            <a:r>
              <a:rPr lang="ar-SA" sz="3000" b="1" dirty="0" smtClean="0"/>
              <a:t>الحالة الثانية-</a:t>
            </a:r>
            <a:r>
              <a:rPr lang="ar-SA" sz="3000" dirty="0" smtClean="0"/>
              <a:t>أن يكون ورثة الميت الثاني، يرثون</a:t>
            </a:r>
            <a:r>
              <a:rPr lang="ar-SA" sz="3000" b="1" dirty="0" smtClean="0"/>
              <a:t> سهمه، ولا يرثون من غيره</a:t>
            </a:r>
            <a:r>
              <a:rPr lang="ar-SA" sz="3000" dirty="0" smtClean="0"/>
              <a:t>.</a:t>
            </a:r>
            <a:endParaRPr lang="en-US" sz="3000" b="1" dirty="0" smtClean="0"/>
          </a:p>
          <a:p>
            <a:pPr algn="just" rtl="1"/>
            <a:r>
              <a:rPr lang="ar-SA" sz="3000" b="1" dirty="0" smtClean="0"/>
              <a:t>الحالة الثالثة-</a:t>
            </a:r>
            <a:r>
              <a:rPr lang="ar-SA" sz="3000" dirty="0" smtClean="0"/>
              <a:t>أن يكون ورثة الميت الثاني</a:t>
            </a:r>
            <a:r>
              <a:rPr lang="ar-SA" sz="3000" b="1" dirty="0" smtClean="0"/>
              <a:t> يرثون سهمه، ويرثون من غيره</a:t>
            </a:r>
            <a:r>
              <a:rPr lang="ar-SA" sz="3000" dirty="0" smtClean="0"/>
              <a:t>.</a:t>
            </a:r>
          </a:p>
          <a:p>
            <a:pPr algn="just" rtl="1"/>
            <a:r>
              <a:rPr lang="ar-SA" sz="3000" b="1" dirty="0" smtClean="0"/>
              <a:t>ملحوظة: </a:t>
            </a:r>
            <a:r>
              <a:rPr lang="ar-SA" sz="3000" dirty="0" smtClean="0"/>
              <a:t>سنقتصر على شرح الحالتين الأولى والثانية </a:t>
            </a:r>
            <a:r>
              <a:rPr lang="ar-SA" sz="3000" dirty="0" err="1" smtClean="0"/>
              <a:t>فقط!</a:t>
            </a:r>
            <a:r>
              <a:rPr lang="ar-SA" sz="3000" dirty="0" smtClean="0"/>
              <a:t> ونترك الحالة الثالثة لأنها رياضية أكثر منها فقهية.</a:t>
            </a:r>
            <a:endParaRPr lang="en-US" sz="30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AE" b="1" dirty="0" smtClean="0">
                <a:solidFill>
                  <a:srgbClr val="009900"/>
                </a:solidFill>
              </a:rPr>
              <a:t>تفصيل الحالات</a:t>
            </a:r>
            <a:r>
              <a:rPr lang="ar-SA" b="1" dirty="0" smtClean="0">
                <a:solidFill>
                  <a:srgbClr val="009900"/>
                </a:solidFill>
              </a:rPr>
              <a:t> </a:t>
            </a:r>
            <a:r>
              <a:rPr lang="ar-SA" b="1" dirty="0" err="1" smtClean="0">
                <a:solidFill>
                  <a:srgbClr val="009900"/>
                </a:solidFill>
              </a:rPr>
              <a:t>الثلاث </a:t>
            </a:r>
            <a:r>
              <a:rPr lang="ar-SA" b="1" dirty="0" smtClean="0">
                <a:solidFill>
                  <a:srgbClr val="009900"/>
                </a:solidFill>
              </a:rPr>
              <a:t>- الحالة الأولى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- </a:t>
            </a:r>
            <a:r>
              <a:rPr lang="ar-SA" dirty="0" smtClean="0"/>
              <a:t>ورثة الميت الثاني هم أنفسهم ورثة الميت الأول، فيأخذون تركته، ولا يوجد </a:t>
            </a:r>
            <a:r>
              <a:rPr lang="ar-SA" dirty="0" err="1" smtClean="0"/>
              <a:t>غيرهم.</a:t>
            </a:r>
            <a:r>
              <a:rPr lang="ar-SA" dirty="0" smtClean="0"/>
              <a:t> ونحلّها حلاً عادياً، لأنها (مناسخة شكلية</a:t>
            </a:r>
            <a:r>
              <a:rPr lang="ar-SA" dirty="0" err="1" smtClean="0"/>
              <a:t>).</a:t>
            </a:r>
            <a:r>
              <a:rPr lang="ar-SA" dirty="0" smtClean="0"/>
              <a:t> ويطلق على </a:t>
            </a:r>
            <a:r>
              <a:rPr lang="ar-SA" dirty="0" err="1" smtClean="0"/>
              <a:t>الحل: </a:t>
            </a:r>
            <a:r>
              <a:rPr lang="ar-SA" b="1" dirty="0" smtClean="0"/>
              <a:t>(اختصار المناسخة).</a:t>
            </a:r>
            <a:endParaRPr lang="en-US" b="1" dirty="0" smtClean="0"/>
          </a:p>
          <a:p>
            <a:pPr algn="just" rtl="1"/>
            <a:r>
              <a:rPr lang="ar-SA" sz="2800" b="1" dirty="0" err="1" smtClean="0"/>
              <a:t>المسألة </a:t>
            </a:r>
            <a:r>
              <a:rPr lang="ar-SA" sz="2800" b="1" dirty="0" smtClean="0"/>
              <a:t>(1)</a:t>
            </a:r>
            <a:r>
              <a:rPr lang="ar-SA" sz="2800" dirty="0" smtClean="0"/>
              <a:t>: مات (عنترة) عن 5 أبناء، وترك 400 ديناراً، فمات ثلاثة منهم قبل القسمة، وهم بلا زوجات ولا </a:t>
            </a:r>
            <a:r>
              <a:rPr lang="ar-SA" sz="2800" dirty="0" err="1" smtClean="0"/>
              <a:t>أبناء.</a:t>
            </a:r>
            <a:r>
              <a:rPr lang="ar-SA" sz="2800" dirty="0" smtClean="0"/>
              <a:t> </a:t>
            </a:r>
          </a:p>
          <a:p>
            <a:pPr algn="just" rtl="1"/>
            <a:endParaRPr lang="en-US" sz="2800" b="1" dirty="0" smtClean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68624" y="4221087"/>
          <a:ext cx="6604000" cy="188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62407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التركة</a:t>
                      </a:r>
                    </a:p>
                    <a:p>
                      <a:pPr algn="ctr" rtl="1"/>
                      <a:r>
                        <a:rPr lang="ar-SA" dirty="0" smtClean="0"/>
                        <a:t> 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</a:t>
                      </a:r>
                    </a:p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الورثة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الأنصبة</a:t>
                      </a:r>
                      <a:endParaRPr lang="en-US" dirty="0"/>
                    </a:p>
                  </a:txBody>
                  <a:tcPr/>
                </a:tc>
              </a:tr>
              <a:tr h="62407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ابن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  <a:p>
                      <a:pPr algn="ctr" rtl="1"/>
                      <a:r>
                        <a:rPr lang="ar-SA" sz="2400" b="1" dirty="0" smtClean="0"/>
                        <a:t>ع</a:t>
                      </a:r>
                      <a:endParaRPr lang="en-US" sz="2400" b="1" dirty="0"/>
                    </a:p>
                  </a:txBody>
                  <a:tcPr/>
                </a:tc>
              </a:tr>
              <a:tr h="62407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ابن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>
                <a:solidFill>
                  <a:srgbClr val="009900"/>
                </a:solidFill>
              </a:rPr>
              <a:t>الحالة الثانية وخطوات حلّها</a:t>
            </a:r>
            <a:endParaRPr lang="en-US" sz="4000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484784"/>
            <a:ext cx="8915400" cy="4525963"/>
          </a:xfrm>
        </p:spPr>
        <p:txBody>
          <a:bodyPr/>
          <a:lstStyle/>
          <a:p>
            <a:pPr algn="just" rtl="1"/>
            <a:r>
              <a:rPr lang="ar-SA" sz="2900" dirty="0" smtClean="0"/>
              <a:t>	-أن يكون ورثة الميت الثاني، يرثون</a:t>
            </a:r>
            <a:r>
              <a:rPr lang="ar-SA" sz="2900" b="1" dirty="0" smtClean="0"/>
              <a:t> سهمه، ولا يرثون غيره</a:t>
            </a:r>
            <a:r>
              <a:rPr lang="ar-SA" sz="2900" dirty="0" smtClean="0"/>
              <a:t>.</a:t>
            </a:r>
            <a:endParaRPr lang="en-US" sz="2900" b="1" dirty="0" smtClean="0"/>
          </a:p>
          <a:p>
            <a:pPr algn="just" rtl="1"/>
            <a:r>
              <a:rPr lang="ar-SA" sz="2600" b="1" dirty="0" smtClean="0"/>
              <a:t>خطوات الحل، (طريقة القاسم المشترك الأعظم)، والمسألة تحتاج إلى جدولين:</a:t>
            </a:r>
            <a:endParaRPr lang="en-US" sz="26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900" dirty="0" smtClean="0"/>
              <a:t>نضع جدولاً للمسألة الأولى، ونعيّن الورثة وفروضهم.</a:t>
            </a:r>
            <a:endParaRPr lang="en-US" sz="29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900" dirty="0" smtClean="0"/>
              <a:t>نستخرج أصل المسألة الأولى، ونكتب سهام الورثة. </a:t>
            </a:r>
            <a:endParaRPr lang="en-US" sz="29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900" dirty="0" smtClean="0"/>
              <a:t>نصحح المسألة الأولى، إن احتاجت إلى تصحيح.</a:t>
            </a:r>
            <a:endParaRPr lang="en-US" sz="29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900" dirty="0" smtClean="0"/>
              <a:t>نكتب مصطلح (ت) في المسألة الأولى، مقابل الوارث الميت الثاني.</a:t>
            </a:r>
            <a:endParaRPr lang="en-US" sz="29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900" dirty="0" smtClean="0"/>
              <a:t>نكتب ورثة الميت الثاني، سواء من الورثة الموجودين في الأولى، أو الورثة الْجُدد.</a:t>
            </a:r>
            <a:endParaRPr lang="en-US" sz="2900" b="1" dirty="0" smtClean="0"/>
          </a:p>
          <a:p>
            <a:pPr marL="514350" lvl="0" indent="-514350" algn="just" rtl="1">
              <a:buFont typeface="+mj-lt"/>
              <a:buAutoNum type="arabicParenR"/>
            </a:pPr>
            <a:r>
              <a:rPr lang="ar-SA" sz="2900" dirty="0" smtClean="0"/>
              <a:t>نحلّ مسألة الميت الثاني، وكأنها مسألة مستقلة عن الأولى.</a:t>
            </a:r>
            <a:endParaRPr lang="en-US" sz="2900" b="1" dirty="0" smtClean="0"/>
          </a:p>
          <a:p>
            <a:pPr algn="just" rtl="1"/>
            <a:endParaRPr lang="en-US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632520" y="836712"/>
            <a:ext cx="1728192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خطوات الحالة الثانية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556792"/>
            <a:ext cx="8915400" cy="4525963"/>
          </a:xfrm>
        </p:spPr>
        <p:txBody>
          <a:bodyPr/>
          <a:lstStyle/>
          <a:p>
            <a:pPr marL="514350" lvl="0" indent="-514350" algn="just" rtl="1">
              <a:buFont typeface="+mj-lt"/>
              <a:buAutoNum type="arabicParenR" startAt="7"/>
            </a:pPr>
            <a:r>
              <a:rPr lang="ar-SA" sz="2800" dirty="0" smtClean="0"/>
              <a:t>نستخرج أصل المسألة الثانية، ونكتب سهام ورثة الميت الثاني.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 startAt="7"/>
            </a:pPr>
            <a:r>
              <a:rPr lang="ar-SA" sz="2800" dirty="0" smtClean="0"/>
              <a:t>نصحح المسألة الثانية إن احتاجت إلى تصحيح.</a:t>
            </a:r>
            <a:endParaRPr lang="en-US" sz="2800" b="1" dirty="0" smtClean="0"/>
          </a:p>
          <a:p>
            <a:pPr marL="514350" lvl="0" indent="-514350" algn="just" rtl="1">
              <a:buFont typeface="+mj-lt"/>
              <a:buAutoNum type="arabicParenR" startAt="7"/>
            </a:pPr>
            <a:r>
              <a:rPr lang="ar-SA" sz="2800" dirty="0" smtClean="0"/>
              <a:t>لتوزيع التركة على الوارثين من كلا الميتين، ندمج المسألتين، </a:t>
            </a:r>
            <a:r>
              <a:rPr lang="ar-SA" sz="2800" dirty="0" err="1" smtClean="0"/>
              <a:t>فنستخرج </a:t>
            </a:r>
            <a:r>
              <a:rPr lang="ar-SA" sz="2800" dirty="0" smtClean="0"/>
              <a:t>(</a:t>
            </a:r>
            <a:r>
              <a:rPr lang="ar-SA" sz="2800" b="1" dirty="0" smtClean="0"/>
              <a:t>القاسم المشترك الأعظم</a:t>
            </a:r>
            <a:r>
              <a:rPr lang="ar-SA" sz="2800" dirty="0" smtClean="0"/>
              <a:t>) بين سهم الميت الثاني، وأصل المسألة الثانية.</a:t>
            </a:r>
            <a:endParaRPr lang="en-US" sz="2800" b="1" dirty="0" smtClean="0"/>
          </a:p>
          <a:p>
            <a:pPr marL="514350" lvl="0" indent="-514350" algn="just" rtl="1"/>
            <a:r>
              <a:rPr lang="ar-SA" sz="2800" dirty="0" smtClean="0"/>
              <a:t>10)لدمج المسألة الثانية بالأولى، </a:t>
            </a:r>
            <a:r>
              <a:rPr lang="ar-SA" sz="2800" dirty="0" err="1" smtClean="0"/>
              <a:t>نستخرج </a:t>
            </a:r>
            <a:r>
              <a:rPr lang="ar-SA" sz="2800" b="1" dirty="0" smtClean="0"/>
              <a:t>(جزء سهم) الثانية</a:t>
            </a:r>
            <a:r>
              <a:rPr lang="ar-SA" sz="2800" dirty="0" smtClean="0"/>
              <a:t> بقسمة سهم الميت الثاني </a:t>
            </a:r>
            <a:r>
              <a:rPr lang="ar-SA" sz="2800" dirty="0" err="1" smtClean="0"/>
              <a:t>على </a:t>
            </a:r>
            <a:r>
              <a:rPr lang="ar-SA" sz="2800" dirty="0" smtClean="0"/>
              <a:t>(القاسم المشترك الأعظم)، ونضع الناتج فوق أصل الثانية، أو </a:t>
            </a:r>
            <a:r>
              <a:rPr lang="ar-SA" sz="2800" dirty="0" err="1" smtClean="0"/>
              <a:t>مصحّها.</a:t>
            </a:r>
            <a:r>
              <a:rPr lang="ar-SA" sz="2800" dirty="0" smtClean="0"/>
              <a:t> </a:t>
            </a:r>
            <a:endParaRPr lang="en-US" sz="2800" b="1" dirty="0" smtClean="0"/>
          </a:p>
          <a:p>
            <a:pPr marL="514350" lvl="0" indent="-514350" algn="just" rtl="1"/>
            <a:r>
              <a:rPr lang="ar-SA" sz="2800" dirty="0" smtClean="0"/>
              <a:t>11</a:t>
            </a:r>
            <a:r>
              <a:rPr lang="ar-SA" sz="2800" dirty="0" err="1" smtClean="0"/>
              <a:t>)ونستخرج </a:t>
            </a:r>
            <a:r>
              <a:rPr lang="ar-SA" sz="2800" b="1" dirty="0" smtClean="0"/>
              <a:t>(جزء سهم) الأولى</a:t>
            </a:r>
            <a:r>
              <a:rPr lang="ar-SA" sz="2800" dirty="0" smtClean="0"/>
              <a:t> بقسمة أصل المسألة الثانية على (القاسم المشترك الأعظم)، ونضع الناتج فوق أصل الأولى، أو مصحّها</a:t>
            </a:r>
            <a:r>
              <a:rPr lang="ar-SA" sz="2800" b="1" dirty="0" smtClean="0"/>
              <a:t>.</a:t>
            </a:r>
            <a:endParaRPr lang="en-US" sz="2800" b="1" dirty="0" smtClean="0"/>
          </a:p>
          <a:p>
            <a:endParaRPr lang="en-US" sz="3000" dirty="0"/>
          </a:p>
        </p:txBody>
      </p:sp>
      <p:sp>
        <p:nvSpPr>
          <p:cNvPr id="4" name="سهم إلى اليسار 3"/>
          <p:cNvSpPr/>
          <p:nvPr/>
        </p:nvSpPr>
        <p:spPr>
          <a:xfrm>
            <a:off x="848544" y="836712"/>
            <a:ext cx="1368152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خطوات الحالة الثانية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1412776"/>
            <a:ext cx="8915400" cy="5112568"/>
          </a:xfrm>
        </p:spPr>
        <p:txBody>
          <a:bodyPr/>
          <a:lstStyle/>
          <a:p>
            <a:pPr marL="514350" lvl="0" indent="-514350" algn="just" rtl="1"/>
            <a:r>
              <a:rPr lang="ar-SA" sz="2700" dirty="0" smtClean="0"/>
              <a:t>12)عند عدم وجود هذا (</a:t>
            </a:r>
            <a:r>
              <a:rPr lang="ar-SA" sz="2700" b="1" dirty="0" smtClean="0"/>
              <a:t>القاسم المشترك الأعظم</a:t>
            </a:r>
            <a:r>
              <a:rPr lang="ar-SA" sz="2700" dirty="0" smtClean="0"/>
              <a:t>)، فإننا نضع سهم الميت بكامله، </a:t>
            </a:r>
            <a:r>
              <a:rPr lang="ar-SA" sz="2700" b="1" dirty="0" smtClean="0"/>
              <a:t>(كجزء سهم)</a:t>
            </a:r>
            <a:r>
              <a:rPr lang="ar-SA" sz="2700" dirty="0" smtClean="0"/>
              <a:t> فوق أصل المسألة الثانية، ونضع أصل المسألة الثانية فوق أصل الأولى.</a:t>
            </a:r>
            <a:endParaRPr lang="en-US" sz="2700" b="1" dirty="0" smtClean="0"/>
          </a:p>
          <a:p>
            <a:pPr marL="514350" lvl="0" indent="-514350" algn="just" rtl="1"/>
            <a:r>
              <a:rPr lang="ar-SA" sz="2700" dirty="0" smtClean="0"/>
              <a:t>13</a:t>
            </a:r>
            <a:r>
              <a:rPr lang="ar-SA" sz="2700" dirty="0" err="1" smtClean="0"/>
              <a:t>)نشتق </a:t>
            </a:r>
            <a:r>
              <a:rPr lang="ar-SA" sz="2700" b="1" dirty="0" smtClean="0"/>
              <a:t>(أصل الجامعة)،</a:t>
            </a:r>
            <a:r>
              <a:rPr lang="ar-SA" sz="2700" dirty="0" smtClean="0"/>
              <a:t> فنضرب </a:t>
            </a:r>
            <a:r>
              <a:rPr lang="ar-SA" sz="2700" b="1" dirty="0" smtClean="0"/>
              <a:t>(جزء سهم المسألة الثانية</a:t>
            </a:r>
            <a:r>
              <a:rPr lang="ar-SA" sz="2700" dirty="0" smtClean="0"/>
              <a:t>) بأصل المسألة الأولى.</a:t>
            </a:r>
          </a:p>
          <a:p>
            <a:pPr marL="514350" lvl="0" indent="-514350" algn="just" rtl="1"/>
            <a:r>
              <a:rPr lang="ar-SA" sz="2700" dirty="0" smtClean="0"/>
              <a:t>14)لا ننسى أن نضرب كالعادة جزء السهم بسهم كل واحد من ورثة المسألة، في كلا المسألتين، ونضع النواتج في أماكنها في حقل (</a:t>
            </a:r>
            <a:r>
              <a:rPr lang="ar-SA" sz="2700" b="1" dirty="0" smtClean="0"/>
              <a:t>المسألة الجامعة).</a:t>
            </a:r>
            <a:endParaRPr lang="en-US" sz="2700" b="1" dirty="0" smtClean="0"/>
          </a:p>
          <a:p>
            <a:pPr marL="514350" lvl="0" indent="-514350" algn="just" rtl="1"/>
            <a:r>
              <a:rPr lang="ar-SA" sz="2700" dirty="0" smtClean="0"/>
              <a:t>15)عند وجود وارث له سهم في المسألة الأولى، وسهم في المسألة الثانية، فإننا نجمع السهمين، ونضع</a:t>
            </a:r>
            <a:r>
              <a:rPr lang="ar-SA" sz="2700" b="1" dirty="0" smtClean="0"/>
              <a:t> المجموع</a:t>
            </a:r>
            <a:r>
              <a:rPr lang="ar-SA" sz="2700" dirty="0" smtClean="0"/>
              <a:t> في (حقل الجامعة).</a:t>
            </a:r>
            <a:endParaRPr lang="en-US" sz="2700" b="1" dirty="0" smtClean="0"/>
          </a:p>
          <a:p>
            <a:pPr marL="514350" lvl="0" indent="-514350" algn="just" rtl="1"/>
            <a:r>
              <a:rPr lang="ar-SA" sz="2700" dirty="0" smtClean="0"/>
              <a:t>16)إذا مات قبل القسمة ميت ثانٍ وثالث، فإننا نجعل لكل ميت مسألة جديدة (وجامعة جديدة) بعد كل مسألة، ونتبع المراحل السابقة.</a:t>
            </a:r>
            <a:endParaRPr lang="en-US" sz="2700" b="1" dirty="0" smtClean="0"/>
          </a:p>
          <a:p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مثال على الحالة </a:t>
            </a:r>
            <a:r>
              <a:rPr lang="ar-SA" b="1" dirty="0" err="1" smtClean="0">
                <a:solidFill>
                  <a:srgbClr val="009900"/>
                </a:solidFill>
              </a:rPr>
              <a:t>الثانية </a:t>
            </a:r>
            <a:r>
              <a:rPr lang="ar-SA" b="1" dirty="0" smtClean="0">
                <a:solidFill>
                  <a:srgbClr val="009900"/>
                </a:solidFill>
              </a:rPr>
              <a:t>–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(عوف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r>
              <a:rPr lang="ar-SA" b="1" dirty="0" smtClean="0">
                <a:solidFill>
                  <a:srgbClr val="009900"/>
                </a:solidFill>
              </a:rPr>
              <a:t> </a:t>
            </a:r>
            <a:endParaRPr lang="ar-AE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12" y="1556792"/>
            <a:ext cx="8915400" cy="4525963"/>
          </a:xfrm>
        </p:spPr>
        <p:txBody>
          <a:bodyPr/>
          <a:lstStyle/>
          <a:p>
            <a:pPr algn="just" rtl="1"/>
            <a:r>
              <a:rPr lang="ar-SA" dirty="0" err="1" smtClean="0"/>
              <a:t>مات </a:t>
            </a:r>
            <a:r>
              <a:rPr lang="ar-SA" dirty="0" smtClean="0"/>
              <a:t>(عَوْف) عن زوجة، وبنت من غير هذه الزوجة، وعمّ، وترك </a:t>
            </a:r>
          </a:p>
          <a:p>
            <a:pPr algn="just" rtl="1"/>
            <a:r>
              <a:rPr lang="ar-SA" dirty="0" smtClean="0"/>
              <a:t>800 ديناراً، وقبل قسمة التركة، ماتت البنت عن  زوج، وابن.</a:t>
            </a:r>
            <a:endParaRPr lang="ar-SA" sz="2000" dirty="0"/>
          </a:p>
          <a:p>
            <a:pPr algn="just" rtl="1"/>
            <a:endParaRPr lang="ar-SA" b="1" dirty="0" smtClean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00470" y="2924945"/>
          <a:ext cx="9433053" cy="2604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7579"/>
                <a:gridCol w="1347579"/>
                <a:gridCol w="1347579"/>
                <a:gridCol w="1347579"/>
                <a:gridCol w="1347579"/>
                <a:gridCol w="1347579"/>
                <a:gridCol w="1347579"/>
              </a:tblGrid>
              <a:tr h="864095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التركة</a:t>
                      </a:r>
                    </a:p>
                    <a:p>
                      <a:pPr algn="ctr" rtl="1"/>
                      <a:r>
                        <a:rPr lang="ar-SA" dirty="0" smtClean="0"/>
                        <a:t>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أصل المسألة الجامعة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8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أصل المسألة الثانية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4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ورثة الميت الثاني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أصل المسألة الأولى</a:t>
                      </a:r>
                    </a:p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ورثة الميت الأول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الأنصبة</a:t>
                      </a:r>
                      <a:endParaRPr lang="en-US" dirty="0"/>
                    </a:p>
                  </a:txBody>
                  <a:tcPr/>
                </a:tc>
              </a:tr>
              <a:tr h="422554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_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_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1/8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زوجة</a:t>
                      </a:r>
                      <a:endParaRPr lang="en-US" dirty="0" smtClean="0"/>
                    </a:p>
                  </a:txBody>
                  <a:tcPr/>
                </a:tc>
              </a:tr>
              <a:tr h="422554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_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_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ع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عمّ</a:t>
                      </a:r>
                      <a:endParaRPr lang="en-US" dirty="0" smtClean="0"/>
                    </a:p>
                  </a:txBody>
                  <a:tcPr/>
                </a:tc>
              </a:tr>
              <a:tr h="422554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زوج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1/2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بنت</a:t>
                      </a:r>
                      <a:endParaRPr lang="en-US" dirty="0" smtClean="0"/>
                    </a:p>
                  </a:txBody>
                  <a:tcPr/>
                </a:tc>
              </a:tr>
              <a:tr h="422554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ابن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ar-S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نشاط </a:t>
            </a:r>
            <a:r>
              <a:rPr lang="ar-SA" b="1" dirty="0" err="1" smtClean="0">
                <a:solidFill>
                  <a:srgbClr val="009900"/>
                </a:solidFill>
              </a:rPr>
              <a:t>صفّي </a:t>
            </a:r>
            <a:r>
              <a:rPr lang="ar-SA" b="1" dirty="0" smtClean="0">
                <a:solidFill>
                  <a:srgbClr val="009900"/>
                </a:solidFill>
              </a:rPr>
              <a:t>– </a:t>
            </a:r>
            <a:r>
              <a:rPr lang="ar-SA" b="1" dirty="0" err="1" smtClean="0">
                <a:solidFill>
                  <a:srgbClr val="009900"/>
                </a:solidFill>
              </a:rPr>
              <a:t>مسألة </a:t>
            </a:r>
            <a:r>
              <a:rPr lang="ar-SA" b="1" dirty="0" smtClean="0">
                <a:solidFill>
                  <a:srgbClr val="009900"/>
                </a:solidFill>
              </a:rPr>
              <a:t>(جُمانة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1484784"/>
            <a:ext cx="8915400" cy="5373216"/>
          </a:xfrm>
        </p:spPr>
        <p:txBody>
          <a:bodyPr/>
          <a:lstStyle/>
          <a:p>
            <a:pPr algn="just" rtl="1"/>
            <a:r>
              <a:rPr lang="ar-SA" sz="3000" b="1" dirty="0" smtClean="0"/>
              <a:t>المسألة</a:t>
            </a:r>
            <a:r>
              <a:rPr lang="ar-SA" sz="3000" dirty="0" smtClean="0"/>
              <a:t>: </a:t>
            </a:r>
            <a:r>
              <a:rPr lang="ar-SA" sz="3000" dirty="0" err="1" smtClean="0"/>
              <a:t>ماتت </a:t>
            </a:r>
            <a:r>
              <a:rPr lang="ar-SA" sz="3000" dirty="0" smtClean="0"/>
              <a:t>(جُمانة) عن أمّ، وعمّ، وزوج، وتركت 120 </a:t>
            </a:r>
            <a:r>
              <a:rPr lang="ar-SA" sz="3000" dirty="0" err="1" smtClean="0"/>
              <a:t>ديناراً.</a:t>
            </a:r>
            <a:r>
              <a:rPr lang="ar-SA" sz="3000" dirty="0" smtClean="0"/>
              <a:t> وقبل قسمة التركة، مات زوجها عن 6 أبناء.</a:t>
            </a:r>
          </a:p>
          <a:p>
            <a:pPr algn="just" rtl="1"/>
            <a:r>
              <a:rPr lang="ar-SA" sz="2800" dirty="0" smtClean="0"/>
              <a:t>      </a:t>
            </a:r>
            <a:r>
              <a:rPr lang="ar-SA" sz="2400" dirty="0" smtClean="0"/>
              <a:t>نضرب بجزء السهم</a:t>
            </a:r>
            <a:r>
              <a:rPr lang="en-US" sz="2400" dirty="0" smtClean="0"/>
              <a:t> X 2</a:t>
            </a:r>
            <a:r>
              <a:rPr lang="ar-SA" sz="2400" dirty="0" smtClean="0"/>
              <a:t>           نضرب بجزء السهم</a:t>
            </a:r>
            <a:r>
              <a:rPr lang="en-US" sz="2400" dirty="0" smtClean="0"/>
              <a:t> X 2</a:t>
            </a:r>
            <a:endParaRPr lang="ar-SA" sz="2400" dirty="0" smtClean="0"/>
          </a:p>
          <a:p>
            <a:pPr algn="just" rtl="1"/>
            <a:endParaRPr lang="ar-SA" sz="3000" dirty="0" smtClean="0"/>
          </a:p>
          <a:p>
            <a:pPr algn="just" rtl="1"/>
            <a:r>
              <a:rPr lang="ar-SA" sz="3000" dirty="0" smtClean="0"/>
              <a:t>		</a:t>
            </a:r>
            <a:endParaRPr lang="en-US" sz="3000" b="1" dirty="0" smtClean="0"/>
          </a:p>
          <a:p>
            <a:endParaRPr lang="ar-AE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72480" y="3068960"/>
          <a:ext cx="9232575" cy="2808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626"/>
                <a:gridCol w="1224136"/>
                <a:gridCol w="1800200"/>
                <a:gridCol w="1471018"/>
                <a:gridCol w="1769342"/>
                <a:gridCol w="946388"/>
                <a:gridCol w="1357865"/>
              </a:tblGrid>
              <a:tr h="73448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التركة</a:t>
                      </a:r>
                    </a:p>
                    <a:p>
                      <a:pPr algn="ctr"/>
                      <a:r>
                        <a:rPr lang="ar-SA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 الجامع</a:t>
                      </a:r>
                    </a:p>
                    <a:p>
                      <a:pPr algn="ctr" rtl="1"/>
                      <a:r>
                        <a:rPr lang="ar-SA" dirty="0" err="1" smtClean="0"/>
                        <a:t>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أصل المسألة الثانية</a:t>
                      </a:r>
                    </a:p>
                    <a:p>
                      <a:pPr algn="ctr"/>
                      <a:r>
                        <a:rPr lang="ar-SA" dirty="0" err="1" smtClean="0"/>
                        <a:t>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ورثة الميت الثاني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أصل المسألة الأولى</a:t>
                      </a:r>
                    </a:p>
                    <a:p>
                      <a:pPr algn="ctr"/>
                      <a:r>
                        <a:rPr lang="ar-SA" dirty="0" err="1" smtClean="0"/>
                        <a:t>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الأنصبة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ورثة الميت الأول</a:t>
                      </a:r>
                      <a:endParaRPr lang="en-US" dirty="0"/>
                    </a:p>
                  </a:txBody>
                  <a:tcPr/>
                </a:tc>
              </a:tr>
              <a:tr h="518457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أمّ</a:t>
                      </a:r>
                      <a:endParaRPr lang="en-US" dirty="0"/>
                    </a:p>
                  </a:txBody>
                  <a:tcPr/>
                </a:tc>
              </a:tr>
              <a:tr h="518457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عمّ</a:t>
                      </a:r>
                      <a:endParaRPr lang="en-US" dirty="0"/>
                    </a:p>
                  </a:txBody>
                  <a:tcPr/>
                </a:tc>
              </a:tr>
              <a:tr h="518457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زوج</a:t>
                      </a:r>
                      <a:endParaRPr lang="en-US" dirty="0"/>
                    </a:p>
                  </a:txBody>
                  <a:tcPr/>
                </a:tc>
              </a:tr>
              <a:tr h="51845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6 أبناء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639</Words>
  <Application>Microsoft Office PowerPoint</Application>
  <PresentationFormat>A4 Paper (210x297 mm)‎</PresentationFormat>
  <Paragraphs>126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العاشرة  المناسخة</vt:lpstr>
      <vt:lpstr>حالات المناسخة (ثلاث)</vt:lpstr>
      <vt:lpstr>تفصيل الحالات الثلاث - الحالة الأولى</vt:lpstr>
      <vt:lpstr>الحالة الثانية وخطوات حلّها</vt:lpstr>
      <vt:lpstr>تابع - خطوات الحالة الثانية</vt:lpstr>
      <vt:lpstr>تابع - خطوات الحالة الثانية</vt:lpstr>
      <vt:lpstr>مثال على الحالة الثانية – مسألة (عوف) </vt:lpstr>
      <vt:lpstr>نشاط صفّي – مسألة (جُمانة)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990</cp:revision>
  <dcterms:created xsi:type="dcterms:W3CDTF">2009-10-14T19:14:34Z</dcterms:created>
  <dcterms:modified xsi:type="dcterms:W3CDTF">2012-02-26T03:07:57Z</dcterms:modified>
</cp:coreProperties>
</file>