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512" r:id="rId2"/>
    <p:sldId id="481" r:id="rId3"/>
    <p:sldId id="519" r:id="rId4"/>
    <p:sldId id="411" r:id="rId5"/>
    <p:sldId id="413" r:id="rId6"/>
    <p:sldId id="417" r:id="rId7"/>
    <p:sldId id="419" r:id="rId8"/>
    <p:sldId id="420" r:id="rId9"/>
    <p:sldId id="531" r:id="rId10"/>
    <p:sldId id="532" r:id="rId11"/>
    <p:sldId id="425" r:id="rId12"/>
    <p:sldId id="533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0000"/>
    <a:srgbClr val="709256"/>
    <a:srgbClr val="AD9968"/>
    <a:srgbClr val="3B84AF"/>
    <a:srgbClr val="FF33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نمط متوسط 2 - تميي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النمط المتوس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7" autoAdjust="0"/>
    <p:restoredTop sz="87719" autoAdjust="0"/>
  </p:normalViewPr>
  <p:slideViewPr>
    <p:cSldViewPr>
      <p:cViewPr>
        <p:scale>
          <a:sx n="55" d="100"/>
          <a:sy n="55" d="100"/>
        </p:scale>
        <p:origin x="-240" y="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2/26/2012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081971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7620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كلية الآداب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ar-SA" sz="72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/>
            <a:endParaRPr lang="ar-SA" sz="72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72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فقه المواريث </a:t>
            </a:r>
            <a:r>
              <a:rPr lang="ar-SA" sz="54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(</a:t>
            </a:r>
            <a:r>
              <a:rPr lang="en-US" sz="54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2</a:t>
            </a:r>
            <a:r>
              <a:rPr lang="ar-SA" sz="5400" b="1" dirty="0" err="1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)</a:t>
            </a:r>
            <a:endParaRPr lang="ar-SA" sz="54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5400" b="1" dirty="0" smtClean="0">
                <a:solidFill>
                  <a:srgbClr val="009900"/>
                </a:solidFill>
                <a:latin typeface="AYM Wadiy S_U normal."/>
                <a:cs typeface="Times New Roman" pitchFamily="18" charset="0"/>
              </a:rPr>
              <a:t>الجزئية الثانية</a:t>
            </a:r>
            <a:endParaRPr lang="ar-SA" sz="4800" b="1" dirty="0" smtClean="0">
              <a:solidFill>
                <a:srgbClr val="0070C0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5300" b="1" dirty="0" err="1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د.</a:t>
            </a:r>
            <a:r>
              <a:rPr lang="ar-SA" sz="5300" b="1" dirty="0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 منير عبد الله </a:t>
            </a:r>
            <a:r>
              <a:rPr lang="ar-SA" sz="5300" b="1" dirty="0" err="1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خضير</a:t>
            </a:r>
            <a:endParaRPr lang="ar-SA" sz="5300" b="1" dirty="0">
              <a:solidFill>
                <a:srgbClr val="0070C0"/>
              </a:solidFill>
              <a:latin typeface="AYM Wadiy S_U normal.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FF0000"/>
                </a:solidFill>
              </a:rPr>
              <a:t>المحاضرة الحادية </a:t>
            </a:r>
            <a:r>
              <a:rPr lang="ar-AE" b="1" dirty="0" smtClean="0">
                <a:solidFill>
                  <a:srgbClr val="FF0000"/>
                </a:solidFill>
              </a:rPr>
              <a:t>عشرة</a:t>
            </a:r>
            <a:r>
              <a:rPr lang="ar-SA" b="1" dirty="0" smtClean="0">
                <a:solidFill>
                  <a:srgbClr val="FF0000"/>
                </a:solidFill>
              </a:rPr>
              <a:t/>
            </a:r>
            <a:br>
              <a:rPr lang="ar-SA" b="1" dirty="0" smtClean="0">
                <a:solidFill>
                  <a:srgbClr val="FF0000"/>
                </a:solidFill>
              </a:rPr>
            </a:br>
            <a:r>
              <a:rPr lang="ar-AE" b="1" dirty="0" smtClean="0">
                <a:solidFill>
                  <a:srgbClr val="009900"/>
                </a:solidFill>
              </a:rPr>
              <a:t> </a:t>
            </a:r>
            <a:r>
              <a:rPr lang="ar-SA" dirty="0" smtClean="0">
                <a:solidFill>
                  <a:srgbClr val="009900"/>
                </a:solidFill>
              </a:rPr>
              <a:t>توريث الغرقى </a:t>
            </a:r>
            <a:r>
              <a:rPr lang="ar-SA" dirty="0" err="1" smtClean="0">
                <a:solidFill>
                  <a:srgbClr val="009900"/>
                </a:solidFill>
              </a:rPr>
              <a:t>والحرقى</a:t>
            </a:r>
            <a:r>
              <a:rPr lang="ar-SA" dirty="0" smtClean="0">
                <a:solidFill>
                  <a:srgbClr val="009900"/>
                </a:solidFill>
              </a:rPr>
              <a:t> </a:t>
            </a:r>
            <a:r>
              <a:rPr lang="ar-SA" dirty="0" err="1" smtClean="0">
                <a:solidFill>
                  <a:srgbClr val="009900"/>
                </a:solidFill>
              </a:rPr>
              <a:t>والهدمى</a:t>
            </a:r>
            <a:endParaRPr lang="ar-AE" dirty="0">
              <a:solidFill>
                <a:srgbClr val="0099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488" y="1600200"/>
            <a:ext cx="9066212" cy="4525963"/>
          </a:xfrm>
        </p:spPr>
        <p:txBody>
          <a:bodyPr/>
          <a:lstStyle/>
          <a:p>
            <a:pPr algn="just" rtl="1"/>
            <a:r>
              <a:rPr lang="ar-SA" dirty="0" smtClean="0"/>
              <a:t>ومسائل هذا الفصل هي تطبيق مباشر للفصل السابق وهو(</a:t>
            </a:r>
            <a:r>
              <a:rPr lang="ar-SA" dirty="0" err="1" smtClean="0"/>
              <a:t>المناسخات</a:t>
            </a:r>
            <a:r>
              <a:rPr lang="ar-SA" dirty="0" smtClean="0"/>
              <a:t>)، وعمادها الشق الرياضي أكثر من الشقّ الفقهي.</a:t>
            </a:r>
            <a:endParaRPr lang="en-US" dirty="0" smtClean="0"/>
          </a:p>
          <a:p>
            <a:pPr algn="just" rtl="1"/>
            <a:r>
              <a:rPr lang="ar-SA" b="1" dirty="0" smtClean="0"/>
              <a:t>مفهوم الغرقى </a:t>
            </a:r>
            <a:r>
              <a:rPr lang="ar-SA" b="1" dirty="0" err="1" smtClean="0"/>
              <a:t>والهدمى</a:t>
            </a:r>
            <a:r>
              <a:rPr lang="ar-SA" b="1" dirty="0" smtClean="0"/>
              <a:t> </a:t>
            </a:r>
            <a:r>
              <a:rPr lang="ar-SA" b="1" dirty="0" err="1" smtClean="0"/>
              <a:t>والحرقى</a:t>
            </a:r>
            <a:r>
              <a:rPr lang="ar-SA" b="1" dirty="0" smtClean="0"/>
              <a:t> عند الفقهاء:</a:t>
            </a:r>
            <a:endParaRPr lang="en-US" b="1" dirty="0" smtClean="0"/>
          </a:p>
          <a:p>
            <a:pPr algn="just" rtl="1"/>
            <a:r>
              <a:rPr lang="ar-SA" dirty="0" smtClean="0"/>
              <a:t>الغرقى </a:t>
            </a:r>
            <a:r>
              <a:rPr lang="ar-SA" dirty="0" err="1" smtClean="0"/>
              <a:t>والهدمى</a:t>
            </a:r>
            <a:r>
              <a:rPr lang="ar-SA" dirty="0" smtClean="0"/>
              <a:t> </a:t>
            </a:r>
            <a:r>
              <a:rPr lang="ar-SA" dirty="0" err="1" smtClean="0"/>
              <a:t>والحرقى</a:t>
            </a:r>
            <a:r>
              <a:rPr lang="ar-SA" dirty="0" smtClean="0"/>
              <a:t>، هم الناس الذين ماتوا بحادث جماعي واحد، كالغرق والهدم والحرق، والقتل في معركة، ولا يُعرف السابق منهم. </a:t>
            </a:r>
            <a:endParaRPr lang="en-US" b="1" dirty="0" smtClean="0"/>
          </a:p>
          <a:p>
            <a:pPr algn="just" rtl="1"/>
            <a:r>
              <a:rPr lang="ar-SA" dirty="0" smtClean="0"/>
              <a:t>ويلحق بهم موتى الحوادث المفاجئة، كاستنشاق غاز سام، أو انفجار عبوّة غاز، أو اصطدام سيارتين أو قطارين، أو جنوح حافلة، أو انحراف قطار، أو سقوط طائرة، أو غرق سفينة..</a:t>
            </a:r>
            <a:endParaRPr lang="en-US" b="1" dirty="0" smtClean="0"/>
          </a:p>
          <a:p>
            <a:endParaRPr lang="ar-A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72480" y="274638"/>
            <a:ext cx="9138220" cy="1143000"/>
          </a:xfrm>
        </p:spPr>
        <p:txBody>
          <a:bodyPr/>
          <a:lstStyle/>
          <a:p>
            <a:pPr algn="ctr" rtl="1"/>
            <a:r>
              <a:rPr lang="ar-SA" sz="3600" b="1" dirty="0" smtClean="0">
                <a:solidFill>
                  <a:srgbClr val="009900"/>
                </a:solidFill>
              </a:rPr>
              <a:t>الأدلة الشرعية على توارث الغرقى </a:t>
            </a:r>
            <a:r>
              <a:rPr lang="ar-SA" sz="3600" b="1" dirty="0" err="1" smtClean="0">
                <a:solidFill>
                  <a:srgbClr val="009900"/>
                </a:solidFill>
              </a:rPr>
              <a:t>والحرقى</a:t>
            </a:r>
            <a:r>
              <a:rPr lang="ar-SA" sz="3600" b="1" dirty="0" smtClean="0">
                <a:solidFill>
                  <a:srgbClr val="009900"/>
                </a:solidFill>
              </a:rPr>
              <a:t> </a:t>
            </a:r>
            <a:r>
              <a:rPr lang="ar-SA" sz="3600" b="1" dirty="0" err="1" smtClean="0">
                <a:solidFill>
                  <a:srgbClr val="009900"/>
                </a:solidFill>
              </a:rPr>
              <a:t>والهدمى</a:t>
            </a:r>
            <a:endParaRPr lang="en-US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900" b="1" dirty="0" smtClean="0"/>
              <a:t>1-من عمل الصحابة الكرام: </a:t>
            </a:r>
            <a:r>
              <a:rPr lang="ar-SA" sz="2900" dirty="0" smtClean="0"/>
              <a:t>في حكم قتلى معركة اليمامة، في حروب الردة، وصفّين والحرّة، فقد كان بين الصحابة-رضي الله عنهم-الآباء والأبناء والأمهات والأبناء والأزواج </a:t>
            </a:r>
            <a:r>
              <a:rPr lang="ar-SA" sz="2900" dirty="0" err="1" smtClean="0"/>
              <a:t>والزوجات.</a:t>
            </a:r>
            <a:r>
              <a:rPr lang="ar-SA" sz="2900" dirty="0" smtClean="0"/>
              <a:t> </a:t>
            </a:r>
          </a:p>
          <a:p>
            <a:pPr algn="just" rtl="1"/>
            <a:r>
              <a:rPr lang="ar-SA" sz="2900" dirty="0" smtClean="0"/>
              <a:t>ففي هذه الحروب حكم أبو بكر على رأي زيد بن ثابت-رضي الله عنهما-أن </a:t>
            </a:r>
            <a:r>
              <a:rPr lang="ar-SA" sz="2900" b="1" u="sng" dirty="0" smtClean="0"/>
              <a:t>لا يورث </a:t>
            </a:r>
            <a:r>
              <a:rPr lang="ar-SA" sz="2900" dirty="0" smtClean="0"/>
              <a:t>القريبُ من قريبه، لجهالة تقدم وفاة أحدهما عن الآخر.</a:t>
            </a:r>
            <a:endParaRPr lang="en-US" sz="2900" b="1" dirty="0" smtClean="0"/>
          </a:p>
          <a:p>
            <a:pPr algn="just" rtl="1"/>
            <a:r>
              <a:rPr lang="ar-SA" sz="2900" b="1" dirty="0" smtClean="0"/>
              <a:t>2-من أقوال الصحابة الكرام:</a:t>
            </a:r>
            <a:r>
              <a:rPr lang="ar-SA" sz="2900" dirty="0" smtClean="0"/>
              <a:t> كأبي بكر الصديق وزيد بن ثابت وابن عباس-رضي الله عنهم-الذين قالوا </a:t>
            </a:r>
            <a:r>
              <a:rPr lang="ar-SA" sz="2900" b="1" u="sng" dirty="0" smtClean="0"/>
              <a:t>بعدم توريث </a:t>
            </a:r>
            <a:r>
              <a:rPr lang="ar-SA" sz="2900" dirty="0" smtClean="0"/>
              <a:t>القريب من قريبه لجهالة تاريخ </a:t>
            </a:r>
            <a:r>
              <a:rPr lang="ar-SA" sz="2900" dirty="0" err="1" smtClean="0"/>
              <a:t>الوفاة</a:t>
            </a:r>
            <a:r>
              <a:rPr lang="ar-SA" sz="2900" b="1" dirty="0" err="1" smtClean="0"/>
              <a:t>.</a:t>
            </a:r>
            <a:r>
              <a:rPr lang="ar-SA" sz="2900" dirty="0" smtClean="0"/>
              <a:t> </a:t>
            </a:r>
            <a:endParaRPr lang="en-US" sz="2900" dirty="0" smtClean="0"/>
          </a:p>
          <a:p>
            <a:pPr algn="just" rtl="1"/>
            <a:r>
              <a:rPr lang="ar-SA" sz="2900" b="1" dirty="0" smtClean="0"/>
              <a:t>3-من عمل عمر-رضي الله عنه-:</a:t>
            </a:r>
            <a:r>
              <a:rPr lang="ar-SA" sz="2900" dirty="0" smtClean="0"/>
              <a:t> وغيره من الصحابة الكرام، في طاعون الشام، حيث أمر </a:t>
            </a:r>
            <a:r>
              <a:rPr lang="ar-SA" sz="2900" b="1" u="sng" dirty="0" smtClean="0"/>
              <a:t>بتوريث الأموات فيه</a:t>
            </a:r>
            <a:r>
              <a:rPr lang="ar-SA" sz="2900" dirty="0" smtClean="0"/>
              <a:t>، بعضهم من </a:t>
            </a:r>
            <a:r>
              <a:rPr lang="ar-SA" sz="2900" dirty="0" err="1" smtClean="0"/>
              <a:t>بعض</a:t>
            </a:r>
            <a:r>
              <a:rPr lang="ar-SA" sz="2900" b="1" dirty="0" err="1" smtClean="0"/>
              <a:t>.</a:t>
            </a:r>
            <a:r>
              <a:rPr lang="ar-SA" sz="2900" b="1" dirty="0" smtClean="0"/>
              <a:t> </a:t>
            </a:r>
            <a:r>
              <a:rPr lang="ar-SA" sz="1800" dirty="0" smtClean="0"/>
              <a:t>(الأثر ضعّفه الألباني</a:t>
            </a:r>
            <a:r>
              <a:rPr lang="ar-SA" sz="1800" dirty="0" err="1" smtClean="0"/>
              <a:t>).</a:t>
            </a:r>
            <a:r>
              <a:rPr lang="ar-SA" sz="2900" dirty="0" smtClean="0"/>
              <a:t>   </a:t>
            </a:r>
            <a:endParaRPr lang="en-US" sz="29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4000" b="1" dirty="0" smtClean="0">
                <a:solidFill>
                  <a:srgbClr val="009900"/>
                </a:solidFill>
              </a:rPr>
              <a:t>حكم ميراث الغرقى </a:t>
            </a:r>
            <a:r>
              <a:rPr lang="ar-SA" sz="4000" b="1" dirty="0" err="1" smtClean="0">
                <a:solidFill>
                  <a:srgbClr val="009900"/>
                </a:solidFill>
              </a:rPr>
              <a:t>والهدمى</a:t>
            </a:r>
            <a:r>
              <a:rPr lang="ar-SA" sz="4000" b="1" dirty="0" smtClean="0">
                <a:solidFill>
                  <a:srgbClr val="009900"/>
                </a:solidFill>
              </a:rPr>
              <a:t> </a:t>
            </a:r>
            <a:r>
              <a:rPr lang="ar-SA" sz="4000" b="1" dirty="0" err="1" smtClean="0">
                <a:solidFill>
                  <a:srgbClr val="009900"/>
                </a:solidFill>
              </a:rPr>
              <a:t>والحرقى</a:t>
            </a:r>
            <a:r>
              <a:rPr lang="ar-SA" sz="4000" b="1" dirty="0" smtClean="0">
                <a:solidFill>
                  <a:srgbClr val="009900"/>
                </a:solidFill>
              </a:rPr>
              <a:t> عند الفقهاء</a:t>
            </a:r>
            <a:endParaRPr lang="en-US" sz="4000" b="1" dirty="0" smtClean="0">
              <a:solidFill>
                <a:srgbClr val="0099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dirty="0" smtClean="0"/>
              <a:t>		من المعلوم أنّ </a:t>
            </a:r>
            <a:r>
              <a:rPr lang="ar-SA" b="1" dirty="0" smtClean="0"/>
              <a:t>تحقق حياة الوارث </a:t>
            </a:r>
            <a:r>
              <a:rPr lang="ar-SA" dirty="0" smtClean="0"/>
              <a:t>حال موت المورث من شروط </a:t>
            </a:r>
            <a:r>
              <a:rPr lang="ar-SA" dirty="0" err="1" smtClean="0"/>
              <a:t>الإرث.</a:t>
            </a:r>
            <a:r>
              <a:rPr lang="ar-SA" dirty="0" smtClean="0"/>
              <a:t> </a:t>
            </a:r>
          </a:p>
          <a:p>
            <a:pPr algn="just" rtl="1"/>
            <a:r>
              <a:rPr lang="ar-SA" dirty="0" smtClean="0"/>
              <a:t>	وهنا لا نستطيع معرفة تاريخ وفاة الغرقى </a:t>
            </a:r>
            <a:r>
              <a:rPr lang="ar-SA" dirty="0" err="1" smtClean="0"/>
              <a:t>والهدمى</a:t>
            </a:r>
            <a:r>
              <a:rPr lang="ar-SA" dirty="0" smtClean="0"/>
              <a:t> </a:t>
            </a:r>
            <a:r>
              <a:rPr lang="ar-SA" dirty="0" err="1" smtClean="0"/>
              <a:t>والحرقى</a:t>
            </a:r>
            <a:r>
              <a:rPr lang="ar-SA" dirty="0" smtClean="0"/>
              <a:t> ومن في حكمهم، أي أننا نجهل وقت وفاة المورث، وتحقق حياة الوارث.</a:t>
            </a:r>
          </a:p>
          <a:p>
            <a:pPr algn="just" rtl="1"/>
            <a:r>
              <a:rPr lang="ar-SA" dirty="0" smtClean="0"/>
              <a:t>	فلا توارث بينهم عند جمهور الفقهاء.</a:t>
            </a:r>
          </a:p>
          <a:p>
            <a:pPr algn="just" rtl="1"/>
            <a:r>
              <a:rPr lang="ar-SA" dirty="0" smtClean="0"/>
              <a:t>	أما إذا علمنا تاريخ السابق منهم، فالحكم يختلف حسب حالته، كما يلي: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4000" b="1" dirty="0" smtClean="0">
                <a:solidFill>
                  <a:srgbClr val="009900"/>
                </a:solidFill>
              </a:rPr>
              <a:t>(خمس) حالات عند الفقهاء في توريث الغرقى</a:t>
            </a:r>
            <a:endParaRPr lang="en-US" sz="4000" dirty="0">
              <a:solidFill>
                <a:srgbClr val="0099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 algn="just" rtl="1">
              <a:buFont typeface="+mj-lt"/>
              <a:buAutoNum type="arabicParenR"/>
            </a:pPr>
            <a:r>
              <a:rPr lang="ar-SA" dirty="0" smtClean="0"/>
              <a:t>أن يُعلم تقدم موت بعضهم على الآخر، </a:t>
            </a:r>
            <a:r>
              <a:rPr lang="ar-SA" b="1" u="sng" dirty="0" smtClean="0"/>
              <a:t>فيرث المتأخرُ </a:t>
            </a:r>
            <a:r>
              <a:rPr lang="ar-SA" dirty="0" smtClean="0"/>
              <a:t>إجماعاً.</a:t>
            </a:r>
            <a:endParaRPr lang="en-US" b="1" dirty="0" smtClean="0"/>
          </a:p>
          <a:p>
            <a:pPr marL="514350" indent="-514350" algn="just" rtl="1">
              <a:buFont typeface="+mj-lt"/>
              <a:buAutoNum type="arabicParenR"/>
            </a:pPr>
            <a:r>
              <a:rPr lang="ar-SA" dirty="0" smtClean="0"/>
              <a:t>التحقق من موتهما معاً، </a:t>
            </a:r>
            <a:r>
              <a:rPr lang="ar-SA" b="1" u="sng" dirty="0" smtClean="0"/>
              <a:t>فلا توارث بينهما </a:t>
            </a:r>
            <a:r>
              <a:rPr lang="ar-SA" dirty="0" smtClean="0"/>
              <a:t>إجماعاً.</a:t>
            </a:r>
            <a:endParaRPr lang="en-US" b="1" dirty="0" smtClean="0"/>
          </a:p>
          <a:p>
            <a:pPr marL="514350" lvl="0" indent="-514350" algn="just" rtl="1">
              <a:buFont typeface="+mj-lt"/>
              <a:buAutoNum type="arabicParenR"/>
            </a:pPr>
            <a:r>
              <a:rPr lang="ar-SA" dirty="0" smtClean="0"/>
              <a:t>أن يُعرف سبق أحدهما، دون تعيينه، </a:t>
            </a:r>
            <a:r>
              <a:rPr lang="ar-SA" b="1" u="sng" dirty="0" smtClean="0"/>
              <a:t>فلا</a:t>
            </a:r>
            <a:r>
              <a:rPr lang="ar-SA" dirty="0" smtClean="0"/>
              <a:t> </a:t>
            </a:r>
            <a:r>
              <a:rPr lang="ar-SA" b="1" u="sng" dirty="0" smtClean="0"/>
              <a:t>توارث بينهما عند الأئمة الثلاثة</a:t>
            </a:r>
            <a:r>
              <a:rPr lang="ar-SA" b="1" dirty="0" smtClean="0"/>
              <a:t>، خلافاً للحنابلة</a:t>
            </a:r>
            <a:r>
              <a:rPr lang="ar-SA" dirty="0" smtClean="0"/>
              <a:t>.</a:t>
            </a:r>
            <a:endParaRPr lang="en-US" b="1" dirty="0" smtClean="0"/>
          </a:p>
          <a:p>
            <a:pPr marL="514350" lvl="0" indent="-514350" algn="just" rtl="1">
              <a:buFont typeface="+mj-lt"/>
              <a:buAutoNum type="arabicParenR"/>
            </a:pPr>
            <a:r>
              <a:rPr lang="ar-SA" dirty="0" smtClean="0"/>
              <a:t>أن يُعرف سبق أحدهما بعينه، ثم يُنسى، </a:t>
            </a:r>
            <a:r>
              <a:rPr lang="ar-SA" b="1" u="sng" dirty="0" smtClean="0"/>
              <a:t>فلا</a:t>
            </a:r>
            <a:r>
              <a:rPr lang="ar-SA" dirty="0" smtClean="0"/>
              <a:t> </a:t>
            </a:r>
            <a:r>
              <a:rPr lang="ar-SA" b="1" u="sng" dirty="0" smtClean="0"/>
              <a:t>توارث </a:t>
            </a:r>
            <a:r>
              <a:rPr lang="ar-SA" b="1" u="sng" dirty="0" err="1" smtClean="0"/>
              <a:t>بينهما.</a:t>
            </a:r>
            <a:r>
              <a:rPr lang="ar-SA" b="1" u="sng" dirty="0" smtClean="0"/>
              <a:t> </a:t>
            </a:r>
          </a:p>
          <a:p>
            <a:pPr marL="514350" lvl="0" indent="-514350" algn="just" rtl="1">
              <a:buFont typeface="+mj-lt"/>
              <a:buAutoNum type="arabicParenR"/>
            </a:pPr>
            <a:r>
              <a:rPr lang="ar-SA" dirty="0" smtClean="0"/>
              <a:t>أن يُجهل الأسبق موتاً منهما، </a:t>
            </a:r>
            <a:r>
              <a:rPr lang="ar-SA" b="1" u="sng" dirty="0" smtClean="0"/>
              <a:t>فلا توارث بينهما عند الأئمة الثلاثة، </a:t>
            </a:r>
            <a:r>
              <a:rPr lang="ar-SA" dirty="0" smtClean="0"/>
              <a:t>وهو تخريجٌ في </a:t>
            </a:r>
            <a:r>
              <a:rPr lang="ar-SA" b="1" dirty="0" smtClean="0"/>
              <a:t>مذهب أحمد</a:t>
            </a:r>
            <a:r>
              <a:rPr lang="ar-SA" dirty="0" smtClean="0"/>
              <a:t>.</a:t>
            </a: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4000" b="1" dirty="0" smtClean="0">
                <a:solidFill>
                  <a:srgbClr val="009900"/>
                </a:solidFill>
              </a:rPr>
              <a:t>اختلاف ورثة الغرقى في حالة جهل الأسبق موتاً</a:t>
            </a:r>
            <a:endParaRPr lang="en-US" sz="4000" dirty="0">
              <a:solidFill>
                <a:srgbClr val="0099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rgbClr val="009900"/>
                </a:solidFill>
              </a:rPr>
              <a:t>	</a:t>
            </a:r>
            <a:r>
              <a:rPr lang="ar-SA" b="1" dirty="0" smtClean="0">
                <a:solidFill>
                  <a:srgbClr val="000000"/>
                </a:solidFill>
              </a:rPr>
              <a:t>يوجد قولان عند </a:t>
            </a:r>
            <a:r>
              <a:rPr lang="ar-SA" b="1" dirty="0" err="1" smtClean="0">
                <a:solidFill>
                  <a:srgbClr val="000000"/>
                </a:solidFill>
              </a:rPr>
              <a:t>الحنابلة:</a:t>
            </a:r>
            <a:r>
              <a:rPr lang="ar-SA" b="1" dirty="0" smtClean="0">
                <a:solidFill>
                  <a:srgbClr val="000000"/>
                </a:solidFill>
              </a:rPr>
              <a:t> </a:t>
            </a:r>
          </a:p>
          <a:p>
            <a:pPr rtl="1"/>
            <a:r>
              <a:rPr lang="ar-SA" b="1" dirty="0" smtClean="0">
                <a:solidFill>
                  <a:srgbClr val="000000"/>
                </a:solidFill>
              </a:rPr>
              <a:t>آ-أن يختلف ورثة الغرقى</a:t>
            </a:r>
            <a:r>
              <a:rPr lang="ar-SA" dirty="0" smtClean="0">
                <a:solidFill>
                  <a:srgbClr val="000000"/>
                </a:solidFill>
              </a:rPr>
              <a:t> في تأخر موت مورثهم، فيُقضى </a:t>
            </a:r>
            <a:r>
              <a:rPr lang="ar-SA" b="1" dirty="0" err="1" smtClean="0">
                <a:solidFill>
                  <a:srgbClr val="000000"/>
                </a:solidFill>
              </a:rPr>
              <a:t>بالبيّنات</a:t>
            </a:r>
            <a:r>
              <a:rPr lang="ar-SA" dirty="0" smtClean="0">
                <a:solidFill>
                  <a:srgbClr val="000000"/>
                </a:solidFill>
              </a:rPr>
              <a:t>، وإذا تعارضت، تهاترت، ويستحلفوا، فإن حلفوا جميعاً، </a:t>
            </a:r>
            <a:r>
              <a:rPr lang="ar-SA" b="1" u="sng" dirty="0" smtClean="0">
                <a:solidFill>
                  <a:srgbClr val="000000"/>
                </a:solidFill>
              </a:rPr>
              <a:t>فلا توارث </a:t>
            </a:r>
            <a:r>
              <a:rPr lang="ar-SA" dirty="0" smtClean="0">
                <a:solidFill>
                  <a:srgbClr val="000000"/>
                </a:solidFill>
              </a:rPr>
              <a:t>بين الغرقى.</a:t>
            </a:r>
            <a:endParaRPr lang="en-US" b="1" dirty="0" smtClean="0">
              <a:solidFill>
                <a:srgbClr val="000000"/>
              </a:solidFill>
            </a:endParaRPr>
          </a:p>
          <a:p>
            <a:pPr rtl="1"/>
            <a:r>
              <a:rPr lang="ar-SA" dirty="0" smtClean="0">
                <a:solidFill>
                  <a:srgbClr val="000000"/>
                </a:solidFill>
              </a:rPr>
              <a:t>ب-</a:t>
            </a:r>
            <a:r>
              <a:rPr lang="ar-SA" b="1" dirty="0" smtClean="0">
                <a:solidFill>
                  <a:srgbClr val="000000"/>
                </a:solidFill>
              </a:rPr>
              <a:t>أن لا يختلف ورثة الغرقى</a:t>
            </a:r>
            <a:r>
              <a:rPr lang="ar-SA" dirty="0" smtClean="0">
                <a:solidFill>
                  <a:srgbClr val="000000"/>
                </a:solidFill>
              </a:rPr>
              <a:t>: فيرث كل من الغريقين من (تِلاد) مال الآخر، أي قديمه، ولا يرث من (طَرِيف) ماله، أي جديده، </a:t>
            </a:r>
            <a:r>
              <a:rPr lang="ar-SA" dirty="0" err="1" smtClean="0">
                <a:solidFill>
                  <a:srgbClr val="000000"/>
                </a:solidFill>
              </a:rPr>
              <a:t>ويُقسم </a:t>
            </a:r>
            <a:r>
              <a:rPr lang="ar-SA" dirty="0" smtClean="0">
                <a:solidFill>
                  <a:srgbClr val="000000"/>
                </a:solidFill>
              </a:rPr>
              <a:t>(المال الطريف) على الورثة الأحياء.</a:t>
            </a:r>
            <a:endParaRPr lang="en-US" b="1" dirty="0" smtClean="0">
              <a:solidFill>
                <a:srgbClr val="0000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4000" b="1" dirty="0" smtClean="0">
                <a:solidFill>
                  <a:srgbClr val="009900"/>
                </a:solidFill>
              </a:rPr>
              <a:t>خطوات حل مسائل الغرقى وأمثالهم </a:t>
            </a:r>
            <a:endParaRPr lang="en-US" sz="4000" dirty="0">
              <a:solidFill>
                <a:srgbClr val="0099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60512" y="1412776"/>
            <a:ext cx="8915400" cy="5445224"/>
          </a:xfrm>
        </p:spPr>
        <p:txBody>
          <a:bodyPr/>
          <a:lstStyle/>
          <a:p>
            <a:pPr algn="just" rtl="1"/>
            <a:r>
              <a:rPr lang="ar-SA" sz="3000" dirty="0" smtClean="0"/>
              <a:t>	</a:t>
            </a:r>
            <a:r>
              <a:rPr lang="ar-SA" sz="3000" b="1" dirty="0" smtClean="0"/>
              <a:t>يكون الحل </a:t>
            </a:r>
            <a:r>
              <a:rPr lang="ar-SA" sz="3000" b="1" dirty="0" err="1" smtClean="0"/>
              <a:t>بطريقة </a:t>
            </a:r>
            <a:r>
              <a:rPr lang="ar-SA" sz="3000" b="1" dirty="0" smtClean="0"/>
              <a:t>(القاسم المشترك الأعظم) حسب الخطوات التالية:</a:t>
            </a:r>
            <a:endParaRPr lang="en-US" sz="3000" dirty="0" smtClean="0"/>
          </a:p>
          <a:p>
            <a:pPr algn="just" rtl="1"/>
            <a:r>
              <a:rPr lang="ar-SA" sz="3000" dirty="0" smtClean="0"/>
              <a:t>1-نفرض أنّ أحد الشخصين المتوارثين مات أولاً، فنسمّه، ونضع جدولاً لمسألته، ونضع أصلها، وعولها، إن عالت، ونصححها إن وُجَدَ فيها انكسار.</a:t>
            </a:r>
          </a:p>
          <a:p>
            <a:pPr algn="just" rtl="1"/>
            <a:r>
              <a:rPr lang="ar-SA" sz="3000" dirty="0" smtClean="0"/>
              <a:t>2-نسمّي الميت الثاني، ونضعه ضمن ورثة الميت الأول، ونحل المسألة حلاً </a:t>
            </a:r>
            <a:r>
              <a:rPr lang="ar-SA" sz="3000" dirty="0" err="1" smtClean="0"/>
              <a:t>عادياً.</a:t>
            </a:r>
            <a:r>
              <a:rPr lang="ar-SA" sz="3000" dirty="0" smtClean="0"/>
              <a:t> </a:t>
            </a:r>
            <a:endParaRPr lang="en-US" sz="3000" dirty="0" smtClean="0"/>
          </a:p>
          <a:p>
            <a:pPr algn="just" rtl="1"/>
            <a:r>
              <a:rPr lang="ar-SA" sz="3000" dirty="0" smtClean="0"/>
              <a:t>3-نفرض أن الميت الثاني قد مات بعده، قبل قسمة تركة الأول، فنجعل للثاني مسألة ثانية، ونضع أصلها، وعولها، إن عالت، ونصححها إن وُجَدَ فيها </a:t>
            </a:r>
            <a:r>
              <a:rPr lang="ar-SA" sz="3000" dirty="0" err="1" smtClean="0"/>
              <a:t>انكسار.</a:t>
            </a:r>
            <a:r>
              <a:rPr lang="ar-SA" sz="3000" dirty="0" smtClean="0"/>
              <a:t> كما </a:t>
            </a:r>
            <a:r>
              <a:rPr lang="ar-SA" sz="3000" dirty="0" err="1" smtClean="0"/>
              <a:t>في </a:t>
            </a:r>
            <a:r>
              <a:rPr lang="ar-SA" sz="3000" dirty="0" smtClean="0"/>
              <a:t>(</a:t>
            </a:r>
            <a:r>
              <a:rPr lang="ar-SA" sz="3000" dirty="0" err="1" smtClean="0"/>
              <a:t>المناسخة).</a:t>
            </a:r>
            <a:endParaRPr lang="ar-SA" sz="3000" dirty="0" smtClean="0"/>
          </a:p>
          <a:p>
            <a:endParaRPr lang="en-US" dirty="0"/>
          </a:p>
        </p:txBody>
      </p:sp>
      <p:sp>
        <p:nvSpPr>
          <p:cNvPr id="4" name="سهم إلى اليسار 3"/>
          <p:cNvSpPr/>
          <p:nvPr/>
        </p:nvSpPr>
        <p:spPr>
          <a:xfrm>
            <a:off x="632520" y="692696"/>
            <a:ext cx="1368152" cy="2880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err="1" smtClean="0">
                <a:solidFill>
                  <a:srgbClr val="009900"/>
                </a:solidFill>
              </a:rPr>
              <a:t>تابع </a:t>
            </a:r>
            <a:r>
              <a:rPr lang="ar-SA" b="1" dirty="0" smtClean="0">
                <a:solidFill>
                  <a:srgbClr val="009900"/>
                </a:solidFill>
              </a:rPr>
              <a:t>- خطوات حل مسائل الغرقى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637112"/>
          </a:xfrm>
        </p:spPr>
        <p:txBody>
          <a:bodyPr/>
          <a:lstStyle/>
          <a:p>
            <a:pPr algn="just" rtl="1"/>
            <a:r>
              <a:rPr lang="ar-SA" sz="3000" dirty="0" err="1" smtClean="0"/>
              <a:t>4-نستخرج </a:t>
            </a:r>
            <a:r>
              <a:rPr lang="ar-SA" sz="3000" dirty="0" smtClean="0"/>
              <a:t>(القاسم المشترك الأعظم) بين سهم الميت الثاني في المسألة الأولى، وأصل المسألة الثانية.</a:t>
            </a:r>
            <a:endParaRPr lang="en-US" sz="3000" dirty="0" smtClean="0"/>
          </a:p>
          <a:p>
            <a:pPr algn="just" rtl="1"/>
            <a:r>
              <a:rPr lang="ar-SA" sz="3000" dirty="0" smtClean="0"/>
              <a:t>5-لدمج المسألة الثانية بالأولى، نقسم سهم الميت الثاني على القاسم المشترك، والناتج </a:t>
            </a:r>
            <a:r>
              <a:rPr lang="ar-SA" sz="3000" dirty="0" err="1" smtClean="0"/>
              <a:t>نضعه </a:t>
            </a:r>
            <a:r>
              <a:rPr lang="ar-SA" sz="3000" dirty="0" smtClean="0"/>
              <a:t>(جزء سهم) فوق أصل المسألة الثانية لنضربه </a:t>
            </a:r>
            <a:r>
              <a:rPr lang="ar-SA" sz="3000" dirty="0" err="1" smtClean="0"/>
              <a:t>به.</a:t>
            </a:r>
            <a:endParaRPr lang="en-US" sz="3000" dirty="0" smtClean="0"/>
          </a:p>
          <a:p>
            <a:pPr algn="just" rtl="1"/>
            <a:r>
              <a:rPr lang="ar-SA" sz="3000" dirty="0" smtClean="0"/>
              <a:t>6-نقسم أصل المسألة الثانية على القاسم المشترك، والناتج </a:t>
            </a:r>
            <a:r>
              <a:rPr lang="ar-SA" sz="3000" dirty="0" err="1" smtClean="0"/>
              <a:t>نضعه </a:t>
            </a:r>
            <a:r>
              <a:rPr lang="ar-SA" sz="3000" dirty="0" smtClean="0"/>
              <a:t>(جزء سهم) فوق أصل المسألة الأولى، لنضربه </a:t>
            </a:r>
            <a:r>
              <a:rPr lang="ar-SA" sz="3000" dirty="0" err="1" smtClean="0"/>
              <a:t>به.</a:t>
            </a:r>
            <a:endParaRPr lang="ar-SA" sz="3000" dirty="0" smtClean="0"/>
          </a:p>
          <a:p>
            <a:pPr algn="just" rtl="1"/>
            <a:r>
              <a:rPr lang="ar-SA" sz="3000" dirty="0" smtClean="0"/>
              <a:t>7-لاستخراج الأصل الجامع، </a:t>
            </a:r>
            <a:r>
              <a:rPr lang="ar-SA" sz="3000" dirty="0" err="1" smtClean="0"/>
              <a:t>نضرب </a:t>
            </a:r>
            <a:r>
              <a:rPr lang="ar-SA" sz="3000" dirty="0" smtClean="0"/>
              <a:t>(جزء السهم) فوق أصل المسألة الأولى بأصل المسألة الأولى، ونضع الناتج في </a:t>
            </a:r>
            <a:r>
              <a:rPr lang="ar-SA" sz="3000" dirty="0" err="1" smtClean="0"/>
              <a:t>حقل </a:t>
            </a:r>
            <a:r>
              <a:rPr lang="ar-SA" sz="3000" dirty="0" smtClean="0"/>
              <a:t>(أصل الجامعة</a:t>
            </a:r>
            <a:r>
              <a:rPr lang="ar-SA" sz="3000" dirty="0" err="1" smtClean="0"/>
              <a:t>).</a:t>
            </a:r>
            <a:r>
              <a:rPr lang="ar-SA" sz="3000" dirty="0" smtClean="0"/>
              <a:t> </a:t>
            </a:r>
            <a:endParaRPr lang="en-US" sz="3000" dirty="0" smtClean="0"/>
          </a:p>
          <a:p>
            <a:pPr rtl="1"/>
            <a:endParaRPr lang="en-US" b="1" dirty="0"/>
          </a:p>
        </p:txBody>
      </p:sp>
      <p:sp>
        <p:nvSpPr>
          <p:cNvPr id="4" name="سهم إلى اليسار 3"/>
          <p:cNvSpPr/>
          <p:nvPr/>
        </p:nvSpPr>
        <p:spPr>
          <a:xfrm>
            <a:off x="776536" y="764704"/>
            <a:ext cx="1080120" cy="36004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err="1" smtClean="0">
                <a:solidFill>
                  <a:srgbClr val="009900"/>
                </a:solidFill>
              </a:rPr>
              <a:t>تابع </a:t>
            </a:r>
            <a:r>
              <a:rPr lang="ar-SA" b="1" dirty="0" smtClean="0">
                <a:solidFill>
                  <a:srgbClr val="009900"/>
                </a:solidFill>
              </a:rPr>
              <a:t>- خطوات حلّ مسائل الغرقى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84784"/>
            <a:ext cx="8915400" cy="4824536"/>
          </a:xfrm>
        </p:spPr>
        <p:txBody>
          <a:bodyPr/>
          <a:lstStyle/>
          <a:p>
            <a:pPr algn="just" rtl="1"/>
            <a:r>
              <a:rPr lang="ar-SA" dirty="0" smtClean="0"/>
              <a:t>8-لا ننسى أن </a:t>
            </a:r>
            <a:r>
              <a:rPr lang="ar-SA" dirty="0" err="1" smtClean="0"/>
              <a:t>نضرب </a:t>
            </a:r>
            <a:r>
              <a:rPr lang="ar-SA" dirty="0" smtClean="0"/>
              <a:t>(جزء سهم) فوق أصل المسألة الأولى بسهم كل وارث فيها، ونضع الناتج مقابل صاحبه في حقل </a:t>
            </a:r>
            <a:r>
              <a:rPr lang="ar-SA" dirty="0" err="1" smtClean="0"/>
              <a:t>الجامعة.</a:t>
            </a:r>
            <a:r>
              <a:rPr lang="ar-SA" dirty="0" smtClean="0"/>
              <a:t> </a:t>
            </a:r>
          </a:p>
          <a:p>
            <a:pPr algn="just" rtl="1"/>
            <a:r>
              <a:rPr lang="ar-SA" dirty="0" smtClean="0"/>
              <a:t>9-ولا ننسى أن </a:t>
            </a:r>
            <a:r>
              <a:rPr lang="ar-SA" dirty="0" err="1" smtClean="0"/>
              <a:t>نضرب </a:t>
            </a:r>
            <a:r>
              <a:rPr lang="ar-SA" dirty="0" smtClean="0"/>
              <a:t>(جزء سهم) فوق أصل المسألة الثانية بسهم كل وارث فيها، ونضع الناتج مقابل صاحبه </a:t>
            </a:r>
            <a:r>
              <a:rPr lang="ar-SA" dirty="0" err="1" smtClean="0"/>
              <a:t>في </a:t>
            </a:r>
            <a:r>
              <a:rPr lang="ar-SA" dirty="0" smtClean="0"/>
              <a:t>(حقل الجامعة</a:t>
            </a:r>
            <a:r>
              <a:rPr lang="ar-SA" dirty="0" err="1" smtClean="0"/>
              <a:t>).</a:t>
            </a:r>
            <a:r>
              <a:rPr lang="ar-SA" dirty="0" smtClean="0"/>
              <a:t> </a:t>
            </a:r>
          </a:p>
          <a:p>
            <a:pPr algn="just" rtl="1"/>
            <a:r>
              <a:rPr lang="ar-SA" dirty="0" smtClean="0"/>
              <a:t>10-للتأكّد من صحة الحساب، نجمع أسهم </a:t>
            </a:r>
            <a:r>
              <a:rPr lang="ar-SA" dirty="0" err="1" smtClean="0"/>
              <a:t>حقل </a:t>
            </a:r>
            <a:r>
              <a:rPr lang="ar-SA" dirty="0" smtClean="0"/>
              <a:t>(أصل المسألة)، ويجب أن يكون مساوياً </a:t>
            </a:r>
            <a:r>
              <a:rPr lang="ar-SA" dirty="0" err="1" smtClean="0"/>
              <a:t>لـ </a:t>
            </a:r>
            <a:r>
              <a:rPr lang="ar-SA" dirty="0" smtClean="0"/>
              <a:t>(أصل المسألة</a:t>
            </a:r>
            <a:r>
              <a:rPr lang="ar-SA" dirty="0" err="1" smtClean="0"/>
              <a:t>).</a:t>
            </a:r>
            <a:r>
              <a:rPr lang="ar-SA" dirty="0" smtClean="0"/>
              <a:t> </a:t>
            </a:r>
            <a:endParaRPr lang="en-US" dirty="0" smtClean="0"/>
          </a:p>
          <a:p>
            <a:pPr algn="just" rtl="1"/>
            <a:r>
              <a:rPr lang="ar-SA" dirty="0" smtClean="0"/>
              <a:t>	وتكون قسمة التركة حسب </a:t>
            </a:r>
            <a:r>
              <a:rPr lang="ar-SA" dirty="0" err="1" smtClean="0"/>
              <a:t>حقل </a:t>
            </a:r>
            <a:r>
              <a:rPr lang="ar-SA" dirty="0" smtClean="0"/>
              <a:t>(المسألة الجامعة</a:t>
            </a:r>
            <a:r>
              <a:rPr lang="ar-SA" dirty="0" err="1" smtClean="0"/>
              <a:t>).</a:t>
            </a:r>
            <a:endParaRPr lang="ar-SA" dirty="0" smtClean="0"/>
          </a:p>
          <a:p>
            <a:pPr algn="just" rtl="1"/>
            <a:r>
              <a:rPr lang="ar-SA" dirty="0" smtClean="0"/>
              <a:t>	ويوجد </a:t>
            </a:r>
            <a:r>
              <a:rPr lang="ar-SA" b="1" dirty="0" smtClean="0"/>
              <a:t>ثلاث ملحوظات </a:t>
            </a:r>
            <a:r>
              <a:rPr lang="ar-SA" dirty="0" smtClean="0"/>
              <a:t>حول حلّ هذه المسائل، </a:t>
            </a:r>
            <a:r>
              <a:rPr lang="ar-SA" dirty="0" err="1" smtClean="0"/>
              <a:t>وهي:</a:t>
            </a:r>
            <a:r>
              <a:rPr lang="ar-SA" dirty="0" smtClean="0"/>
              <a:t>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سهم إلى اليسار 3"/>
          <p:cNvSpPr/>
          <p:nvPr/>
        </p:nvSpPr>
        <p:spPr>
          <a:xfrm>
            <a:off x="776536" y="764704"/>
            <a:ext cx="1080120" cy="36004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(ثلاث ملحوظات) حول حلّ مسائل الغرقى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637112"/>
          </a:xfrm>
        </p:spPr>
        <p:txBody>
          <a:bodyPr/>
          <a:lstStyle/>
          <a:p>
            <a:pPr algn="just" rtl="1"/>
            <a:r>
              <a:rPr lang="ar-SA" dirty="0" smtClean="0"/>
              <a:t>1-استخدام </a:t>
            </a:r>
            <a:r>
              <a:rPr lang="ar-SA" b="1" dirty="0" err="1" smtClean="0"/>
              <a:t>طريقة </a:t>
            </a:r>
            <a:r>
              <a:rPr lang="ar-SA" b="1" dirty="0" smtClean="0"/>
              <a:t>(القاسم المشترك الأعظم)، </a:t>
            </a:r>
            <a:r>
              <a:rPr lang="ar-SA" dirty="0" smtClean="0"/>
              <a:t>يشبه إلى حدّ كبير طريقةَ توحيد المقامات في جمع الكسور العادية وطرحها.</a:t>
            </a:r>
          </a:p>
          <a:p>
            <a:pPr algn="just" rtl="1"/>
            <a:r>
              <a:rPr lang="ar-SA" dirty="0" smtClean="0"/>
              <a:t>2-في </a:t>
            </a:r>
            <a:r>
              <a:rPr lang="ar-SA" b="1" dirty="0" smtClean="0"/>
              <a:t>حال عدم وجود قاسم مشترك </a:t>
            </a:r>
            <a:r>
              <a:rPr lang="ar-SA" dirty="0" smtClean="0"/>
              <a:t>أعظم بين سهم الميت الثاني، وأصل المسألة الثانية، نضع سهم الميت الثاني </a:t>
            </a:r>
            <a:r>
              <a:rPr lang="ar-SA" dirty="0" err="1" smtClean="0"/>
              <a:t>نفسه </a:t>
            </a:r>
            <a:r>
              <a:rPr lang="ar-SA" dirty="0" smtClean="0"/>
              <a:t>(كجزء سهم) فوق أصل المسألة الثانية، ونضع أصل المسألة الثانية </a:t>
            </a:r>
            <a:r>
              <a:rPr lang="ar-SA" dirty="0" err="1" smtClean="0"/>
              <a:t>نفسه </a:t>
            </a:r>
            <a:r>
              <a:rPr lang="ar-SA" dirty="0" smtClean="0"/>
              <a:t>(كجزء سهم) فوق أصل الأولى.</a:t>
            </a:r>
          </a:p>
          <a:p>
            <a:pPr algn="just" rtl="1"/>
            <a:r>
              <a:rPr lang="ar-SA" dirty="0" smtClean="0"/>
              <a:t>3-إذا </a:t>
            </a:r>
            <a:r>
              <a:rPr lang="ar-SA" b="1" dirty="0" smtClean="0"/>
              <a:t>مات ميت ثانٍ </a:t>
            </a:r>
            <a:r>
              <a:rPr lang="ar-SA" dirty="0" smtClean="0"/>
              <a:t>وثالث..قبل قسمة تركة الميت الأول، فنجعل لكل ميت آخر مسألة جديدة، وجامعة جديدة بعد كلّ مسألة، ونجري خطوات الحلّ نفسها.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نشاط منزلي- </a:t>
            </a:r>
            <a:r>
              <a:rPr lang="ar-SA" b="1" dirty="0" err="1" smtClean="0">
                <a:solidFill>
                  <a:srgbClr val="009900"/>
                </a:solidFill>
              </a:rPr>
              <a:t>مسألة </a:t>
            </a:r>
            <a:r>
              <a:rPr lang="ar-SA" b="1" dirty="0" smtClean="0">
                <a:solidFill>
                  <a:srgbClr val="009900"/>
                </a:solidFill>
              </a:rPr>
              <a:t>(</a:t>
            </a:r>
            <a:r>
              <a:rPr lang="ar-SA" b="1" dirty="0" err="1" smtClean="0">
                <a:solidFill>
                  <a:srgbClr val="009900"/>
                </a:solidFill>
              </a:rPr>
              <a:t>ثُبيتة</a:t>
            </a:r>
            <a:r>
              <a:rPr lang="ar-SA" b="1" dirty="0" smtClean="0">
                <a:solidFill>
                  <a:srgbClr val="009900"/>
                </a:solidFill>
              </a:rPr>
              <a:t>) أنموذجية</a:t>
            </a:r>
            <a:endParaRPr lang="en-US" b="1" dirty="0">
              <a:solidFill>
                <a:srgbClr val="0099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88504" y="1412776"/>
            <a:ext cx="8915400" cy="4752528"/>
          </a:xfrm>
        </p:spPr>
        <p:txBody>
          <a:bodyPr/>
          <a:lstStyle/>
          <a:p>
            <a:pPr algn="just" rtl="1"/>
            <a:r>
              <a:rPr lang="ar-SA" b="1" dirty="0" smtClean="0"/>
              <a:t>	نصّ </a:t>
            </a:r>
            <a:r>
              <a:rPr lang="ar-SA" b="1" dirty="0" err="1" smtClean="0"/>
              <a:t>المسألة:</a:t>
            </a:r>
            <a:r>
              <a:rPr lang="ar-SA" b="1" dirty="0" smtClean="0"/>
              <a:t> </a:t>
            </a:r>
          </a:p>
          <a:p>
            <a:pPr algn="just" rtl="1"/>
            <a:r>
              <a:rPr lang="ar-SA" dirty="0" smtClean="0"/>
              <a:t>غرقت سفينة </a:t>
            </a:r>
            <a:r>
              <a:rPr lang="ar-SA" dirty="0" err="1" smtClean="0"/>
              <a:t>بـالأم </a:t>
            </a:r>
            <a:r>
              <a:rPr lang="ar-SA" dirty="0" smtClean="0"/>
              <a:t>(</a:t>
            </a:r>
            <a:r>
              <a:rPr lang="ar-SA" dirty="0" err="1" smtClean="0"/>
              <a:t>ثُبيتَة</a:t>
            </a:r>
            <a:r>
              <a:rPr lang="ar-SA" dirty="0" smtClean="0"/>
              <a:t>) </a:t>
            </a:r>
            <a:r>
              <a:rPr lang="ar-SA" dirty="0" err="1" smtClean="0"/>
              <a:t>وابنها </a:t>
            </a:r>
            <a:r>
              <a:rPr lang="ar-SA" dirty="0" smtClean="0"/>
              <a:t>(سَليط)، ولم يُعرَف موت السابق منهما، </a:t>
            </a:r>
            <a:r>
              <a:rPr lang="ar-SA" dirty="0" err="1" smtClean="0"/>
              <a:t>وتركت </a:t>
            </a:r>
            <a:r>
              <a:rPr lang="ar-SA" dirty="0" smtClean="0"/>
              <a:t>(</a:t>
            </a:r>
            <a:r>
              <a:rPr lang="ar-SA" dirty="0" err="1" smtClean="0"/>
              <a:t>ثُبيتةُ</a:t>
            </a:r>
            <a:r>
              <a:rPr lang="ar-SA" dirty="0" smtClean="0"/>
              <a:t>) أباً، وأماً، وترك </a:t>
            </a:r>
            <a:r>
              <a:rPr lang="ar-SA" dirty="0" err="1" smtClean="0"/>
              <a:t>الابنُ </a:t>
            </a:r>
            <a:r>
              <a:rPr lang="ar-SA" dirty="0" smtClean="0"/>
              <a:t>(سَليطُ) بنتاً، </a:t>
            </a:r>
            <a:r>
              <a:rPr lang="ar-SA" dirty="0" err="1" smtClean="0"/>
              <a:t>وعماً.</a:t>
            </a:r>
            <a:r>
              <a:rPr lang="ar-SA" b="1" dirty="0" smtClean="0"/>
              <a:t>	</a:t>
            </a:r>
            <a:r>
              <a:rPr lang="ar-SA" b="1" dirty="0" err="1" smtClean="0"/>
              <a:t>المطلوب:</a:t>
            </a:r>
            <a:r>
              <a:rPr lang="ar-SA" b="1" dirty="0" smtClean="0"/>
              <a:t> </a:t>
            </a:r>
          </a:p>
          <a:p>
            <a:pPr rtl="1"/>
            <a:r>
              <a:rPr lang="ar-SA" dirty="0" smtClean="0"/>
              <a:t>1-ضع بالقلم الرصاص جدولاً لهذه المسألة.</a:t>
            </a:r>
          </a:p>
          <a:p>
            <a:pPr rtl="1"/>
            <a:r>
              <a:rPr lang="ar-SA" dirty="0" smtClean="0"/>
              <a:t>2-أفرغ معلومات المسألة في حقولها.</a:t>
            </a:r>
          </a:p>
          <a:p>
            <a:pPr rtl="1"/>
            <a:r>
              <a:rPr lang="ar-SA" dirty="0" smtClean="0"/>
              <a:t>3-حاول استخراج نتائج </a:t>
            </a:r>
            <a:r>
              <a:rPr lang="ar-SA" dirty="0" err="1" smtClean="0"/>
              <a:t>حقل </a:t>
            </a:r>
            <a:r>
              <a:rPr lang="ar-SA" dirty="0" smtClean="0"/>
              <a:t>(المسألة الجامعة</a:t>
            </a:r>
            <a:r>
              <a:rPr lang="ar-SA" dirty="0" err="1" smtClean="0"/>
              <a:t>).</a:t>
            </a:r>
            <a:endParaRPr lang="ar-SA" dirty="0" smtClean="0"/>
          </a:p>
          <a:p>
            <a:pPr rtl="1"/>
            <a:r>
              <a:rPr lang="ar-SA" dirty="0" smtClean="0"/>
              <a:t>4-انتظر حلّ المسألة وتقويمها في المحاضرة القادمة.</a:t>
            </a:r>
            <a:endParaRPr lang="en-US" dirty="0" smtClean="0"/>
          </a:p>
          <a:p>
            <a:pPr rtl="1"/>
            <a:endParaRPr lang="ar-AE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9638</TotalTime>
  <Words>614</Words>
  <Application>Microsoft Office PowerPoint</Application>
  <PresentationFormat>A4 Paper (210x297 mm)‎</PresentationFormat>
  <Paragraphs>63</Paragraphs>
  <Slides>12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Office Theme</vt:lpstr>
      <vt:lpstr>الشريحة 1</vt:lpstr>
      <vt:lpstr>المحاضرة الحادية عشرة  توريث الغرقى والحرقى والهدمى</vt:lpstr>
      <vt:lpstr>الأدلة الشرعية على توارث الغرقى والحرقى والهدمى</vt:lpstr>
      <vt:lpstr>حكم ميراث الغرقى والهدمى والحرقى عند الفقهاء</vt:lpstr>
      <vt:lpstr>(خمس) حالات عند الفقهاء في توريث الغرقى</vt:lpstr>
      <vt:lpstr>اختلاف ورثة الغرقى في حالة جهل الأسبق موتاً</vt:lpstr>
      <vt:lpstr>خطوات حل مسائل الغرقى وأمثالهم </vt:lpstr>
      <vt:lpstr>تابع - خطوات حل مسائل الغرقى </vt:lpstr>
      <vt:lpstr>تابع - خطوات حلّ مسائل الغرقى </vt:lpstr>
      <vt:lpstr>(ثلاث ملحوظات) حول حلّ مسائل الغرقى</vt:lpstr>
      <vt:lpstr>نشاط منزلي- مسألة (ثُبيتة) أنموذجية</vt:lpstr>
      <vt:lpstr>الشريحة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990</cp:revision>
  <dcterms:created xsi:type="dcterms:W3CDTF">2009-10-14T19:14:34Z</dcterms:created>
  <dcterms:modified xsi:type="dcterms:W3CDTF">2012-02-26T03:08:56Z</dcterms:modified>
</cp:coreProperties>
</file>