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512" r:id="rId2"/>
    <p:sldId id="534" r:id="rId3"/>
    <p:sldId id="520" r:id="rId4"/>
    <p:sldId id="535" r:id="rId5"/>
    <p:sldId id="537" r:id="rId6"/>
    <p:sldId id="441" r:id="rId7"/>
    <p:sldId id="426" r:id="rId8"/>
    <p:sldId id="517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00"/>
    <a:srgbClr val="709256"/>
    <a:srgbClr val="AD9968"/>
    <a:srgbClr val="3B84AF"/>
    <a:srgbClr val="FF33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87719" autoAdjust="0"/>
  </p:normalViewPr>
  <p:slideViewPr>
    <p:cSldViewPr>
      <p:cViewPr>
        <p:scale>
          <a:sx n="55" d="100"/>
          <a:sy n="55" d="100"/>
        </p:scale>
        <p:origin x="-240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081971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7620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كلية الآداب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7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</a:t>
            </a:r>
            <a:r>
              <a:rPr lang="ar-SA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</a:t>
            </a:r>
            <a:r>
              <a:rPr lang="en-US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2</a:t>
            </a:r>
            <a:r>
              <a:rPr lang="ar-SA" sz="5400" b="1" dirty="0" err="1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sz="54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400" b="1" dirty="0" smtClean="0">
                <a:solidFill>
                  <a:srgbClr val="009900"/>
                </a:solidFill>
                <a:latin typeface="AYM Wadiy S_U normal."/>
                <a:cs typeface="Times New Roman" pitchFamily="18" charset="0"/>
              </a:rPr>
              <a:t>الجزئية الثانية</a:t>
            </a:r>
            <a:endParaRPr lang="ar-SA" sz="4800" b="1" dirty="0" smtClean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</a:t>
            </a:r>
            <a:r>
              <a:rPr lang="ar-SA" sz="53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 منير عبد الله </a:t>
            </a:r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خضير</a:t>
            </a:r>
            <a:endParaRPr lang="ar-SA" sz="53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المحاضرة الثانية </a:t>
            </a:r>
            <a:r>
              <a:rPr lang="ar-AE" b="1" dirty="0" smtClean="0">
                <a:solidFill>
                  <a:srgbClr val="FF0000"/>
                </a:solidFill>
              </a:rPr>
              <a:t>عشرة 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b="1" dirty="0" smtClean="0">
                <a:solidFill>
                  <a:srgbClr val="009900"/>
                </a:solidFill>
              </a:rPr>
              <a:t>حَلُّ النشاط </a:t>
            </a:r>
            <a:r>
              <a:rPr lang="ar-SA" b="1" dirty="0" err="1" smtClean="0">
                <a:solidFill>
                  <a:srgbClr val="009900"/>
                </a:solidFill>
              </a:rPr>
              <a:t>المنزلي </a:t>
            </a:r>
            <a:r>
              <a:rPr lang="ar-SA" b="1" dirty="0" smtClean="0">
                <a:solidFill>
                  <a:srgbClr val="009900"/>
                </a:solidFill>
              </a:rPr>
              <a:t>- مسألة(</a:t>
            </a:r>
            <a:r>
              <a:rPr lang="ar-SA" b="1" dirty="0" err="1" smtClean="0">
                <a:solidFill>
                  <a:srgbClr val="009900"/>
                </a:solidFill>
              </a:rPr>
              <a:t>ثُبيتة)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412776"/>
            <a:ext cx="8915400" cy="4752528"/>
          </a:xfrm>
        </p:spPr>
        <p:txBody>
          <a:bodyPr/>
          <a:lstStyle/>
          <a:p>
            <a:pPr algn="just" rtl="1"/>
            <a:r>
              <a:rPr lang="ar-SA" b="1" dirty="0" smtClean="0"/>
              <a:t>	تذكرة بنصّ </a:t>
            </a:r>
            <a:r>
              <a:rPr lang="ar-SA" b="1" dirty="0" err="1" smtClean="0"/>
              <a:t>المسألة:</a:t>
            </a:r>
            <a:r>
              <a:rPr lang="ar-SA" b="1" dirty="0" smtClean="0"/>
              <a:t> </a:t>
            </a:r>
          </a:p>
          <a:p>
            <a:pPr algn="just" rtl="1"/>
            <a:r>
              <a:rPr lang="ar-SA" dirty="0" smtClean="0"/>
              <a:t>غرقت سفينة </a:t>
            </a:r>
            <a:r>
              <a:rPr lang="ar-SA" dirty="0" err="1" smtClean="0"/>
              <a:t>بـالأم </a:t>
            </a:r>
            <a:r>
              <a:rPr lang="ar-SA" dirty="0" smtClean="0"/>
              <a:t>(</a:t>
            </a:r>
            <a:r>
              <a:rPr lang="ar-SA" dirty="0" err="1" smtClean="0"/>
              <a:t>ثُبيتَة</a:t>
            </a:r>
            <a:r>
              <a:rPr lang="ar-SA" dirty="0" smtClean="0"/>
              <a:t>) </a:t>
            </a:r>
            <a:r>
              <a:rPr lang="ar-SA" dirty="0" err="1" smtClean="0"/>
              <a:t>وابنها </a:t>
            </a:r>
            <a:r>
              <a:rPr lang="ar-SA" dirty="0" smtClean="0"/>
              <a:t>(سَليط</a:t>
            </a:r>
            <a:r>
              <a:rPr lang="ar-SA" dirty="0" err="1" smtClean="0"/>
              <a:t>)،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ولم يُعرَف موت السابق </a:t>
            </a:r>
            <a:r>
              <a:rPr lang="ar-SA" dirty="0" err="1" smtClean="0"/>
              <a:t>منهما،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err="1" smtClean="0"/>
              <a:t>وتركت </a:t>
            </a:r>
            <a:r>
              <a:rPr lang="ar-SA" dirty="0" smtClean="0"/>
              <a:t>(</a:t>
            </a:r>
            <a:r>
              <a:rPr lang="ar-SA" dirty="0" err="1" smtClean="0"/>
              <a:t>ثُبيتةُ</a:t>
            </a:r>
            <a:r>
              <a:rPr lang="ar-SA" dirty="0" smtClean="0"/>
              <a:t>) أباً، وأماً، وترك </a:t>
            </a:r>
            <a:r>
              <a:rPr lang="ar-SA" dirty="0" err="1" smtClean="0"/>
              <a:t>الابنُ </a:t>
            </a:r>
            <a:r>
              <a:rPr lang="ar-SA" dirty="0" smtClean="0"/>
              <a:t>(سَليطُ) بنتاً، وعماً.</a:t>
            </a:r>
          </a:p>
          <a:p>
            <a:pPr algn="just" rtl="1"/>
            <a:r>
              <a:rPr lang="ar-SA" b="1" dirty="0" smtClean="0"/>
              <a:t>	المطلوب: </a:t>
            </a:r>
            <a:r>
              <a:rPr lang="ar-SA" dirty="0" smtClean="0"/>
              <a:t>حلَّ المسألة، واحسب أسهم الورثة.</a:t>
            </a:r>
          </a:p>
          <a:p>
            <a:pPr algn="just" rtl="1"/>
            <a:r>
              <a:rPr lang="ar-SA" b="1" dirty="0" smtClean="0"/>
              <a:t>	الحلّ: </a:t>
            </a:r>
            <a:r>
              <a:rPr lang="ar-SA" dirty="0" smtClean="0"/>
              <a:t>المسألة لها </a:t>
            </a:r>
            <a:r>
              <a:rPr lang="ar-SA" dirty="0" err="1" smtClean="0"/>
              <a:t>حالتان: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1-حالة </a:t>
            </a:r>
            <a:r>
              <a:rPr lang="ar-SA" b="1" dirty="0" smtClean="0"/>
              <a:t>سبقُ موت </a:t>
            </a:r>
            <a:r>
              <a:rPr lang="ar-SA" b="1" dirty="0" err="1" smtClean="0"/>
              <a:t>الأم </a:t>
            </a:r>
            <a:r>
              <a:rPr lang="ar-SA" b="1" dirty="0" smtClean="0"/>
              <a:t>(</a:t>
            </a:r>
            <a:r>
              <a:rPr lang="ar-SA" b="1" dirty="0" err="1" smtClean="0"/>
              <a:t>ثُبَيتة</a:t>
            </a:r>
            <a:r>
              <a:rPr lang="ar-SA" b="1" dirty="0" smtClean="0"/>
              <a:t>)، </a:t>
            </a:r>
            <a:r>
              <a:rPr lang="ar-SA" dirty="0" smtClean="0"/>
              <a:t>وله جدول خاصّ.</a:t>
            </a:r>
          </a:p>
          <a:p>
            <a:pPr algn="just" rtl="1"/>
            <a:r>
              <a:rPr lang="ar-SA" dirty="0" smtClean="0"/>
              <a:t>2-حالة </a:t>
            </a:r>
            <a:r>
              <a:rPr lang="ar-SA" b="1" dirty="0" smtClean="0"/>
              <a:t>سبقُ موت </a:t>
            </a:r>
            <a:r>
              <a:rPr lang="ar-SA" b="1" dirty="0" err="1" smtClean="0"/>
              <a:t>الابن </a:t>
            </a:r>
            <a:r>
              <a:rPr lang="ar-SA" b="1" dirty="0" smtClean="0"/>
              <a:t>(سَليط)، </a:t>
            </a:r>
            <a:r>
              <a:rPr lang="ar-SA" dirty="0" smtClean="0"/>
              <a:t>وله جدول خاصّ.</a:t>
            </a:r>
            <a:endParaRPr lang="ar-AE" dirty="0" smtClean="0"/>
          </a:p>
          <a:p>
            <a:pPr algn="just" rtl="1"/>
            <a:endParaRPr lang="ar-A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b="1" dirty="0" smtClean="0">
                <a:solidFill>
                  <a:srgbClr val="009900"/>
                </a:solidFill>
              </a:rPr>
              <a:t>1-جدول سبق موت </a:t>
            </a:r>
            <a:r>
              <a:rPr lang="ar-SA" sz="4000" b="1" dirty="0" err="1" smtClean="0">
                <a:solidFill>
                  <a:srgbClr val="009900"/>
                </a:solidFill>
              </a:rPr>
              <a:t>الأم </a:t>
            </a:r>
            <a:r>
              <a:rPr lang="ar-SA" sz="4000" b="1" dirty="0" smtClean="0">
                <a:solidFill>
                  <a:srgbClr val="009900"/>
                </a:solidFill>
              </a:rPr>
              <a:t>(</a:t>
            </a:r>
            <a:r>
              <a:rPr lang="ar-SA" sz="4000" b="1" dirty="0" err="1" smtClean="0">
                <a:solidFill>
                  <a:srgbClr val="009900"/>
                </a:solidFill>
              </a:rPr>
              <a:t>ثَبيتَة</a:t>
            </a:r>
            <a:r>
              <a:rPr lang="ar-SA" sz="4000" b="1" dirty="0" smtClean="0">
                <a:solidFill>
                  <a:srgbClr val="009900"/>
                </a:solidFill>
              </a:rPr>
              <a:t>) </a:t>
            </a:r>
            <a:r>
              <a:rPr lang="ar-SA" sz="4000" b="1" dirty="0" err="1" smtClean="0">
                <a:solidFill>
                  <a:srgbClr val="009900"/>
                </a:solidFill>
              </a:rPr>
              <a:t>والابن </a:t>
            </a:r>
            <a:r>
              <a:rPr lang="ar-SA" sz="4000" b="1" dirty="0" smtClean="0">
                <a:solidFill>
                  <a:srgbClr val="009900"/>
                </a:solidFill>
              </a:rPr>
              <a:t>(سَليط) حيّ</a:t>
            </a:r>
            <a:endParaRPr lang="en-US" sz="4000" dirty="0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560512" y="2276872"/>
          <a:ext cx="89154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/>
                <a:gridCol w="1728192"/>
                <a:gridCol w="1224136"/>
                <a:gridCol w="532316"/>
                <a:gridCol w="1627924"/>
                <a:gridCol w="1152128"/>
                <a:gridCol w="1426568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الأصل الجامع</a:t>
                      </a:r>
                    </a:p>
                    <a:p>
                      <a:pPr algn="ctr" rtl="1"/>
                      <a:r>
                        <a:rPr lang="ar-SA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أصل المسألة الثانية</a:t>
                      </a:r>
                    </a:p>
                    <a:p>
                      <a:pPr algn="ctr" rtl="1"/>
                      <a:r>
                        <a:rPr lang="ar-SA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ورثة </a:t>
                      </a:r>
                      <a:r>
                        <a:rPr lang="ar-SA" dirty="0" err="1" smtClean="0"/>
                        <a:t>الابن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(سليط</a:t>
                      </a:r>
                      <a:r>
                        <a:rPr lang="ar-SA" baseline="0" dirty="0" err="1" smtClean="0"/>
                        <a:t>)</a:t>
                      </a:r>
                      <a:endParaRPr lang="en-US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أصل المسألة الأولى</a:t>
                      </a:r>
                    </a:p>
                    <a:p>
                      <a:pPr algn="ctr" rtl="1"/>
                      <a:r>
                        <a:rPr lang="ar-SA" baseline="0" dirty="0" smtClean="0"/>
                        <a:t>6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الأنصبة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ورثة </a:t>
                      </a:r>
                      <a:r>
                        <a:rPr lang="ar-SA" dirty="0" err="1" smtClean="0"/>
                        <a:t>الأم </a:t>
                      </a:r>
                      <a:r>
                        <a:rPr lang="ar-SA" dirty="0" smtClean="0"/>
                        <a:t>(</a:t>
                      </a:r>
                      <a:r>
                        <a:rPr lang="ar-SA" dirty="0" err="1" smtClean="0"/>
                        <a:t>ثَبيتة)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جدّ فاسد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1/6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أب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جدّة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1/6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أم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4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ع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err="1" smtClean="0"/>
                        <a:t>ابن </a:t>
                      </a:r>
                      <a:r>
                        <a:rPr lang="ar-SA" dirty="0" smtClean="0"/>
                        <a:t>(سَليط</a:t>
                      </a:r>
                      <a:r>
                        <a:rPr lang="ar-SA" dirty="0" err="1" smtClean="0"/>
                        <a:t>)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بنت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1/2</a:t>
                      </a:r>
                      <a:endParaRPr lang="en-US" dirty="0" smtClean="0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rtl="1"/>
                      <a:endParaRPr lang="ar-SA" dirty="0" smtClean="0"/>
                    </a:p>
                    <a:p>
                      <a:pPr algn="ctr" rtl="1"/>
                      <a:r>
                        <a:rPr lang="ar-SA" dirty="0" smtClean="0"/>
                        <a:t>جدول</a:t>
                      </a:r>
                      <a:r>
                        <a:rPr lang="ar-SA" baseline="0" dirty="0" smtClean="0"/>
                        <a:t> الموت المتأخر</a:t>
                      </a:r>
                      <a:r>
                        <a:rPr lang="ar-SA" dirty="0" smtClean="0"/>
                        <a:t> للابن</a:t>
                      </a:r>
                      <a:r>
                        <a:rPr lang="ar-SA" baseline="0" dirty="0" smtClean="0"/>
                        <a:t> سليط</a:t>
                      </a:r>
                      <a:endParaRPr lang="en-US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عمّ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ع</a:t>
                      </a:r>
                      <a:endParaRPr lang="en-US" dirty="0" smtClean="0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مستطيل 5"/>
          <p:cNvSpPr/>
          <p:nvPr/>
        </p:nvSpPr>
        <p:spPr>
          <a:xfrm>
            <a:off x="6393160" y="1979548"/>
            <a:ext cx="1356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نضرب </a:t>
            </a:r>
            <a:r>
              <a:rPr lang="ar-SA" dirty="0" err="1" smtClean="0"/>
              <a:t>بـ</a:t>
            </a:r>
            <a:r>
              <a:rPr lang="en-US" dirty="0" smtClean="0"/>
              <a:t> X </a:t>
            </a:r>
            <a:r>
              <a:rPr lang="ar-SA" dirty="0" smtClean="0"/>
              <a:t>3 </a:t>
            </a:r>
            <a:endParaRPr lang="en-US" dirty="0"/>
          </a:p>
        </p:txBody>
      </p:sp>
      <p:sp>
        <p:nvSpPr>
          <p:cNvPr id="7" name="مستطيل 6"/>
          <p:cNvSpPr/>
          <p:nvPr/>
        </p:nvSpPr>
        <p:spPr>
          <a:xfrm>
            <a:off x="2864768" y="1916832"/>
            <a:ext cx="1356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نضرب </a:t>
            </a:r>
            <a:r>
              <a:rPr lang="ar-SA" dirty="0" err="1" smtClean="0"/>
              <a:t>بـ</a:t>
            </a:r>
            <a:r>
              <a:rPr lang="en-US" dirty="0" smtClean="0"/>
              <a:t> X 2</a:t>
            </a:r>
            <a:r>
              <a:rPr lang="ar-SA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b="1" dirty="0" smtClean="0">
                <a:solidFill>
                  <a:srgbClr val="009900"/>
                </a:solidFill>
              </a:rPr>
              <a:t>2-جدول سبق موت </a:t>
            </a:r>
            <a:r>
              <a:rPr lang="ar-SA" sz="4000" b="1" dirty="0" err="1" smtClean="0">
                <a:solidFill>
                  <a:srgbClr val="009900"/>
                </a:solidFill>
              </a:rPr>
              <a:t>الابن </a:t>
            </a:r>
            <a:r>
              <a:rPr lang="ar-SA" sz="4000" b="1" dirty="0" smtClean="0">
                <a:solidFill>
                  <a:srgbClr val="009900"/>
                </a:solidFill>
              </a:rPr>
              <a:t>(سَليط)، </a:t>
            </a:r>
            <a:r>
              <a:rPr lang="ar-SA" sz="4000" b="1" dirty="0" err="1" smtClean="0">
                <a:solidFill>
                  <a:srgbClr val="009900"/>
                </a:solidFill>
              </a:rPr>
              <a:t>والأم </a:t>
            </a:r>
            <a:r>
              <a:rPr lang="ar-SA" sz="4000" b="1" dirty="0" smtClean="0">
                <a:solidFill>
                  <a:srgbClr val="009900"/>
                </a:solidFill>
              </a:rPr>
              <a:t>(</a:t>
            </a:r>
            <a:r>
              <a:rPr lang="ar-SA" sz="4000" b="1" dirty="0" err="1" smtClean="0">
                <a:solidFill>
                  <a:srgbClr val="009900"/>
                </a:solidFill>
              </a:rPr>
              <a:t>ثَبيتَة</a:t>
            </a:r>
            <a:r>
              <a:rPr lang="ar-SA" sz="4000" b="1" dirty="0" smtClean="0">
                <a:solidFill>
                  <a:srgbClr val="009900"/>
                </a:solidFill>
              </a:rPr>
              <a:t>) حيّة</a:t>
            </a:r>
            <a:endParaRPr lang="en-US" sz="4000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560512" y="2132856"/>
          <a:ext cx="8994204" cy="2930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034"/>
                <a:gridCol w="1669318"/>
                <a:gridCol w="1512168"/>
                <a:gridCol w="1728192"/>
                <a:gridCol w="1008112"/>
                <a:gridCol w="1577380"/>
              </a:tblGrid>
              <a:tr h="389763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الأصل الجامع</a:t>
                      </a:r>
                    </a:p>
                    <a:p>
                      <a:pPr algn="ctr" rtl="1"/>
                      <a:r>
                        <a:rPr lang="ar-SA" dirty="0" smtClean="0"/>
                        <a:t>36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أصل المسألة الثانية</a:t>
                      </a:r>
                    </a:p>
                    <a:p>
                      <a:pPr algn="ctr" rtl="1"/>
                      <a:r>
                        <a:rPr lang="ar-SA" dirty="0" smtClean="0"/>
                        <a:t>6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ورثة </a:t>
                      </a:r>
                      <a:r>
                        <a:rPr lang="ar-SA" dirty="0" err="1" smtClean="0"/>
                        <a:t>الأم </a:t>
                      </a:r>
                      <a:r>
                        <a:rPr lang="ar-SA" dirty="0" smtClean="0"/>
                        <a:t>(</a:t>
                      </a:r>
                      <a:r>
                        <a:rPr lang="ar-SA" dirty="0" err="1" smtClean="0"/>
                        <a:t>ثَبيتة)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أصل المسألة الأولى</a:t>
                      </a:r>
                    </a:p>
                    <a:p>
                      <a:pPr algn="ctr" rtl="1"/>
                      <a:r>
                        <a:rPr lang="ar-SA" baseline="0" dirty="0" smtClean="0"/>
                        <a:t>6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الأنصباء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ورثة </a:t>
                      </a:r>
                      <a:r>
                        <a:rPr lang="ar-SA" dirty="0" err="1" smtClean="0"/>
                        <a:t>الابن </a:t>
                      </a:r>
                      <a:r>
                        <a:rPr lang="ar-SA" dirty="0" smtClean="0"/>
                        <a:t>(سَليط</a:t>
                      </a:r>
                      <a:r>
                        <a:rPr lang="ar-SA" dirty="0" err="1" smtClean="0"/>
                        <a:t>)</a:t>
                      </a:r>
                      <a:endParaRPr lang="en-US" dirty="0" smtClean="0"/>
                    </a:p>
                  </a:txBody>
                  <a:tcPr/>
                </a:tc>
              </a:tr>
              <a:tr h="389763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1/6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أمّ</a:t>
                      </a:r>
                      <a:endParaRPr lang="en-US" dirty="0"/>
                    </a:p>
                  </a:txBody>
                  <a:tcPr/>
                </a:tc>
              </a:tr>
              <a:tr h="389763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18+3=21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بنت ابن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بنت</a:t>
                      </a:r>
                      <a:endParaRPr lang="en-US" dirty="0"/>
                    </a:p>
                  </a:txBody>
                  <a:tcPr/>
                </a:tc>
              </a:tr>
              <a:tr h="389763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عمّ</a:t>
                      </a:r>
                      <a:endParaRPr lang="en-US" dirty="0"/>
                    </a:p>
                  </a:txBody>
                  <a:tcPr/>
                </a:tc>
              </a:tr>
              <a:tr h="389763">
                <a:tc gridSpan="6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  <a:tr h="2491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1+1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أب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1/6+ع</a:t>
                      </a:r>
                      <a:endParaRPr lang="en-US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 </a:t>
                      </a:r>
                    </a:p>
                    <a:p>
                      <a:pPr algn="ctr" rtl="1"/>
                      <a:r>
                        <a:rPr lang="ar-SA" dirty="0" smtClean="0"/>
                        <a:t>جدول الموت المتأخر للأمّ</a:t>
                      </a:r>
                      <a:endParaRPr lang="en-US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  <a:tr h="2491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أمّ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1/6</a:t>
                      </a:r>
                      <a:endParaRPr lang="en-US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مستطيل 4"/>
          <p:cNvSpPr/>
          <p:nvPr/>
        </p:nvSpPr>
        <p:spPr>
          <a:xfrm>
            <a:off x="5817096" y="1556792"/>
            <a:ext cx="1356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نضرب </a:t>
            </a:r>
            <a:r>
              <a:rPr lang="ar-SA" dirty="0" err="1" smtClean="0"/>
              <a:t>بـ</a:t>
            </a:r>
            <a:r>
              <a:rPr lang="en-US" dirty="0" smtClean="0"/>
              <a:t> X </a:t>
            </a:r>
            <a:r>
              <a:rPr lang="ar-SA" dirty="0" smtClean="0"/>
              <a:t>6 </a:t>
            </a:r>
            <a:endParaRPr lang="en-US" dirty="0"/>
          </a:p>
        </p:txBody>
      </p:sp>
      <p:sp>
        <p:nvSpPr>
          <p:cNvPr id="6" name="مستطيل 5"/>
          <p:cNvSpPr/>
          <p:nvPr/>
        </p:nvSpPr>
        <p:spPr>
          <a:xfrm>
            <a:off x="2648744" y="1556792"/>
            <a:ext cx="1356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نضرب </a:t>
            </a:r>
            <a:r>
              <a:rPr lang="ar-SA" dirty="0" err="1" smtClean="0"/>
              <a:t>بـ</a:t>
            </a:r>
            <a:r>
              <a:rPr lang="en-US" dirty="0" smtClean="0"/>
              <a:t> X </a:t>
            </a:r>
            <a:r>
              <a:rPr lang="ar-SA" dirty="0" smtClean="0"/>
              <a:t>1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نشاط منزلي للتدريب- </a:t>
            </a:r>
            <a:r>
              <a:rPr lang="ar-SA" b="1" dirty="0" err="1" smtClean="0">
                <a:solidFill>
                  <a:srgbClr val="009900"/>
                </a:solidFill>
              </a:rPr>
              <a:t>مسألة </a:t>
            </a:r>
            <a:r>
              <a:rPr lang="ar-SA" b="1" dirty="0" smtClean="0">
                <a:solidFill>
                  <a:srgbClr val="009900"/>
                </a:solidFill>
              </a:rPr>
              <a:t>(غنّام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000" b="1" dirty="0" smtClean="0"/>
              <a:t>	نصّ </a:t>
            </a:r>
            <a:r>
              <a:rPr lang="ar-SA" sz="3000" b="1" dirty="0" err="1" smtClean="0"/>
              <a:t>المسألة:</a:t>
            </a:r>
            <a:r>
              <a:rPr lang="ar-SA" sz="3000" b="1" dirty="0" smtClean="0"/>
              <a:t> </a:t>
            </a:r>
          </a:p>
          <a:p>
            <a:pPr algn="just" rtl="1"/>
            <a:r>
              <a:rPr lang="ar-SA" sz="3000" dirty="0" smtClean="0"/>
              <a:t>انهدم بيت على </a:t>
            </a:r>
            <a:r>
              <a:rPr lang="ar-SA" sz="3000" dirty="0" err="1" smtClean="0"/>
              <a:t>زوجين؛ </a:t>
            </a:r>
            <a:r>
              <a:rPr lang="ar-SA" sz="3000" dirty="0" smtClean="0"/>
              <a:t>(غنّام) و(</a:t>
            </a:r>
            <a:r>
              <a:rPr lang="ar-SA" sz="3000" dirty="0" err="1" smtClean="0"/>
              <a:t>جثّامَة</a:t>
            </a:r>
            <a:r>
              <a:rPr lang="ar-SA" sz="3000" dirty="0" smtClean="0"/>
              <a:t>)، ولم يُعرَف موت السابق </a:t>
            </a:r>
            <a:r>
              <a:rPr lang="ar-SA" sz="3000" dirty="0" err="1" smtClean="0"/>
              <a:t>منهما،</a:t>
            </a:r>
            <a:r>
              <a:rPr lang="ar-SA" sz="3000" dirty="0" smtClean="0"/>
              <a:t> </a:t>
            </a:r>
          </a:p>
          <a:p>
            <a:pPr algn="just" rtl="1"/>
            <a:r>
              <a:rPr lang="ar-SA" sz="3000" dirty="0" err="1" smtClean="0"/>
              <a:t>وخلّف </a:t>
            </a:r>
            <a:r>
              <a:rPr lang="ar-SA" sz="3000" dirty="0" smtClean="0"/>
              <a:t>(غنّام) بنتاً، وعمّاً، وخلّفت </a:t>
            </a:r>
            <a:r>
              <a:rPr lang="ar-SA" sz="3000" dirty="0" err="1" smtClean="0"/>
              <a:t>الزوجة </a:t>
            </a:r>
            <a:r>
              <a:rPr lang="ar-SA" sz="3000" dirty="0" smtClean="0"/>
              <a:t>(</a:t>
            </a:r>
            <a:r>
              <a:rPr lang="ar-SA" sz="3000" dirty="0" err="1" smtClean="0"/>
              <a:t>جثّامَة</a:t>
            </a:r>
            <a:r>
              <a:rPr lang="ar-SA" sz="3000" dirty="0" smtClean="0"/>
              <a:t>) جدّة، وعمّاً، وبنتاً </a:t>
            </a:r>
            <a:r>
              <a:rPr lang="ar-SA" sz="3000" dirty="0" err="1" smtClean="0"/>
              <a:t>منه.</a:t>
            </a:r>
            <a:r>
              <a:rPr lang="ar-SA" sz="3000" b="1" dirty="0" smtClean="0"/>
              <a:t>	</a:t>
            </a:r>
            <a:r>
              <a:rPr lang="ar-SA" sz="3000" b="1" dirty="0" err="1" smtClean="0"/>
              <a:t>المطلوب:</a:t>
            </a:r>
            <a:r>
              <a:rPr lang="ar-SA" sz="3000" b="1" dirty="0" smtClean="0"/>
              <a:t> </a:t>
            </a:r>
          </a:p>
          <a:p>
            <a:pPr algn="just" rtl="1"/>
            <a:r>
              <a:rPr lang="ar-SA" sz="3000" dirty="0" smtClean="0"/>
              <a:t>1-ضع بالقلم الرصاص جدولاً لموت </a:t>
            </a:r>
            <a:r>
              <a:rPr lang="ar-SA" sz="3000" dirty="0" err="1" smtClean="0"/>
              <a:t>الزوج </a:t>
            </a:r>
            <a:r>
              <a:rPr lang="ar-SA" sz="3000" dirty="0" smtClean="0"/>
              <a:t>(غنّام) أولاً، وجدولاً آخر لموت </a:t>
            </a:r>
            <a:r>
              <a:rPr lang="ar-SA" sz="3000" dirty="0" err="1" smtClean="0"/>
              <a:t>الزوجة </a:t>
            </a:r>
            <a:r>
              <a:rPr lang="ar-SA" sz="3000" dirty="0" smtClean="0"/>
              <a:t>(</a:t>
            </a:r>
            <a:r>
              <a:rPr lang="ar-SA" sz="3000" dirty="0" err="1" smtClean="0"/>
              <a:t>جثّامَة</a:t>
            </a:r>
            <a:r>
              <a:rPr lang="ar-SA" sz="3000" dirty="0" smtClean="0"/>
              <a:t>) أولاً.</a:t>
            </a:r>
          </a:p>
          <a:p>
            <a:pPr algn="just" rtl="1"/>
            <a:r>
              <a:rPr lang="ar-SA" sz="3000" dirty="0" smtClean="0"/>
              <a:t>2-أفرغ معلومات المسألة في حقولها.</a:t>
            </a:r>
          </a:p>
          <a:p>
            <a:pPr algn="just" rtl="1"/>
            <a:r>
              <a:rPr lang="ar-SA" sz="3000" dirty="0" smtClean="0"/>
              <a:t>3-حاول استخراج نتائج </a:t>
            </a:r>
            <a:r>
              <a:rPr lang="ar-SA" sz="3000" dirty="0" err="1" smtClean="0"/>
              <a:t>حقل </a:t>
            </a:r>
            <a:r>
              <a:rPr lang="ar-SA" sz="3000" dirty="0" smtClean="0"/>
              <a:t>(المسألة الجامعة)، في كلا الجدولين.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جدول التدريب على </a:t>
            </a:r>
            <a:r>
              <a:rPr lang="ar-SA" b="1" dirty="0" err="1" smtClean="0">
                <a:solidFill>
                  <a:srgbClr val="009900"/>
                </a:solidFill>
              </a:rPr>
              <a:t>مسألة </a:t>
            </a:r>
            <a:r>
              <a:rPr lang="ar-SA" b="1" dirty="0" smtClean="0">
                <a:solidFill>
                  <a:srgbClr val="009900"/>
                </a:solidFill>
              </a:rPr>
              <a:t>(غنّام </a:t>
            </a:r>
            <a:r>
              <a:rPr lang="ar-SA" b="1" dirty="0" err="1" smtClean="0">
                <a:solidFill>
                  <a:srgbClr val="009900"/>
                </a:solidFill>
              </a:rPr>
              <a:t>وجثّامة)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44488" y="1600200"/>
            <a:ext cx="9289032" cy="4525963"/>
          </a:xfrm>
        </p:spPr>
        <p:txBody>
          <a:bodyPr/>
          <a:lstStyle/>
          <a:p>
            <a:pPr algn="just" rtl="1"/>
            <a:r>
              <a:rPr lang="ar-SA" sz="2800" dirty="0" smtClean="0"/>
              <a:t>الحالة الأولى: سبق موت </a:t>
            </a:r>
            <a:r>
              <a:rPr lang="ar-SA" sz="2800" dirty="0" err="1" smtClean="0"/>
              <a:t>الزوج </a:t>
            </a:r>
            <a:r>
              <a:rPr lang="ar-SA" sz="2800" dirty="0" smtClean="0"/>
              <a:t>(غنّام</a:t>
            </a:r>
            <a:r>
              <a:rPr lang="ar-SA" sz="2800" dirty="0" err="1" smtClean="0"/>
              <a:t>).</a:t>
            </a:r>
            <a:endParaRPr lang="en-US" sz="28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560512" y="2674888"/>
          <a:ext cx="9001000" cy="2773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172"/>
                <a:gridCol w="1548172"/>
                <a:gridCol w="1548172"/>
                <a:gridCol w="1548172"/>
                <a:gridCol w="1548172"/>
                <a:gridCol w="1260140"/>
              </a:tblGrid>
              <a:tr h="420848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أصل الجامعة</a:t>
                      </a:r>
                    </a:p>
                    <a:p>
                      <a:pPr algn="ctr" rtl="1"/>
                      <a:r>
                        <a:rPr lang="ar-SA" dirty="0" smtClean="0"/>
                        <a:t>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أصل الثانية</a:t>
                      </a:r>
                    </a:p>
                    <a:p>
                      <a:pPr algn="ctr" rtl="1"/>
                      <a:r>
                        <a:rPr lang="ar-SA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ورثة </a:t>
                      </a:r>
                      <a:r>
                        <a:rPr lang="ar-SA" dirty="0" smtClean="0"/>
                        <a:t>(</a:t>
                      </a:r>
                      <a:r>
                        <a:rPr lang="ar-SA" dirty="0" err="1" smtClean="0"/>
                        <a:t>جثّامة)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أصل الأولى</a:t>
                      </a:r>
                    </a:p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الأنصباء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ورثة </a:t>
                      </a:r>
                      <a:r>
                        <a:rPr lang="ar-SA" dirty="0" smtClean="0"/>
                        <a:t>(غنّام</a:t>
                      </a:r>
                      <a:r>
                        <a:rPr lang="ar-SA" dirty="0" err="1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426693"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</a:tr>
              <a:tr h="426693"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</a:tr>
              <a:tr h="426693"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</a:tr>
              <a:tr h="426693"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</a:tr>
              <a:tr h="426693"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مستطيل 4"/>
          <p:cNvSpPr/>
          <p:nvPr/>
        </p:nvSpPr>
        <p:spPr>
          <a:xfrm>
            <a:off x="7329264" y="2132856"/>
            <a:ext cx="1356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نضرب </a:t>
            </a:r>
            <a:r>
              <a:rPr lang="ar-SA" dirty="0" err="1" smtClean="0"/>
              <a:t>بـ</a:t>
            </a:r>
            <a:r>
              <a:rPr lang="en-US" dirty="0" smtClean="0"/>
              <a:t> X </a:t>
            </a:r>
            <a:r>
              <a:rPr lang="ar-SA" dirty="0" smtClean="0"/>
              <a:t>6 </a:t>
            </a:r>
            <a:endParaRPr lang="en-US" dirty="0"/>
          </a:p>
        </p:txBody>
      </p:sp>
      <p:sp>
        <p:nvSpPr>
          <p:cNvPr id="6" name="مستطيل 5"/>
          <p:cNvSpPr/>
          <p:nvPr/>
        </p:nvSpPr>
        <p:spPr>
          <a:xfrm>
            <a:off x="2720752" y="2204864"/>
            <a:ext cx="1356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نضرب </a:t>
            </a:r>
            <a:r>
              <a:rPr lang="ar-SA" dirty="0" err="1" smtClean="0"/>
              <a:t>بـ</a:t>
            </a:r>
            <a:r>
              <a:rPr lang="en-US" dirty="0" smtClean="0"/>
              <a:t> X </a:t>
            </a:r>
            <a:r>
              <a:rPr lang="ar-SA" dirty="0" smtClean="0"/>
              <a:t>1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err="1" smtClean="0">
                <a:solidFill>
                  <a:srgbClr val="009900"/>
                </a:solidFill>
              </a:rPr>
              <a:t>تابع </a:t>
            </a:r>
            <a:r>
              <a:rPr lang="ar-SA" b="1" dirty="0" smtClean="0">
                <a:solidFill>
                  <a:srgbClr val="009900"/>
                </a:solidFill>
              </a:rPr>
              <a:t>- جدول </a:t>
            </a:r>
            <a:r>
              <a:rPr lang="ar-SA" b="1" dirty="0" err="1" smtClean="0">
                <a:solidFill>
                  <a:srgbClr val="009900"/>
                </a:solidFill>
              </a:rPr>
              <a:t>مسألة </a:t>
            </a:r>
            <a:r>
              <a:rPr lang="ar-SA" b="1" dirty="0" smtClean="0">
                <a:solidFill>
                  <a:srgbClr val="009900"/>
                </a:solidFill>
              </a:rPr>
              <a:t>(غنّام </a:t>
            </a:r>
            <a:r>
              <a:rPr lang="ar-SA" b="1" dirty="0" err="1" smtClean="0">
                <a:solidFill>
                  <a:srgbClr val="009900"/>
                </a:solidFill>
              </a:rPr>
              <a:t>وجثّامة)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 smtClean="0"/>
              <a:t>الحالة الثانية: سبق موت </a:t>
            </a:r>
            <a:r>
              <a:rPr lang="ar-SA" sz="2800" dirty="0" err="1" smtClean="0"/>
              <a:t>الزوجة </a:t>
            </a:r>
            <a:r>
              <a:rPr lang="ar-SA" sz="2800" dirty="0" smtClean="0"/>
              <a:t>(</a:t>
            </a:r>
            <a:r>
              <a:rPr lang="ar-SA" sz="2800" dirty="0" err="1" smtClean="0"/>
              <a:t>جثّامة).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4" name="مستطيل 3"/>
          <p:cNvSpPr/>
          <p:nvPr/>
        </p:nvSpPr>
        <p:spPr>
          <a:xfrm>
            <a:off x="7329264" y="2132856"/>
            <a:ext cx="1356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نضرب </a:t>
            </a:r>
            <a:r>
              <a:rPr lang="ar-SA" dirty="0" err="1" smtClean="0"/>
              <a:t>بـ</a:t>
            </a:r>
            <a:r>
              <a:rPr lang="en-US" dirty="0" smtClean="0"/>
              <a:t> X </a:t>
            </a:r>
            <a:r>
              <a:rPr lang="ar-SA" dirty="0" smtClean="0"/>
              <a:t>2 </a:t>
            </a:r>
            <a:endParaRPr lang="en-US" dirty="0"/>
          </a:p>
        </p:txBody>
      </p:sp>
      <p:sp>
        <p:nvSpPr>
          <p:cNvPr id="5" name="مستطيل 4"/>
          <p:cNvSpPr/>
          <p:nvPr/>
        </p:nvSpPr>
        <p:spPr>
          <a:xfrm>
            <a:off x="3152800" y="2132856"/>
            <a:ext cx="1356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نضرب </a:t>
            </a:r>
            <a:r>
              <a:rPr lang="ar-SA" dirty="0" err="1" smtClean="0"/>
              <a:t>بـ</a:t>
            </a:r>
            <a:r>
              <a:rPr lang="en-US" dirty="0" smtClean="0"/>
              <a:t> X </a:t>
            </a:r>
            <a:r>
              <a:rPr lang="ar-SA" dirty="0" smtClean="0"/>
              <a:t>3 </a:t>
            </a:r>
            <a:endParaRPr lang="en-US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488504" y="2636914"/>
          <a:ext cx="8928990" cy="316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165"/>
                <a:gridCol w="1488165"/>
                <a:gridCol w="1488165"/>
                <a:gridCol w="1488165"/>
                <a:gridCol w="1488165"/>
                <a:gridCol w="1488165"/>
              </a:tblGrid>
              <a:tr h="504056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أصل الجامعة</a:t>
                      </a:r>
                    </a:p>
                    <a:p>
                      <a:pPr algn="ctr" rtl="1"/>
                      <a:r>
                        <a:rPr lang="ar-SA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أصل الثانية</a:t>
                      </a:r>
                    </a:p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ورثة الثاني</a:t>
                      </a:r>
                    </a:p>
                    <a:p>
                      <a:pPr algn="ctr" rtl="1"/>
                      <a:r>
                        <a:rPr lang="ar-SA" dirty="0" smtClean="0"/>
                        <a:t>(غنّام</a:t>
                      </a:r>
                      <a:r>
                        <a:rPr lang="ar-SA" dirty="0" err="1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أصل الأولى</a:t>
                      </a:r>
                    </a:p>
                    <a:p>
                      <a:pPr algn="ctr" rtl="1"/>
                      <a:r>
                        <a:rPr lang="ar-SA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الأنصباء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ورثة </a:t>
                      </a:r>
                      <a:r>
                        <a:rPr lang="ar-SA" dirty="0" err="1" smtClean="0"/>
                        <a:t>الأول </a:t>
                      </a:r>
                      <a:r>
                        <a:rPr lang="ar-SA" dirty="0" smtClean="0"/>
                        <a:t>(</a:t>
                      </a:r>
                      <a:r>
                        <a:rPr lang="ar-SA" dirty="0" err="1" smtClean="0"/>
                        <a:t>جثّامة)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9639</TotalTime>
  <Words>271</Words>
  <Application>Microsoft Office PowerPoint</Application>
  <PresentationFormat>A4 Paper (210x297 mm)‎</PresentationFormat>
  <Paragraphs>134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الشريحة 1</vt:lpstr>
      <vt:lpstr>المحاضرة الثانية عشرة  حَلُّ النشاط المنزلي - مسألة(ثُبيتة)</vt:lpstr>
      <vt:lpstr>1-جدول سبق موت الأم (ثَبيتَة) والابن (سَليط) حيّ</vt:lpstr>
      <vt:lpstr>2-جدول سبق موت الابن (سَليط)، والأم (ثَبيتَة) حيّة</vt:lpstr>
      <vt:lpstr>نشاط منزلي للتدريب- مسألة (غنّام)</vt:lpstr>
      <vt:lpstr>جدول التدريب على مسألة (غنّام وجثّامة)</vt:lpstr>
      <vt:lpstr>تابع - جدول مسألة (غنّام وجثّامة)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990</cp:revision>
  <dcterms:created xsi:type="dcterms:W3CDTF">2009-10-14T19:14:34Z</dcterms:created>
  <dcterms:modified xsi:type="dcterms:W3CDTF">2012-02-26T03:10:09Z</dcterms:modified>
</cp:coreProperties>
</file>