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12" r:id="rId2"/>
    <p:sldId id="521" r:id="rId3"/>
    <p:sldId id="526" r:id="rId4"/>
    <p:sldId id="527" r:id="rId5"/>
    <p:sldId id="522" r:id="rId6"/>
    <p:sldId id="523" r:id="rId7"/>
    <p:sldId id="525" r:id="rId8"/>
    <p:sldId id="530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</a:t>
            </a:r>
            <a:r>
              <a:rPr lang="ar-AE" b="1" dirty="0" err="1" smtClean="0">
                <a:solidFill>
                  <a:srgbClr val="FF0000"/>
                </a:solidFill>
              </a:rPr>
              <a:t>ثا</a:t>
            </a:r>
            <a:r>
              <a:rPr lang="ar-SA" b="1" dirty="0" smtClean="0">
                <a:solidFill>
                  <a:srgbClr val="FF0000"/>
                </a:solidFill>
              </a:rPr>
              <a:t>لثة</a:t>
            </a:r>
            <a:r>
              <a:rPr lang="ar-AE" b="1" dirty="0" smtClean="0">
                <a:solidFill>
                  <a:srgbClr val="FF0000"/>
                </a:solidFill>
              </a:rPr>
              <a:t> عشر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توريث</a:t>
            </a:r>
            <a:r>
              <a:rPr lang="ar-AE" b="1" dirty="0" smtClean="0">
                <a:solidFill>
                  <a:srgbClr val="009900"/>
                </a:solidFill>
              </a:rPr>
              <a:t> المطلقة</a:t>
            </a:r>
            <a:r>
              <a:rPr lang="ar-SA" b="1" dirty="0" smtClean="0">
                <a:solidFill>
                  <a:srgbClr val="009900"/>
                </a:solidFill>
              </a:rPr>
              <a:t> </a:t>
            </a:r>
            <a:endParaRPr lang="ar-AE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4824536"/>
          </a:xfrm>
        </p:spPr>
        <p:txBody>
          <a:bodyPr/>
          <a:lstStyle/>
          <a:p>
            <a:pPr algn="just" rtl="1"/>
            <a:r>
              <a:rPr lang="ar-SA" b="1" dirty="0" smtClean="0"/>
              <a:t>		تذكرة فقهية:</a:t>
            </a:r>
            <a:endParaRPr lang="en-US" b="1" dirty="0" smtClean="0"/>
          </a:p>
          <a:p>
            <a:pPr algn="just" rtl="1"/>
            <a:r>
              <a:rPr lang="ar-SA" b="1" dirty="0" smtClean="0"/>
              <a:t>	الطلاق نوعان: </a:t>
            </a:r>
            <a:r>
              <a:rPr lang="ar-SA" dirty="0" smtClean="0"/>
              <a:t>طلاق رجعي، وطلاق </a:t>
            </a:r>
            <a:r>
              <a:rPr lang="ar-SA" dirty="0" err="1" smtClean="0"/>
              <a:t>بائن</a:t>
            </a:r>
            <a:r>
              <a:rPr lang="ar-SA" dirty="0" smtClean="0"/>
              <a:t>.</a:t>
            </a:r>
            <a:endParaRPr lang="en-US" b="1" dirty="0" smtClean="0"/>
          </a:p>
          <a:p>
            <a:pPr algn="just" rtl="1"/>
            <a:r>
              <a:rPr lang="ar-SA" b="1" dirty="0" smtClean="0"/>
              <a:t>1-الطلاق الرجعي:</a:t>
            </a:r>
            <a:r>
              <a:rPr lang="ar-SA" dirty="0" smtClean="0"/>
              <a:t> وهو ما وقع بطلقة واحدة، أو </a:t>
            </a:r>
            <a:r>
              <a:rPr lang="ar-SA" dirty="0" err="1" smtClean="0"/>
              <a:t>بطلقتين.</a:t>
            </a:r>
            <a:r>
              <a:rPr lang="ar-SA" dirty="0" smtClean="0"/>
              <a:t> وهذا لا يحلّ عقد الزوجية، ما دامت الزوجة في </a:t>
            </a:r>
            <a:r>
              <a:rPr lang="ar-SA" dirty="0" err="1" smtClean="0"/>
              <a:t>العدّة.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ولذلك </a:t>
            </a:r>
            <a:r>
              <a:rPr lang="ar-SA" b="1" dirty="0" smtClean="0"/>
              <a:t>يقع التوارث </a:t>
            </a:r>
            <a:r>
              <a:rPr lang="ar-SA" dirty="0" smtClean="0"/>
              <a:t>بين الزوجين، ما دامت الزوجة في عدة الطلاق الرجعي، لأنّ الزوجية لا تزال قائمة، باتفاق </a:t>
            </a:r>
            <a:r>
              <a:rPr lang="ar-SA" b="1" dirty="0" smtClean="0"/>
              <a:t>الأئمة الأربعة</a:t>
            </a:r>
            <a:r>
              <a:rPr lang="ar-SA" dirty="0" smtClean="0"/>
              <a:t>. </a:t>
            </a:r>
            <a:endParaRPr lang="en-US" b="1" dirty="0" smtClean="0"/>
          </a:p>
          <a:p>
            <a:pPr algn="just" rtl="1"/>
            <a:r>
              <a:rPr lang="ar-SA" dirty="0" smtClean="0"/>
              <a:t> </a:t>
            </a:r>
            <a:endParaRPr lang="en-US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الطلاق </a:t>
            </a:r>
            <a:r>
              <a:rPr lang="ar-SA" b="1" dirty="0" err="1" smtClean="0">
                <a:solidFill>
                  <a:srgbClr val="009900"/>
                </a:solidFill>
              </a:rPr>
              <a:t>البائن</a:t>
            </a:r>
            <a:r>
              <a:rPr lang="ar-SA" b="1" dirty="0" smtClean="0">
                <a:solidFill>
                  <a:srgbClr val="009900"/>
                </a:solidFill>
              </a:rPr>
              <a:t> قسمان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2-الطلاق </a:t>
            </a:r>
            <a:r>
              <a:rPr lang="ar-SA" b="1" dirty="0" err="1" smtClean="0"/>
              <a:t>البائن</a:t>
            </a:r>
            <a:r>
              <a:rPr lang="ar-SA" b="1" dirty="0" smtClean="0"/>
              <a:t> </a:t>
            </a:r>
            <a:r>
              <a:rPr lang="ar-SA" b="1" dirty="0" err="1" smtClean="0"/>
              <a:t>قسمان:</a:t>
            </a:r>
            <a:endParaRPr lang="ar-SA" b="1" dirty="0" smtClean="0"/>
          </a:p>
          <a:p>
            <a:pPr algn="just" rtl="1"/>
            <a:r>
              <a:rPr lang="ar-SA" b="1" dirty="0" smtClean="0"/>
              <a:t>آ-الطلاق </a:t>
            </a:r>
            <a:r>
              <a:rPr lang="ar-SA" b="1" dirty="0" err="1" smtClean="0"/>
              <a:t>البائن</a:t>
            </a:r>
            <a:r>
              <a:rPr lang="ar-SA" b="1" dirty="0" smtClean="0"/>
              <a:t> بينونة صغرى: </a:t>
            </a:r>
            <a:r>
              <a:rPr lang="ar-SA" dirty="0" smtClean="0"/>
              <a:t>وتكون البينونة الصغرى في </a:t>
            </a:r>
            <a:r>
              <a:rPr lang="ar-SA" dirty="0" err="1" smtClean="0"/>
              <a:t>حالتين:</a:t>
            </a:r>
            <a:endParaRPr lang="ar-SA" dirty="0" smtClean="0"/>
          </a:p>
          <a:p>
            <a:pPr algn="just" rtl="1"/>
            <a:r>
              <a:rPr lang="ar-SA" dirty="0" smtClean="0"/>
              <a:t>	1-بعد انتهاء عدّة الطلاق الرجعي.</a:t>
            </a:r>
          </a:p>
          <a:p>
            <a:pPr algn="just" rtl="1"/>
            <a:r>
              <a:rPr lang="ar-SA" dirty="0" smtClean="0"/>
              <a:t>	2-بتطليق المعقود عليها، غير </a:t>
            </a:r>
            <a:r>
              <a:rPr lang="ar-SA" dirty="0" err="1" smtClean="0"/>
              <a:t>المدخول</a:t>
            </a:r>
            <a:r>
              <a:rPr lang="ar-SA" dirty="0" smtClean="0"/>
              <a:t> </a:t>
            </a:r>
            <a:r>
              <a:rPr lang="ar-SA" dirty="0" err="1" smtClean="0"/>
              <a:t>بها.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ويحقّ للمطلّق بعد هذه البينونة الصغرى أن يُعيد مطلقته إليه، ولكن بعقد ومهر </a:t>
            </a:r>
            <a:r>
              <a:rPr lang="ar-SA" dirty="0" err="1" smtClean="0"/>
              <a:t>جديدين.</a:t>
            </a:r>
            <a:r>
              <a:rPr lang="ar-SA" dirty="0" smtClean="0"/>
              <a:t> ويصح ذلك إن لم تنكح زوجاً غيره.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9900"/>
                </a:solidFill>
              </a:rPr>
              <a:t>الطلاق </a:t>
            </a:r>
            <a:r>
              <a:rPr lang="ar-SA" b="1" dirty="0" err="1" smtClean="0">
                <a:solidFill>
                  <a:srgbClr val="009900"/>
                </a:solidFill>
              </a:rPr>
              <a:t>البائن</a:t>
            </a:r>
            <a:r>
              <a:rPr lang="ar-SA" b="1" dirty="0" smtClean="0">
                <a:solidFill>
                  <a:srgbClr val="009900"/>
                </a:solidFill>
              </a:rPr>
              <a:t> بينونة كبرى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ب-الطلاق </a:t>
            </a:r>
            <a:r>
              <a:rPr lang="ar-SA" b="1" dirty="0" err="1" smtClean="0"/>
              <a:t>البائن</a:t>
            </a:r>
            <a:r>
              <a:rPr lang="ar-SA" b="1" dirty="0" smtClean="0"/>
              <a:t> بينونة </a:t>
            </a:r>
            <a:r>
              <a:rPr lang="ar-SA" b="1" dirty="0" err="1" smtClean="0"/>
              <a:t>كبرى:</a:t>
            </a:r>
            <a:endParaRPr lang="ar-SA" b="1" dirty="0" smtClean="0"/>
          </a:p>
          <a:p>
            <a:pPr algn="just" rtl="1"/>
            <a:r>
              <a:rPr lang="ar-SA" dirty="0" smtClean="0"/>
              <a:t>وتبين الزوجة </a:t>
            </a:r>
            <a:r>
              <a:rPr lang="ar-SA" b="1" dirty="0" smtClean="0"/>
              <a:t>بثلاث </a:t>
            </a:r>
            <a:r>
              <a:rPr lang="ar-SA" b="1" dirty="0" err="1" smtClean="0"/>
              <a:t>تطليقات</a:t>
            </a:r>
            <a:r>
              <a:rPr lang="ar-SA" b="1" dirty="0" smtClean="0"/>
              <a:t> متفرقات </a:t>
            </a:r>
            <a:r>
              <a:rPr lang="ar-SA" dirty="0" smtClean="0"/>
              <a:t>عند الحنابلة، أو ثلاثاً بلفظ واحد عند بعض أهل العلم.</a:t>
            </a:r>
          </a:p>
          <a:p>
            <a:pPr algn="just" rtl="1"/>
            <a:r>
              <a:rPr lang="ar-SA" dirty="0" smtClean="0"/>
              <a:t>وبعد هذه البينونة الكبرى لا يصحّ للمطلق أن يُعيد مطلقته إليه، حتى  تنكح زوجاً غيره، نكاحاً صحيحاً، ويدخل </a:t>
            </a:r>
            <a:r>
              <a:rPr lang="ar-SA" dirty="0" err="1" smtClean="0"/>
              <a:t>بها.</a:t>
            </a:r>
            <a:endParaRPr lang="en-US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أقوال الفقهاء في توريث المطلّقة </a:t>
            </a:r>
            <a:r>
              <a:rPr lang="ar-SA" b="1" dirty="0" err="1" smtClean="0">
                <a:solidFill>
                  <a:srgbClr val="009900"/>
                </a:solidFill>
              </a:rPr>
              <a:t>البائن</a:t>
            </a:r>
            <a:endParaRPr lang="ar-AE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</a:t>
            </a:r>
            <a:endParaRPr lang="en-US" b="1" dirty="0" smtClean="0"/>
          </a:p>
          <a:p>
            <a:pPr algn="just" rtl="1"/>
            <a:r>
              <a:rPr lang="ar-SA" b="1" dirty="0" smtClean="0"/>
              <a:t>آ-عند الحنفية:</a:t>
            </a:r>
            <a:r>
              <a:rPr lang="ar-SA" dirty="0" smtClean="0"/>
              <a:t> </a:t>
            </a:r>
            <a:r>
              <a:rPr lang="ar-SA" b="1" dirty="0" smtClean="0"/>
              <a:t>لا ترث</a:t>
            </a:r>
            <a:r>
              <a:rPr lang="ar-SA" dirty="0" smtClean="0"/>
              <a:t>، إن طلقها في حال صحته، أي ليس في مرض الموت، إلاّ في </a:t>
            </a:r>
            <a:r>
              <a:rPr lang="ar-SA" dirty="0" err="1" smtClean="0"/>
              <a:t>حالة </a:t>
            </a:r>
            <a:r>
              <a:rPr lang="ar-SA" dirty="0" smtClean="0"/>
              <a:t>(طلاق الفارّ) فإنها ترثه ما دامت في </a:t>
            </a:r>
            <a:r>
              <a:rPr lang="ar-SA" dirty="0" err="1" smtClean="0"/>
              <a:t>عدتها.</a:t>
            </a:r>
            <a:r>
              <a:rPr lang="ar-SA" dirty="0" smtClean="0"/>
              <a:t> </a:t>
            </a:r>
          </a:p>
          <a:p>
            <a:pPr algn="just" rtl="1"/>
            <a:r>
              <a:rPr lang="ar-SA" b="1" dirty="0" smtClean="0"/>
              <a:t>		ومرض </a:t>
            </a:r>
            <a:r>
              <a:rPr lang="ar-SA" b="1" dirty="0" err="1" smtClean="0"/>
              <a:t>الموت: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هو الذي ينتهي بصاحبه إلى الموت، أي يتصل بالموت، كالأمراض المزمنة، وحالات اليأس من الحياة، كالمحكوم بالإعدام.</a:t>
            </a:r>
            <a:endParaRPr lang="en-US" b="1" dirty="0" smtClean="0"/>
          </a:p>
          <a:p>
            <a:endParaRPr lang="ar-AE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560512" y="764704"/>
            <a:ext cx="864096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أقوال الفقهاء في توريث المطلّقة </a:t>
            </a:r>
            <a:r>
              <a:rPr lang="ar-SA" b="1" dirty="0" err="1" smtClean="0">
                <a:solidFill>
                  <a:srgbClr val="009900"/>
                </a:solidFill>
              </a:rPr>
              <a:t>البائن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ب-وعند المالكية:</a:t>
            </a:r>
            <a:r>
              <a:rPr lang="ar-SA" dirty="0" smtClean="0"/>
              <a:t> </a:t>
            </a:r>
            <a:r>
              <a:rPr lang="ar-SA" b="1" dirty="0" smtClean="0"/>
              <a:t>ترثه</a:t>
            </a:r>
            <a:r>
              <a:rPr lang="ar-SA" dirty="0" smtClean="0"/>
              <a:t> مطلقاً، وإن تزوّجت بغيره، لإطلاق الأدلة.</a:t>
            </a:r>
            <a:endParaRPr lang="en-US" b="1" dirty="0" smtClean="0"/>
          </a:p>
          <a:p>
            <a:pPr algn="just" rtl="1"/>
            <a:r>
              <a:rPr lang="ar-SA" b="1" dirty="0" smtClean="0"/>
              <a:t>ج-وعند الشافعية:</a:t>
            </a:r>
            <a:r>
              <a:rPr lang="ar-SA" dirty="0" smtClean="0"/>
              <a:t> </a:t>
            </a:r>
            <a:r>
              <a:rPr lang="ar-SA" b="1" dirty="0" smtClean="0"/>
              <a:t>لا ترثه </a:t>
            </a:r>
            <a:r>
              <a:rPr lang="ar-SA" dirty="0" smtClean="0"/>
              <a:t>مطلقاً، لا في العدّة ولا بعد العدّة،  لأنّ البينونة قطعت الزوجية.</a:t>
            </a:r>
            <a:endParaRPr lang="en-US" b="1" dirty="0" smtClean="0"/>
          </a:p>
          <a:p>
            <a:pPr algn="just" rtl="1"/>
            <a:r>
              <a:rPr lang="ar-SA" b="1" dirty="0" smtClean="0"/>
              <a:t>د-وعند الحنابلة:</a:t>
            </a:r>
            <a:r>
              <a:rPr lang="ar-SA" dirty="0" smtClean="0"/>
              <a:t> </a:t>
            </a:r>
            <a:r>
              <a:rPr lang="ar-SA" b="1" dirty="0" smtClean="0"/>
              <a:t>ترثه</a:t>
            </a:r>
            <a:r>
              <a:rPr lang="ar-SA" dirty="0" smtClean="0"/>
              <a:t> في العدّة، وبعد انقضاء العدّة، ما لم </a:t>
            </a:r>
            <a:r>
              <a:rPr lang="ar-SA" dirty="0" err="1" smtClean="0"/>
              <a:t>تتزوج.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ودليلهم أنّ عثمان-رضي الله عنه-ورّث امرأة عبد الرحمن بن عوف-رضي الله عنه-</a:t>
            </a:r>
            <a:r>
              <a:rPr lang="ar-SA" dirty="0" err="1" smtClean="0"/>
              <a:t>المبتوتة</a:t>
            </a:r>
            <a:r>
              <a:rPr lang="ar-SA" dirty="0" smtClean="0"/>
              <a:t> بعد انقضاء عدتها.</a:t>
            </a:r>
            <a:endParaRPr lang="en-US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solidFill>
                  <a:srgbClr val="009900"/>
                </a:solidFill>
              </a:rPr>
              <a:t>مستنَد </a:t>
            </a:r>
            <a:r>
              <a:rPr lang="ar-SA" dirty="0" err="1" smtClean="0">
                <a:solidFill>
                  <a:srgbClr val="009900"/>
                </a:solidFill>
              </a:rPr>
              <a:t>الحنابلة </a:t>
            </a:r>
            <a:r>
              <a:rPr lang="ar-SA" b="1" dirty="0" smtClean="0">
                <a:solidFill>
                  <a:srgbClr val="009900"/>
                </a:solidFill>
              </a:rPr>
              <a:t>(قول الصحابي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استند الحنابلة </a:t>
            </a:r>
            <a:r>
              <a:rPr lang="ar-SA" dirty="0" err="1" smtClean="0"/>
              <a:t>إلى </a:t>
            </a:r>
            <a:r>
              <a:rPr lang="ar-SA" b="1" dirty="0" smtClean="0"/>
              <a:t>(قول الصحابي)</a:t>
            </a:r>
            <a:r>
              <a:rPr lang="ar-SA" dirty="0" smtClean="0"/>
              <a:t>، وقول الصحابي حجّة عن أكثر أهل العلم، وخاصّة أقوال الخلفاء الأربعة، لِحديث: رسول اللَّهِ-صلى الله عليه </a:t>
            </a:r>
            <a:r>
              <a:rPr lang="ar-SA" dirty="0" err="1" smtClean="0"/>
              <a:t>وسلم-: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b="1" dirty="0" smtClean="0"/>
              <a:t>(عَلَيْكُمْ بِسُنَّتِي وَسُنَّةِ الْخُلَفَاءِ الرَّاشِدِينَ الْمَهْدِيِّينَ بَعْدِي</a:t>
            </a:r>
            <a:r>
              <a:rPr lang="ar-SA" b="1" dirty="0" err="1" smtClean="0"/>
              <a:t>).</a:t>
            </a:r>
            <a:endParaRPr lang="en-US" b="1" dirty="0" smtClean="0"/>
          </a:p>
          <a:p>
            <a:pPr algn="just" rtl="1"/>
            <a:r>
              <a:rPr lang="ar-SA" b="1" dirty="0" smtClean="0"/>
              <a:t>	القول الفصل في توريث المطلّقة </a:t>
            </a:r>
            <a:r>
              <a:rPr lang="ar-SA" b="1" dirty="0" err="1" smtClean="0"/>
              <a:t>البائن:</a:t>
            </a:r>
            <a:endParaRPr lang="en-US" b="1" dirty="0" smtClean="0"/>
          </a:p>
          <a:p>
            <a:pPr algn="just" rtl="1"/>
            <a:r>
              <a:rPr lang="ar-SA" dirty="0" smtClean="0"/>
              <a:t>	القاضي هو الذي يفصل في ميراث المطلقة </a:t>
            </a:r>
            <a:r>
              <a:rPr lang="ar-SA" dirty="0" err="1" smtClean="0"/>
              <a:t>البائن</a:t>
            </a:r>
            <a:r>
              <a:rPr lang="ar-SA" dirty="0" smtClean="0"/>
              <a:t>، وهو الذي ينهي الخلاف فيها، وكذلك في كلّ مسألة </a:t>
            </a:r>
            <a:r>
              <a:rPr lang="ar-SA" dirty="0" err="1" smtClean="0"/>
              <a:t>إرثية</a:t>
            </a:r>
            <a:r>
              <a:rPr lang="ar-SA" dirty="0" smtClean="0"/>
              <a:t> </a:t>
            </a:r>
            <a:r>
              <a:rPr lang="ar-SA" dirty="0" err="1" smtClean="0"/>
              <a:t>خلافية.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استناداً للقاعدة </a:t>
            </a:r>
            <a:r>
              <a:rPr lang="ar-SA" dirty="0" err="1" smtClean="0"/>
              <a:t>الفقهية: </a:t>
            </a:r>
            <a:r>
              <a:rPr lang="ar-SA" dirty="0" smtClean="0"/>
              <a:t>(</a:t>
            </a:r>
            <a:r>
              <a:rPr lang="ar-SA" b="1" dirty="0" smtClean="0"/>
              <a:t>حكم الحاكم يرفع الخلاف</a:t>
            </a:r>
            <a:r>
              <a:rPr lang="ar-SA" dirty="0" err="1" smtClean="0"/>
              <a:t>)</a:t>
            </a:r>
            <a:r>
              <a:rPr lang="ar-SA" b="1" dirty="0" err="1" smtClean="0"/>
              <a:t>.</a:t>
            </a:r>
            <a:r>
              <a:rPr lang="ar-SA" b="1" dirty="0" smtClean="0"/>
              <a:t>    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9638</TotalTime>
  <Words>132</Words>
  <Application>Microsoft Office PowerPoint</Application>
  <PresentationFormat>A4 Paper (210x297 mm)‎</PresentationFormat>
  <Paragraphs>43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الثالثة عشر توريث المطلقة </vt:lpstr>
      <vt:lpstr>الطلاق البائن قسمان</vt:lpstr>
      <vt:lpstr>الطلاق البائن بينونة كبرى</vt:lpstr>
      <vt:lpstr>أقوال الفقهاء في توريث المطلّقة البائن</vt:lpstr>
      <vt:lpstr>تابع - أقوال الفقهاء في توريث المطلّقة البائن</vt:lpstr>
      <vt:lpstr>مستنَد الحنابلة (قول الصحابي)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990</cp:revision>
  <dcterms:created xsi:type="dcterms:W3CDTF">2009-10-14T19:14:34Z</dcterms:created>
  <dcterms:modified xsi:type="dcterms:W3CDTF">2012-02-26T03:11:11Z</dcterms:modified>
</cp:coreProperties>
</file>