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512" r:id="rId2"/>
    <p:sldId id="487" r:id="rId3"/>
    <p:sldId id="488" r:id="rId4"/>
    <p:sldId id="528" r:id="rId5"/>
    <p:sldId id="489" r:id="rId6"/>
    <p:sldId id="490" r:id="rId7"/>
    <p:sldId id="529" r:id="rId8"/>
    <p:sldId id="518" r:id="rId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0000"/>
    <a:srgbClr val="709256"/>
    <a:srgbClr val="AD9968"/>
    <a:srgbClr val="3B84AF"/>
    <a:srgbClr val="FF33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7" autoAdjust="0"/>
    <p:restoredTop sz="87719" autoAdjust="0"/>
  </p:normalViewPr>
  <p:slideViewPr>
    <p:cSldViewPr>
      <p:cViewPr>
        <p:scale>
          <a:sx n="55" d="100"/>
          <a:sy n="55" d="100"/>
        </p:scale>
        <p:origin x="-240" y="7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2/26/2012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32081971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7620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endParaRPr lang="ar-SA" sz="7200" b="1" dirty="0" smtClean="0">
              <a:solidFill>
                <a:srgbClr val="FF0000"/>
              </a:solidFill>
              <a:latin typeface="AYM Wadiy S_U normal."/>
              <a:cs typeface="Times New Roman" pitchFamily="18" charset="0"/>
            </a:endParaRPr>
          </a:p>
          <a:p>
            <a:pPr algn="ctr"/>
            <a:endParaRPr lang="ar-SA" sz="7200" b="1" dirty="0" smtClean="0">
              <a:solidFill>
                <a:srgbClr val="FF0000"/>
              </a:solidFill>
              <a:latin typeface="AYM Wadiy S_U normal."/>
              <a:cs typeface="Times New Roman" pitchFamily="18" charset="0"/>
            </a:endParaRPr>
          </a:p>
          <a:p>
            <a:pPr algn="ctr"/>
            <a:r>
              <a:rPr lang="ar-SA" sz="7200" b="1" dirty="0" smtClean="0">
                <a:solidFill>
                  <a:srgbClr val="FF0000"/>
                </a:solidFill>
                <a:latin typeface="AYM Wadiy S_U normal."/>
                <a:cs typeface="Times New Roman" pitchFamily="18" charset="0"/>
              </a:rPr>
              <a:t>فقه المواريث </a:t>
            </a:r>
            <a:r>
              <a:rPr lang="ar-SA" sz="5400" b="1" dirty="0" smtClean="0">
                <a:solidFill>
                  <a:srgbClr val="FF0000"/>
                </a:solidFill>
                <a:latin typeface="AYM Wadiy S_U normal."/>
                <a:cs typeface="Times New Roman" pitchFamily="18" charset="0"/>
              </a:rPr>
              <a:t>(</a:t>
            </a:r>
            <a:r>
              <a:rPr lang="en-US" sz="5400" b="1" dirty="0" smtClean="0">
                <a:solidFill>
                  <a:srgbClr val="FF0000"/>
                </a:solidFill>
                <a:latin typeface="AYM Wadiy S_U normal."/>
                <a:cs typeface="Times New Roman" pitchFamily="18" charset="0"/>
              </a:rPr>
              <a:t>2</a:t>
            </a:r>
            <a:r>
              <a:rPr lang="ar-SA" sz="5400" b="1" dirty="0" err="1" smtClean="0">
                <a:solidFill>
                  <a:srgbClr val="FF0000"/>
                </a:solidFill>
                <a:latin typeface="AYM Wadiy S_U normal."/>
                <a:cs typeface="Times New Roman" pitchFamily="18" charset="0"/>
              </a:rPr>
              <a:t>)</a:t>
            </a:r>
            <a:endParaRPr lang="ar-SA" sz="5400" b="1" dirty="0" smtClean="0">
              <a:solidFill>
                <a:srgbClr val="FF0000"/>
              </a:solidFill>
              <a:latin typeface="AYM Wadiy S_U normal."/>
              <a:cs typeface="Times New Roman" pitchFamily="18" charset="0"/>
            </a:endParaRPr>
          </a:p>
          <a:p>
            <a:pPr algn="ctr"/>
            <a:r>
              <a:rPr lang="ar-SA" sz="5400" b="1" dirty="0" smtClean="0">
                <a:solidFill>
                  <a:srgbClr val="009900"/>
                </a:solidFill>
                <a:latin typeface="AYM Wadiy S_U normal."/>
                <a:cs typeface="Times New Roman" pitchFamily="18" charset="0"/>
              </a:rPr>
              <a:t>الجزئية الثانية</a:t>
            </a:r>
            <a:endParaRPr lang="ar-SA" sz="4800" b="1" dirty="0" smtClean="0">
              <a:solidFill>
                <a:srgbClr val="0070C0"/>
              </a:solidFill>
              <a:latin typeface="AYM Wadiy S_U normal."/>
              <a:cs typeface="Times New Roman" pitchFamily="18" charset="0"/>
            </a:endParaRPr>
          </a:p>
          <a:p>
            <a:pPr algn="ctr"/>
            <a:r>
              <a:rPr lang="ar-SA" sz="5300" b="1" dirty="0" err="1" smtClean="0">
                <a:solidFill>
                  <a:srgbClr val="0070C0"/>
                </a:solidFill>
                <a:latin typeface="AYM Wadiy S_U normal."/>
                <a:cs typeface="Times New Roman" pitchFamily="18" charset="0"/>
              </a:rPr>
              <a:t>د.</a:t>
            </a:r>
            <a:r>
              <a:rPr lang="ar-SA" sz="5300" b="1" dirty="0" smtClean="0">
                <a:solidFill>
                  <a:srgbClr val="0070C0"/>
                </a:solidFill>
                <a:latin typeface="AYM Wadiy S_U normal."/>
                <a:cs typeface="Times New Roman" pitchFamily="18" charset="0"/>
              </a:rPr>
              <a:t> منير عبد الله </a:t>
            </a:r>
            <a:r>
              <a:rPr lang="ar-SA" sz="5300" b="1" dirty="0" err="1" smtClean="0">
                <a:solidFill>
                  <a:srgbClr val="0070C0"/>
                </a:solidFill>
                <a:latin typeface="AYM Wadiy S_U normal."/>
                <a:cs typeface="Times New Roman" pitchFamily="18" charset="0"/>
              </a:rPr>
              <a:t>خضير</a:t>
            </a:r>
            <a:endParaRPr lang="ar-SA" sz="5300" b="1" dirty="0">
              <a:solidFill>
                <a:srgbClr val="0070C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b="1" dirty="0" smtClean="0">
                <a:solidFill>
                  <a:srgbClr val="FF0000"/>
                </a:solidFill>
              </a:rPr>
              <a:t>المحاضرة الرابعة</a:t>
            </a:r>
            <a:r>
              <a:rPr lang="ar-AE" b="1" dirty="0" smtClean="0">
                <a:solidFill>
                  <a:srgbClr val="FF0000"/>
                </a:solidFill>
              </a:rPr>
              <a:t> عشر</a:t>
            </a:r>
            <a:r>
              <a:rPr lang="ar-SA" b="1" dirty="0" smtClean="0">
                <a:solidFill>
                  <a:srgbClr val="FF0000"/>
                </a:solidFill>
              </a:rPr>
              <a:t>ة</a:t>
            </a:r>
            <a:br>
              <a:rPr lang="ar-SA" b="1" dirty="0" smtClean="0">
                <a:solidFill>
                  <a:srgbClr val="FF0000"/>
                </a:solidFill>
              </a:rPr>
            </a:br>
            <a:r>
              <a:rPr lang="ar-SA" b="1" dirty="0" smtClean="0">
                <a:solidFill>
                  <a:srgbClr val="009900"/>
                </a:solidFill>
              </a:rPr>
              <a:t>توريث مختلف الدار وأهل المِلَل </a:t>
            </a:r>
            <a:endParaRPr lang="ar-AE" dirty="0"/>
          </a:p>
        </p:txBody>
      </p:sp>
      <p:sp>
        <p:nvSpPr>
          <p:cNvPr id="3" name="Content Placeholder 2"/>
          <p:cNvSpPr>
            <a:spLocks noGrp="1"/>
          </p:cNvSpPr>
          <p:nvPr>
            <p:ph idx="1"/>
          </p:nvPr>
        </p:nvSpPr>
        <p:spPr/>
        <p:txBody>
          <a:bodyPr/>
          <a:lstStyle/>
          <a:p>
            <a:pPr algn="just" rtl="1"/>
            <a:r>
              <a:rPr lang="ar-SA" b="1" dirty="0" smtClean="0"/>
              <a:t>		</a:t>
            </a:r>
            <a:r>
              <a:rPr lang="ar-SA" b="1" dirty="0" err="1" smtClean="0"/>
              <a:t>تمهيد:</a:t>
            </a:r>
            <a:r>
              <a:rPr lang="ar-SA" b="1" dirty="0" smtClean="0"/>
              <a:t>		</a:t>
            </a:r>
          </a:p>
          <a:p>
            <a:pPr algn="just" rtl="1"/>
            <a:r>
              <a:rPr lang="ar-SA" b="1" dirty="0" smtClean="0"/>
              <a:t>	</a:t>
            </a:r>
            <a:r>
              <a:rPr lang="ar-SA" b="1" dirty="0" err="1" smtClean="0"/>
              <a:t>مفهوم </a:t>
            </a:r>
            <a:r>
              <a:rPr lang="ar-SA" b="1" dirty="0" smtClean="0"/>
              <a:t>(الدار) بمعناها السياسي عند الفقهاء:</a:t>
            </a:r>
            <a:r>
              <a:rPr lang="ar-SA" dirty="0" smtClean="0"/>
              <a:t> </a:t>
            </a:r>
            <a:endParaRPr lang="en-US" b="1" dirty="0" smtClean="0"/>
          </a:p>
          <a:p>
            <a:pPr algn="just" rtl="1"/>
            <a:r>
              <a:rPr lang="ar-SA" dirty="0" err="1" smtClean="0"/>
              <a:t>هي </a:t>
            </a:r>
            <a:r>
              <a:rPr lang="ar-SA" dirty="0" smtClean="0"/>
              <a:t>(الأرض) الوطن الذي يقيم عليه </a:t>
            </a:r>
            <a:r>
              <a:rPr lang="ar-SA" dirty="0" err="1" smtClean="0"/>
              <a:t>أهله </a:t>
            </a:r>
            <a:r>
              <a:rPr lang="ar-SA" dirty="0" smtClean="0"/>
              <a:t>(الشعب)، وله مَنَعَة خاصة، وسلطان </a:t>
            </a:r>
            <a:r>
              <a:rPr lang="ar-SA" dirty="0" err="1" smtClean="0"/>
              <a:t>مستقل </a:t>
            </a:r>
            <a:r>
              <a:rPr lang="ar-SA" dirty="0" smtClean="0"/>
              <a:t>(سلطة</a:t>
            </a:r>
            <a:r>
              <a:rPr lang="ar-SA" dirty="0" err="1" smtClean="0"/>
              <a:t>).</a:t>
            </a:r>
            <a:r>
              <a:rPr lang="ar-SA" dirty="0" smtClean="0"/>
              <a:t> </a:t>
            </a:r>
          </a:p>
          <a:p>
            <a:pPr algn="just" rtl="1"/>
            <a:r>
              <a:rPr lang="ar-SA" dirty="0" smtClean="0"/>
              <a:t>وهي في المفهوم القانوني </a:t>
            </a:r>
            <a:r>
              <a:rPr lang="ar-SA" dirty="0" err="1" smtClean="0"/>
              <a:t>المعاصر </a:t>
            </a:r>
            <a:r>
              <a:rPr lang="ar-SA" dirty="0" smtClean="0"/>
              <a:t>(</a:t>
            </a:r>
            <a:r>
              <a:rPr lang="ar-SA" b="1" dirty="0" smtClean="0"/>
              <a:t>الدولة ذات السيادة</a:t>
            </a:r>
            <a:r>
              <a:rPr lang="ar-SA" dirty="0" err="1" smtClean="0"/>
              <a:t>).</a:t>
            </a:r>
            <a:endParaRPr lang="en-US" b="1" dirty="0" smtClean="0"/>
          </a:p>
          <a:p>
            <a:pPr algn="just" rtl="1"/>
            <a:r>
              <a:rPr lang="ar-SA" b="1" dirty="0" smtClean="0"/>
              <a:t>	</a:t>
            </a:r>
            <a:endParaRPr lang="ar-A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b="1" dirty="0" smtClean="0">
                <a:solidFill>
                  <a:srgbClr val="009900"/>
                </a:solidFill>
              </a:rPr>
              <a:t>دار الإسلام واحدة</a:t>
            </a:r>
            <a:endParaRPr lang="ar-AE" dirty="0">
              <a:solidFill>
                <a:srgbClr val="009900"/>
              </a:solidFill>
            </a:endParaRPr>
          </a:p>
        </p:txBody>
      </p:sp>
      <p:sp>
        <p:nvSpPr>
          <p:cNvPr id="3" name="Content Placeholder 2"/>
          <p:cNvSpPr>
            <a:spLocks noGrp="1"/>
          </p:cNvSpPr>
          <p:nvPr>
            <p:ph idx="1"/>
          </p:nvPr>
        </p:nvSpPr>
        <p:spPr/>
        <p:txBody>
          <a:bodyPr/>
          <a:lstStyle/>
          <a:p>
            <a:pPr algn="just" rtl="1"/>
            <a:r>
              <a:rPr lang="ar-SA" dirty="0" smtClean="0"/>
              <a:t>		لا خلاف بين أهل العلم، أن دار الإسلام وطن واحد، وأنَّ المسلمين مهما تباعدت ديارهم، أو اختلفت أوطانهم، أو أنظمتهم، أو جنسياتهم، أو قومياتهم، فهم إخوة في </a:t>
            </a:r>
            <a:r>
              <a:rPr lang="ar-SA" dirty="0" err="1" smtClean="0"/>
              <a:t>الإسلام.</a:t>
            </a:r>
            <a:r>
              <a:rPr lang="ar-SA" dirty="0" smtClean="0"/>
              <a:t> والدليل قوله </a:t>
            </a:r>
            <a:r>
              <a:rPr lang="ar-SA" dirty="0" err="1" smtClean="0"/>
              <a:t>تعالى: </a:t>
            </a:r>
            <a:r>
              <a:rPr lang="ar-SA" b="1" dirty="0" smtClean="0"/>
              <a:t>(إنما المؤمنون إخوة</a:t>
            </a:r>
            <a:r>
              <a:rPr lang="ar-SA" b="1" dirty="0" err="1" smtClean="0"/>
              <a:t>).</a:t>
            </a:r>
            <a:r>
              <a:rPr lang="ar-SA" dirty="0" smtClean="0"/>
              <a:t> (الحجرات 10</a:t>
            </a:r>
            <a:r>
              <a:rPr lang="ar-SA" dirty="0" err="1" smtClean="0"/>
              <a:t>).</a:t>
            </a:r>
            <a:r>
              <a:rPr lang="ar-SA" dirty="0" smtClean="0"/>
              <a:t> </a:t>
            </a:r>
          </a:p>
          <a:p>
            <a:pPr algn="just" rtl="1"/>
            <a:r>
              <a:rPr lang="ar-SA" dirty="0" smtClean="0"/>
              <a:t>	ولذلك يتوارثون فيما بينهم، فالمسلم السوري يرث قريبه المسلم المغربي أو الباكستاني أو الروسي أو </a:t>
            </a:r>
            <a:r>
              <a:rPr lang="ar-SA" dirty="0" err="1" smtClean="0"/>
              <a:t>الأمريكي.</a:t>
            </a:r>
            <a:r>
              <a:rPr lang="ar-SA" dirty="0" smtClean="0"/>
              <a:t> </a:t>
            </a:r>
          </a:p>
          <a:p>
            <a:pPr algn="just" rtl="1"/>
            <a:r>
              <a:rPr lang="ar-SA" dirty="0" smtClean="0"/>
              <a:t>	وكذلك المسلم الذي مات في دار الحرب، يرثه ورثته في دار </a:t>
            </a:r>
            <a:r>
              <a:rPr lang="ar-SA" dirty="0" err="1" smtClean="0"/>
              <a:t>الإسلام.</a:t>
            </a:r>
            <a:r>
              <a:rPr lang="ar-SA" dirty="0" smtClean="0"/>
              <a:t> </a:t>
            </a:r>
            <a:endParaRPr lang="en-US" b="1" dirty="0" smtClean="0"/>
          </a:p>
          <a:p>
            <a:endParaRPr lang="ar-A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مفهوم اختلاف الدار مع غير المسلمين</a:t>
            </a:r>
            <a:endParaRPr lang="en-US" dirty="0">
              <a:solidFill>
                <a:srgbClr val="009900"/>
              </a:solidFill>
            </a:endParaRPr>
          </a:p>
        </p:txBody>
      </p:sp>
      <p:sp>
        <p:nvSpPr>
          <p:cNvPr id="3" name="عنصر نائب للمحتوى 2"/>
          <p:cNvSpPr>
            <a:spLocks noGrp="1"/>
          </p:cNvSpPr>
          <p:nvPr>
            <p:ph idx="1"/>
          </p:nvPr>
        </p:nvSpPr>
        <p:spPr/>
        <p:txBody>
          <a:bodyPr/>
          <a:lstStyle/>
          <a:p>
            <a:pPr algn="just" rtl="1"/>
            <a:r>
              <a:rPr lang="ar-SA" dirty="0" smtClean="0"/>
              <a:t>		اختلاف الدار يعني اختلاف الولاية والمَنَعَة، بحيث يكون لكل ولاية حدود معيّنة منفصلة، وجيش مستقل، أي لكل دولة جنسية معيّنة، فالمسيحي السوري لا يرث من قريبه المسيحي الإنجليزي، لاختلاف الدارين، واختلاف </a:t>
            </a:r>
            <a:r>
              <a:rPr lang="ar-SA" dirty="0" err="1" smtClean="0"/>
              <a:t>التَبَعيّتين</a:t>
            </a:r>
            <a:r>
              <a:rPr lang="ar-SA" dirty="0" smtClean="0"/>
              <a:t> (الجنسيتين</a:t>
            </a:r>
            <a:r>
              <a:rPr lang="ar-SA" dirty="0" err="1" smtClean="0"/>
              <a:t>).</a:t>
            </a:r>
            <a:r>
              <a:rPr lang="ar-SA" b="1" dirty="0" smtClean="0"/>
              <a:t> </a:t>
            </a:r>
          </a:p>
          <a:p>
            <a:pPr algn="just" rtl="1"/>
            <a:r>
              <a:rPr lang="ar-SA" b="1" dirty="0" smtClean="0"/>
              <a:t>		</a:t>
            </a:r>
            <a:r>
              <a:rPr lang="ar-SA" dirty="0" smtClean="0"/>
              <a:t>ولذا فاختلاف الدار مع غير المسلمين، يُعتبر </a:t>
            </a:r>
            <a:r>
              <a:rPr lang="ar-SA" b="1" dirty="0" smtClean="0"/>
              <a:t>مانعاً من موانع </a:t>
            </a:r>
            <a:r>
              <a:rPr lang="ar-SA" dirty="0" smtClean="0"/>
              <a:t>الإرث، </a:t>
            </a:r>
            <a:r>
              <a:rPr lang="ar-SA" b="1" dirty="0" smtClean="0"/>
              <a:t>فلا توارث </a:t>
            </a:r>
            <a:r>
              <a:rPr lang="ar-SA" dirty="0" smtClean="0"/>
              <a:t>بينهم إذا اختلفت الدار.</a:t>
            </a:r>
            <a:endParaRPr lang="en-US"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b="1" dirty="0" smtClean="0">
                <a:solidFill>
                  <a:srgbClr val="009900"/>
                </a:solidFill>
              </a:rPr>
              <a:t>التوارث يكون </a:t>
            </a:r>
            <a:r>
              <a:rPr lang="ar-SA" b="1" dirty="0" err="1" smtClean="0">
                <a:solidFill>
                  <a:srgbClr val="009900"/>
                </a:solidFill>
              </a:rPr>
              <a:t>حسب </a:t>
            </a:r>
            <a:r>
              <a:rPr lang="ar-SA" b="1" dirty="0" smtClean="0">
                <a:solidFill>
                  <a:srgbClr val="009900"/>
                </a:solidFill>
              </a:rPr>
              <a:t>(تبعيّة) الدار</a:t>
            </a:r>
            <a:endParaRPr lang="ar-AE" dirty="0">
              <a:solidFill>
                <a:srgbClr val="009900"/>
              </a:solidFill>
            </a:endParaRPr>
          </a:p>
        </p:txBody>
      </p:sp>
      <p:sp>
        <p:nvSpPr>
          <p:cNvPr id="3" name="Content Placeholder 2"/>
          <p:cNvSpPr>
            <a:spLocks noGrp="1"/>
          </p:cNvSpPr>
          <p:nvPr>
            <p:ph idx="1"/>
          </p:nvPr>
        </p:nvSpPr>
        <p:spPr/>
        <p:txBody>
          <a:bodyPr/>
          <a:lstStyle/>
          <a:p>
            <a:pPr algn="just" rtl="1"/>
            <a:r>
              <a:rPr lang="ar-SA" sz="2800" b="1" dirty="0" smtClean="0">
                <a:solidFill>
                  <a:srgbClr val="009900"/>
                </a:solidFill>
              </a:rPr>
              <a:t>اختلاف الدار عند الفقهاء ثلاثة </a:t>
            </a:r>
            <a:r>
              <a:rPr lang="ar-SA" sz="2800" b="1" dirty="0" err="1" smtClean="0">
                <a:solidFill>
                  <a:srgbClr val="009900"/>
                </a:solidFill>
              </a:rPr>
              <a:t>أنواع:</a:t>
            </a:r>
            <a:endParaRPr lang="ar-SA" sz="3000" dirty="0" smtClean="0"/>
          </a:p>
          <a:p>
            <a:pPr algn="just" rtl="1"/>
            <a:r>
              <a:rPr lang="ar-SA" sz="3000" dirty="0" smtClean="0"/>
              <a:t>1-اختلاف </a:t>
            </a:r>
            <a:r>
              <a:rPr lang="ar-SA" sz="3000" dirty="0" err="1" smtClean="0"/>
              <a:t>حقيقي</a:t>
            </a:r>
            <a:r>
              <a:rPr lang="ar-SA" sz="3000" dirty="0" smtClean="0"/>
              <a:t> وحكمي: ويكون باختلاف الإقامة والتبعية (الجنسية). وهذا مانع للإرث.</a:t>
            </a:r>
            <a:endParaRPr lang="en-US" sz="3000" b="1" dirty="0" smtClean="0"/>
          </a:p>
          <a:p>
            <a:pPr algn="just" rtl="1"/>
            <a:r>
              <a:rPr lang="ar-SA" sz="3000" dirty="0" smtClean="0"/>
              <a:t>2-اختلاف حكمي: ويكون باختلاف التبعية (الجنسية) فقط. وهذا مانع للإرث.</a:t>
            </a:r>
            <a:endParaRPr lang="en-US" sz="3000" b="1" dirty="0" smtClean="0"/>
          </a:p>
          <a:p>
            <a:pPr algn="just" rtl="1"/>
            <a:r>
              <a:rPr lang="ar-SA" sz="3000" dirty="0" smtClean="0"/>
              <a:t>3-اختلاف </a:t>
            </a:r>
            <a:r>
              <a:rPr lang="ar-SA" sz="3000" dirty="0" err="1" smtClean="0"/>
              <a:t>حقيقي</a:t>
            </a:r>
            <a:r>
              <a:rPr lang="ar-SA" sz="3000" dirty="0" smtClean="0"/>
              <a:t>: ويكون باختلاف الإقامة، مع اتحاد التبعية (الجنسية). وهذا ليس مانعاً من الإرث.</a:t>
            </a:r>
            <a:endParaRPr lang="en-US" sz="3000" b="1" dirty="0" smtClean="0"/>
          </a:p>
          <a:p>
            <a:pPr algn="just" rtl="1"/>
            <a:r>
              <a:rPr lang="ar-SA" sz="3000" dirty="0" smtClean="0"/>
              <a:t>ونرى من ذلك، أن مناط المنع من الإرث، هو </a:t>
            </a:r>
            <a:r>
              <a:rPr lang="ar-SA" sz="3000" dirty="0" err="1" smtClean="0"/>
              <a:t>اختلاف</a:t>
            </a:r>
            <a:r>
              <a:rPr lang="ar-SA" sz="3000" b="1" dirty="0" err="1" smtClean="0"/>
              <a:t> </a:t>
            </a:r>
            <a:r>
              <a:rPr lang="ar-SA" sz="3000" b="1" dirty="0" smtClean="0"/>
              <a:t>(التبعية أو الرعوية أو المواطنة</a:t>
            </a:r>
            <a:r>
              <a:rPr lang="ar-SA" sz="3000" b="1" dirty="0" err="1" smtClean="0"/>
              <a:t>).</a:t>
            </a:r>
            <a:endParaRPr lang="en-US" sz="3000" b="1" dirty="0" smtClean="0"/>
          </a:p>
          <a:p>
            <a:endParaRPr lang="ar-A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solidFill>
                  <a:srgbClr val="009900"/>
                </a:solidFill>
              </a:rPr>
              <a:t>لا توارث بين المسلمين والكفار</a:t>
            </a:r>
            <a:endParaRPr lang="ar-AE" dirty="0">
              <a:solidFill>
                <a:srgbClr val="009900"/>
              </a:solidFill>
            </a:endParaRPr>
          </a:p>
        </p:txBody>
      </p:sp>
      <p:sp>
        <p:nvSpPr>
          <p:cNvPr id="3" name="Content Placeholder 2"/>
          <p:cNvSpPr>
            <a:spLocks noGrp="1"/>
          </p:cNvSpPr>
          <p:nvPr>
            <p:ph idx="1"/>
          </p:nvPr>
        </p:nvSpPr>
        <p:spPr>
          <a:xfrm>
            <a:off x="488504" y="1412776"/>
            <a:ext cx="8915400" cy="5184576"/>
          </a:xfrm>
        </p:spPr>
        <p:txBody>
          <a:bodyPr/>
          <a:lstStyle/>
          <a:p>
            <a:pPr algn="just" rtl="1"/>
            <a:r>
              <a:rPr lang="ar-SA" sz="2800" b="1" dirty="0" smtClean="0"/>
              <a:t>	</a:t>
            </a:r>
            <a:r>
              <a:rPr lang="ar-SA" dirty="0" smtClean="0"/>
              <a:t>لأنّ اختلاف الدار يُعتبر مانعاً من موانع الإرث.</a:t>
            </a:r>
          </a:p>
          <a:p>
            <a:pPr algn="just" rtl="1"/>
            <a:r>
              <a:rPr lang="ar-SA" b="1" dirty="0" smtClean="0"/>
              <a:t>	الأدلة </a:t>
            </a:r>
            <a:r>
              <a:rPr lang="ar-SA" b="1" dirty="0" err="1" smtClean="0"/>
              <a:t>الشرعية:</a:t>
            </a:r>
            <a:endParaRPr lang="ar-SA" b="1" dirty="0" smtClean="0"/>
          </a:p>
          <a:p>
            <a:pPr rtl="1"/>
            <a:r>
              <a:rPr lang="ar-SA" b="1" dirty="0" smtClean="0"/>
              <a:t>أولاً-من السنّة </a:t>
            </a:r>
            <a:r>
              <a:rPr lang="ar-SA" b="1" dirty="0" err="1" smtClean="0"/>
              <a:t>القوليّة</a:t>
            </a:r>
            <a:r>
              <a:rPr lang="ar-SA" b="1" dirty="0" smtClean="0"/>
              <a:t>:</a:t>
            </a:r>
            <a:r>
              <a:rPr lang="ar-SA" dirty="0" smtClean="0"/>
              <a:t> قوله-صلى الله عليه </a:t>
            </a:r>
            <a:r>
              <a:rPr lang="ar-SA" dirty="0" err="1" smtClean="0"/>
              <a:t>وسلم:</a:t>
            </a:r>
            <a:r>
              <a:rPr lang="ar-SA" dirty="0" smtClean="0"/>
              <a:t> </a:t>
            </a:r>
            <a:endParaRPr lang="en-US" b="1" dirty="0" smtClean="0"/>
          </a:p>
          <a:p>
            <a:pPr rtl="1"/>
            <a:r>
              <a:rPr lang="ar-SA" b="1" dirty="0" smtClean="0"/>
              <a:t>	(لا يرث المسلمُ الكافرَ، ولا الكافرُ المسلمَ</a:t>
            </a:r>
            <a:r>
              <a:rPr lang="ar-SA" b="1" dirty="0" err="1" smtClean="0"/>
              <a:t>).</a:t>
            </a:r>
            <a:r>
              <a:rPr lang="ar-AE" dirty="0" smtClean="0"/>
              <a:t> </a:t>
            </a:r>
            <a:r>
              <a:rPr lang="ar-SA" dirty="0" err="1" smtClean="0"/>
              <a:t>(</a:t>
            </a:r>
            <a:r>
              <a:rPr lang="ar-AE" dirty="0" smtClean="0"/>
              <a:t>البخاري</a:t>
            </a:r>
            <a:r>
              <a:rPr lang="ar-SA" dirty="0" err="1" smtClean="0"/>
              <a:t>).</a:t>
            </a:r>
            <a:endParaRPr lang="en-US" b="1" dirty="0" smtClean="0"/>
          </a:p>
          <a:p>
            <a:pPr rtl="1"/>
            <a:r>
              <a:rPr lang="ar-SA" dirty="0" smtClean="0"/>
              <a:t>وقوله-صلى الله عليه </a:t>
            </a:r>
            <a:r>
              <a:rPr lang="ar-SA" dirty="0" err="1" smtClean="0"/>
              <a:t>وسلم:</a:t>
            </a:r>
            <a:r>
              <a:rPr lang="ar-SA" dirty="0" smtClean="0"/>
              <a:t> </a:t>
            </a:r>
            <a:endParaRPr lang="en-US" b="1" dirty="0" smtClean="0"/>
          </a:p>
          <a:p>
            <a:pPr rtl="1"/>
            <a:r>
              <a:rPr lang="ar-SA" b="1" dirty="0" smtClean="0"/>
              <a:t>	(لا يتوارث أهل ملتين شتى</a:t>
            </a:r>
            <a:r>
              <a:rPr lang="ar-SA" b="1" dirty="0" err="1" smtClean="0"/>
              <a:t>).</a:t>
            </a:r>
            <a:r>
              <a:rPr lang="ar-SA" dirty="0" smtClean="0"/>
              <a:t> (أصحاب السنن</a:t>
            </a:r>
            <a:r>
              <a:rPr lang="ar-SA" dirty="0" err="1" smtClean="0"/>
              <a:t>).</a:t>
            </a:r>
            <a:endParaRPr lang="en-US" b="1" dirty="0" smtClean="0"/>
          </a:p>
          <a:p>
            <a:pPr rtl="1"/>
            <a:r>
              <a:rPr lang="ar-SA" b="1" dirty="0" smtClean="0"/>
              <a:t>ثانياً-من </a:t>
            </a:r>
            <a:r>
              <a:rPr lang="ar-SA" b="1" dirty="0" err="1" smtClean="0"/>
              <a:t>الإجماع:</a:t>
            </a:r>
            <a:r>
              <a:rPr lang="ar-SA" dirty="0" smtClean="0"/>
              <a:t> </a:t>
            </a:r>
          </a:p>
          <a:p>
            <a:pPr rtl="1"/>
            <a:r>
              <a:rPr lang="ar-SA" dirty="0" smtClean="0"/>
              <a:t>فقد أجمع العلماء على أنَّ المسلم والكافر لا يتوارثان.</a:t>
            </a:r>
            <a:endParaRPr lang="en-US" b="1" dirty="0" smtClean="0"/>
          </a:p>
          <a:p>
            <a:pPr algn="just" rtl="1"/>
            <a:endParaRPr lang="en-US" sz="2800" b="1" dirty="0" smtClean="0"/>
          </a:p>
          <a:p>
            <a:pPr algn="just"/>
            <a:endParaRPr lang="ar-A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b="1" dirty="0" smtClean="0">
                <a:solidFill>
                  <a:srgbClr val="009900"/>
                </a:solidFill>
              </a:rPr>
              <a:t>استثناءات من عدم توارث المسلمين والكفار</a:t>
            </a:r>
            <a:endParaRPr lang="en-US" dirty="0"/>
          </a:p>
        </p:txBody>
      </p:sp>
      <p:sp>
        <p:nvSpPr>
          <p:cNvPr id="3" name="عنصر نائب للمحتوى 2"/>
          <p:cNvSpPr>
            <a:spLocks noGrp="1"/>
          </p:cNvSpPr>
          <p:nvPr>
            <p:ph idx="1"/>
          </p:nvPr>
        </p:nvSpPr>
        <p:spPr/>
        <p:txBody>
          <a:bodyPr/>
          <a:lstStyle/>
          <a:p>
            <a:pPr algn="just" rtl="1"/>
            <a:r>
              <a:rPr lang="ar-SA" b="1" dirty="0" smtClean="0"/>
              <a:t>		</a:t>
            </a:r>
            <a:r>
              <a:rPr lang="ar-SA" b="1" dirty="0" err="1" smtClean="0"/>
              <a:t>-الحنفيّة:</a:t>
            </a:r>
            <a:endParaRPr lang="ar-SA" b="1" dirty="0" smtClean="0"/>
          </a:p>
          <a:p>
            <a:pPr algn="just" rtl="1"/>
            <a:r>
              <a:rPr lang="ar-SA" dirty="0" smtClean="0"/>
              <a:t>استثنوا </a:t>
            </a:r>
            <a:r>
              <a:rPr lang="ar-SA" b="1" dirty="0" smtClean="0"/>
              <a:t>المرتدّ</a:t>
            </a:r>
            <a:r>
              <a:rPr lang="ar-SA" dirty="0" smtClean="0"/>
              <a:t>، فيرثه أقرباؤه من المسلمين، بالنسب أو النكاح.</a:t>
            </a:r>
          </a:p>
          <a:p>
            <a:pPr algn="just" rtl="1"/>
            <a:r>
              <a:rPr lang="ar-SA" b="1" dirty="0" smtClean="0"/>
              <a:t>		</a:t>
            </a:r>
            <a:r>
              <a:rPr lang="ar-SA" b="1" dirty="0" err="1" smtClean="0"/>
              <a:t>-الحنابلة:</a:t>
            </a:r>
            <a:endParaRPr lang="ar-SA" b="1" dirty="0" smtClean="0"/>
          </a:p>
          <a:p>
            <a:pPr algn="just" rtl="1"/>
            <a:r>
              <a:rPr lang="ar-SA" dirty="0" smtClean="0"/>
              <a:t>استثنوا </a:t>
            </a:r>
            <a:r>
              <a:rPr lang="ar-SA" dirty="0" err="1" smtClean="0"/>
              <a:t>شخصين:</a:t>
            </a:r>
            <a:endParaRPr lang="ar-SA" dirty="0" smtClean="0"/>
          </a:p>
          <a:p>
            <a:pPr algn="just" rtl="1"/>
            <a:r>
              <a:rPr lang="ar-SA" b="1" dirty="0" smtClean="0"/>
              <a:t>1-الوارث بالنسب: </a:t>
            </a:r>
            <a:r>
              <a:rPr lang="ar-SA" dirty="0" smtClean="0"/>
              <a:t>إن أسلم قبل قسمة التركة، ترغيباً له.</a:t>
            </a:r>
          </a:p>
          <a:p>
            <a:pPr algn="just" rtl="1"/>
            <a:r>
              <a:rPr lang="ar-SA" b="1" dirty="0" smtClean="0"/>
              <a:t>2-الزوجة: </a:t>
            </a:r>
            <a:r>
              <a:rPr lang="ar-SA" dirty="0" smtClean="0"/>
              <a:t>ترث من زوجها، إنْ أسلمت في عدة وفاته.</a:t>
            </a:r>
          </a:p>
          <a:p>
            <a:pPr algn="ctr" rtl="1"/>
            <a:r>
              <a:rPr lang="ar-SA" b="1" dirty="0" smtClean="0">
                <a:solidFill>
                  <a:srgbClr val="FF0000"/>
                </a:solidFill>
              </a:rPr>
              <a:t>تم مقرر فقه </a:t>
            </a:r>
            <a:r>
              <a:rPr lang="ar-SA" b="1" dirty="0" err="1" smtClean="0">
                <a:solidFill>
                  <a:srgbClr val="FF0000"/>
                </a:solidFill>
              </a:rPr>
              <a:t>المواريث </a:t>
            </a:r>
            <a:r>
              <a:rPr lang="ar-SA" b="1" dirty="0" smtClean="0">
                <a:solidFill>
                  <a:srgbClr val="FF0000"/>
                </a:solidFill>
              </a:rPr>
              <a:t>(2</a:t>
            </a:r>
            <a:r>
              <a:rPr lang="ar-SA" b="1" dirty="0" err="1" smtClean="0">
                <a:solidFill>
                  <a:srgbClr val="FF0000"/>
                </a:solidFill>
              </a:rPr>
              <a:t>)</a:t>
            </a:r>
            <a:endParaRPr lang="ar-SA" b="1" dirty="0" smtClean="0">
              <a:solidFill>
                <a:srgbClr val="FF0000"/>
              </a:solidFill>
            </a:endParaRPr>
          </a:p>
          <a:p>
            <a:pPr algn="ctr" rtl="1"/>
            <a:r>
              <a:rPr lang="ar-SA" b="1" dirty="0" smtClean="0">
                <a:solidFill>
                  <a:srgbClr val="FF0000"/>
                </a:solidFill>
              </a:rPr>
              <a:t>والحمد لله ربّ العالمين</a:t>
            </a:r>
            <a:endParaRPr lang="en-US" b="1"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9638</TotalTime>
  <Words>128</Words>
  <Application>Microsoft Office PowerPoint</Application>
  <PresentationFormat>A4 Paper (210x297 mm)‎</PresentationFormat>
  <Paragraphs>48</Paragraphs>
  <Slides>8</Slides>
  <Notes>0</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Office Theme</vt:lpstr>
      <vt:lpstr>الشريحة 1</vt:lpstr>
      <vt:lpstr>المحاضرة الرابعة عشرة توريث مختلف الدار وأهل المِلَل </vt:lpstr>
      <vt:lpstr>دار الإسلام واحدة</vt:lpstr>
      <vt:lpstr>مفهوم اختلاف الدار مع غير المسلمين</vt:lpstr>
      <vt:lpstr>التوارث يكون حسب (تبعيّة) الدار</vt:lpstr>
      <vt:lpstr>لا توارث بين المسلمين والكفار</vt:lpstr>
      <vt:lpstr>استثناءات من عدم توارث المسلمين والكفار</vt:lpstr>
      <vt:lpstr>الشريحة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990</cp:revision>
  <dcterms:created xsi:type="dcterms:W3CDTF">2009-10-14T19:14:34Z</dcterms:created>
  <dcterms:modified xsi:type="dcterms:W3CDTF">2012-02-26T03:12:08Z</dcterms:modified>
</cp:coreProperties>
</file>