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err="1">
                <a:solidFill>
                  <a:srgbClr val="898989"/>
                </a:solidFill>
                <a:latin typeface="Calibri" pitchFamily="34" charset="0"/>
              </a:rPr>
              <a:t>ا</a:t>
            </a:r>
            <a:r>
              <a:rPr lang="ar-SA" sz="2600" dirty="0" smtClean="0">
                <a:solidFill>
                  <a:srgbClr val="898989"/>
                </a:solidFill>
                <a:latin typeface="Calibri" pitchFamily="34" charset="0"/>
              </a:rPr>
              <a:t>لآداب</a:t>
            </a:r>
            <a:r>
              <a:rPr lang="ar-EG" sz="2600" dirty="0" smtClean="0">
                <a:solidFill>
                  <a:srgbClr val="898989"/>
                </a:solidFill>
                <a:latin typeface="Calibri" pitchFamily="34" charset="0"/>
              </a:rPr>
              <a:t> </a:t>
            </a:r>
            <a:r>
              <a:rPr lang="ar-EG" sz="2600" dirty="0">
                <a:solidFill>
                  <a:srgbClr val="898989"/>
                </a:solidFill>
                <a:latin typeface="Calibri" pitchFamily="34" charset="0"/>
              </a:rPr>
              <a:t>– </a:t>
            </a:r>
            <a:r>
              <a:rPr lang="ar-SA" sz="2600" dirty="0" err="1" smtClean="0">
                <a:solidFill>
                  <a:srgbClr val="898989"/>
                </a:solidFill>
                <a:latin typeface="Calibri" pitchFamily="34" charset="0"/>
              </a:rPr>
              <a:t>الدرسات</a:t>
            </a:r>
            <a:r>
              <a:rPr lang="ar-SA" sz="2600" dirty="0" smtClean="0">
                <a:solidFill>
                  <a:srgbClr val="898989"/>
                </a:solidFill>
                <a:latin typeface="Calibri" pitchFamily="34" charset="0"/>
              </a:rPr>
              <a:t> </a:t>
            </a:r>
            <a:r>
              <a:rPr lang="ar-SA" sz="2600" dirty="0" err="1" smtClean="0">
                <a:solidFill>
                  <a:srgbClr val="898989"/>
                </a:solidFill>
                <a:latin typeface="Calibri" pitchFamily="34" charset="0"/>
              </a:rPr>
              <a:t>الإ</a:t>
            </a:r>
            <a:r>
              <a:rPr lang="ar-EG" sz="2600" dirty="0" smtClean="0">
                <a:solidFill>
                  <a:srgbClr val="898989"/>
                </a:solidFill>
                <a:latin typeface="Calibri" pitchFamily="34" charset="0"/>
              </a:rPr>
              <a:t>س</a:t>
            </a:r>
            <a:r>
              <a:rPr lang="ar-SA" sz="2600" dirty="0" smtClean="0">
                <a:solidFill>
                  <a:srgbClr val="898989"/>
                </a:solidFill>
                <a:latin typeface="Calibri" pitchFamily="34" charset="0"/>
              </a:rPr>
              <a:t>لا</a:t>
            </a:r>
            <a:r>
              <a:rPr lang="ar-EG" sz="2600" dirty="0" smtClean="0">
                <a:solidFill>
                  <a:srgbClr val="898989"/>
                </a:solidFill>
                <a:latin typeface="Calibri" pitchFamily="34" charset="0"/>
              </a:rPr>
              <a:t>م</a:t>
            </a:r>
            <a:r>
              <a:rPr lang="ar-SA" sz="2600" dirty="0" err="1" smtClean="0">
                <a:solidFill>
                  <a:srgbClr val="898989"/>
                </a:solidFill>
                <a:latin typeface="Calibri" pitchFamily="34" charset="0"/>
              </a:rPr>
              <a:t>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200400"/>
            <a:ext cx="419100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فقه الأسرة سلم 309</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خالد </a:t>
            </a:r>
            <a:r>
              <a:rPr lang="ar-SA" sz="2600" b="1" dirty="0" err="1" smtClean="0">
                <a:solidFill>
                  <a:srgbClr val="7F7F7F"/>
                </a:solidFill>
                <a:latin typeface="Calibri" pitchFamily="34" charset="0"/>
                <a:cs typeface="Times New Roman" pitchFamily="18" charset="0"/>
              </a:rPr>
              <a:t>الدوغان</a:t>
            </a:r>
            <a:endParaRPr lang="ar-SA" sz="2600" b="1" dirty="0" smtClean="0">
              <a:solidFill>
                <a:srgbClr val="7F7F7F"/>
              </a:solidFill>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المحاضرة الأولى </a:t>
            </a:r>
            <a:endParaRPr lang="ar-SA" dirty="0"/>
          </a:p>
        </p:txBody>
      </p:sp>
      <p:sp>
        <p:nvSpPr>
          <p:cNvPr id="3" name="عنصر نائب للمحتوى 2"/>
          <p:cNvSpPr>
            <a:spLocks noGrp="1"/>
          </p:cNvSpPr>
          <p:nvPr>
            <p:ph idx="1"/>
          </p:nvPr>
        </p:nvSpPr>
        <p:spPr/>
        <p:txBody>
          <a:bodyPr/>
          <a:lstStyle/>
          <a:p>
            <a:pPr marL="514350" indent="-514350"/>
            <a:endParaRPr lang="ar-SA" dirty="0" smtClean="0"/>
          </a:p>
          <a:p>
            <a:pPr rtl="1"/>
            <a:r>
              <a:rPr lang="ar-SA" b="1" dirty="0" smtClean="0"/>
              <a:t>كتاب النكاح</a:t>
            </a:r>
          </a:p>
          <a:p>
            <a:pPr rtl="1"/>
            <a:r>
              <a:rPr lang="ar-SA" b="1" dirty="0" smtClean="0"/>
              <a:t>معنى كلمة كتاب . </a:t>
            </a:r>
          </a:p>
          <a:p>
            <a:pPr rtl="1"/>
            <a:r>
              <a:rPr lang="ar-SA" b="1" dirty="0" smtClean="0"/>
              <a:t>في اللغة : الضم والجمع.يقال: تكتب بنو فلان إذا اجتمعوا . ويقال كتيبة :أي جماعة , وسميت الكتابة كتابة لاجتماع الكلمات والحروف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معنى كلمة كتاب اصطلاحا</a:t>
            </a:r>
            <a:endParaRPr lang="ar-SA" dirty="0">
              <a:solidFill>
                <a:srgbClr val="FF0000"/>
              </a:solidFill>
            </a:endParaRPr>
          </a:p>
        </p:txBody>
      </p:sp>
      <p:sp>
        <p:nvSpPr>
          <p:cNvPr id="3" name="عنصر نائب للمحتوى 2"/>
          <p:cNvSpPr>
            <a:spLocks noGrp="1"/>
          </p:cNvSpPr>
          <p:nvPr>
            <p:ph idx="1"/>
          </p:nvPr>
        </p:nvSpPr>
        <p:spPr>
          <a:xfrm>
            <a:off x="495300" y="1600200"/>
            <a:ext cx="8915400" cy="4525963"/>
          </a:xfrm>
        </p:spPr>
        <p:txBody>
          <a:bodyPr/>
          <a:lstStyle/>
          <a:p>
            <a:r>
              <a:rPr lang="ar-SA" sz="6600" dirty="0" smtClean="0"/>
              <a:t>اسم لجملة مختصة من العلم تحته أبوب وفصول ومباحث غالباً .</a:t>
            </a:r>
            <a:r>
              <a:rPr lang="ar-SA" dirty="0" smtClean="0"/>
              <a:t> </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28600"/>
            <a:ext cx="9182100" cy="1189038"/>
          </a:xfrm>
        </p:spPr>
        <p:txBody>
          <a:bodyPr/>
          <a:lstStyle/>
          <a:p>
            <a:r>
              <a:rPr lang="ar-SA" b="1" dirty="0" smtClean="0"/>
              <a:t>   </a:t>
            </a:r>
            <a:r>
              <a:rPr lang="ar-SA" sz="5400" b="1" dirty="0" smtClean="0">
                <a:solidFill>
                  <a:srgbClr val="FF0000"/>
                </a:solidFill>
              </a:rPr>
              <a:t>كتاب النكاح </a:t>
            </a:r>
            <a:r>
              <a:rPr lang="ar-SA" dirty="0" smtClean="0"/>
              <a:t/>
            </a:r>
            <a:br>
              <a:rPr lang="ar-SA" dirty="0" smtClean="0"/>
            </a:br>
            <a:endParaRPr lang="ar-SA" dirty="0"/>
          </a:p>
        </p:txBody>
      </p:sp>
      <p:sp>
        <p:nvSpPr>
          <p:cNvPr id="3" name="عنصر نائب للمحتوى 2"/>
          <p:cNvSpPr>
            <a:spLocks noGrp="1"/>
          </p:cNvSpPr>
          <p:nvPr>
            <p:ph idx="1"/>
          </p:nvPr>
        </p:nvSpPr>
        <p:spPr/>
        <p:txBody>
          <a:bodyPr/>
          <a:lstStyle/>
          <a:p>
            <a:pPr rtl="1"/>
            <a:r>
              <a:rPr lang="ar-SA" sz="5400" b="1" dirty="0" smtClean="0"/>
              <a:t>وهو سنة وفعله "مع الشهوة" أفضل من نفل العبادة ويجب على من يخاف الزنا بتركه.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877300" cy="1143000"/>
          </a:xfrm>
        </p:spPr>
        <p:txBody>
          <a:bodyPr/>
          <a:lstStyle/>
          <a:p>
            <a:r>
              <a:rPr lang="en-US" sz="6000" b="1" dirty="0" smtClean="0">
                <a:solidFill>
                  <a:srgbClr val="FF0000"/>
                </a:solidFill>
              </a:rPr>
              <a:t> </a:t>
            </a:r>
            <a:r>
              <a:rPr lang="ar-SA" sz="6000" b="1" dirty="0" smtClean="0">
                <a:solidFill>
                  <a:srgbClr val="FF0000"/>
                </a:solidFill>
              </a:rPr>
              <a:t>كتاب النكاح</a:t>
            </a:r>
            <a:r>
              <a:rPr lang="ar-SA" sz="6000" dirty="0" smtClean="0"/>
              <a:t> </a:t>
            </a:r>
            <a:endParaRPr lang="ar-SA" sz="6000" dirty="0"/>
          </a:p>
        </p:txBody>
      </p:sp>
      <p:sp>
        <p:nvSpPr>
          <p:cNvPr id="3" name="عنصر نائب للمحتوى 2"/>
          <p:cNvSpPr>
            <a:spLocks noGrp="1"/>
          </p:cNvSpPr>
          <p:nvPr>
            <p:ph idx="1"/>
          </p:nvPr>
        </p:nvSpPr>
        <p:spPr/>
        <p:txBody>
          <a:bodyPr/>
          <a:lstStyle/>
          <a:p>
            <a:endParaRPr lang="ar-SA" dirty="0" smtClean="0"/>
          </a:p>
          <a:p>
            <a:r>
              <a:rPr lang="ar-SA" sz="4800" b="1" dirty="0" smtClean="0"/>
              <a:t>ويسن نكاح "واحدة" </a:t>
            </a:r>
            <a:r>
              <a:rPr lang="ar-SA" sz="4800" b="1" dirty="0" err="1" smtClean="0"/>
              <a:t>دينة</a:t>
            </a:r>
            <a:r>
              <a:rPr lang="ar-SA" sz="4800" b="1" dirty="0" smtClean="0"/>
              <a:t> أجنبية بكر ولود "بلا أم" </a:t>
            </a:r>
          </a:p>
          <a:p>
            <a:r>
              <a:rPr lang="ar-SA" sz="4800" b="1" dirty="0" smtClean="0"/>
              <a:t>وله نظر ما يظهر غالبا "مرارا" بلا خلوة.</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a:t>
            </a:r>
            <a:r>
              <a:rPr lang="ar-SA" sz="6000" b="1" dirty="0" smtClean="0">
                <a:solidFill>
                  <a:srgbClr val="FF0000"/>
                </a:solidFill>
              </a:rPr>
              <a:t>كتاب النكاح</a:t>
            </a:r>
            <a:endParaRPr lang="ar-SA" sz="6000" dirty="0"/>
          </a:p>
        </p:txBody>
      </p:sp>
      <p:sp>
        <p:nvSpPr>
          <p:cNvPr id="3" name="عنصر نائب للمحتوى 2"/>
          <p:cNvSpPr>
            <a:spLocks noGrp="1"/>
          </p:cNvSpPr>
          <p:nvPr>
            <p:ph idx="1"/>
          </p:nvPr>
        </p:nvSpPr>
        <p:spPr/>
        <p:txBody>
          <a:bodyPr/>
          <a:lstStyle/>
          <a:p>
            <a:pPr rtl="1"/>
            <a:r>
              <a:rPr lang="ar-SA" sz="5400" b="1" dirty="0" smtClean="0"/>
              <a:t>ويحرم التصريح بخطبة </a:t>
            </a:r>
            <a:r>
              <a:rPr lang="ar-SA" sz="5400" b="1" dirty="0" err="1" smtClean="0"/>
              <a:t>المعتدة</a:t>
            </a:r>
            <a:r>
              <a:rPr lang="ar-SA" sz="5400" b="1" dirty="0" smtClean="0"/>
              <a:t> "من وفاة </a:t>
            </a:r>
            <a:r>
              <a:rPr lang="ar-SA" sz="5400" b="1" dirty="0" err="1" smtClean="0"/>
              <a:t>والمبانة</a:t>
            </a:r>
            <a:r>
              <a:rPr lang="ar-SA" sz="5400" b="1" dirty="0" smtClean="0"/>
              <a:t>" دون التعريض ويباحان لمن أبانها بدون الثلاث "كرجعية", "ويحرمان منها على غير زوجها".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r>
              <a:rPr lang="en-US" dirty="0" smtClean="0"/>
              <a:t>    </a:t>
            </a:r>
            <a:endParaRPr lang="ar-SA" dirty="0"/>
          </a:p>
        </p:txBody>
      </p:sp>
      <p:sp>
        <p:nvSpPr>
          <p:cNvPr id="3" name="عنصر نائب للمحتوى 2"/>
          <p:cNvSpPr>
            <a:spLocks noGrp="1"/>
          </p:cNvSpPr>
          <p:nvPr>
            <p:ph idx="1"/>
          </p:nvPr>
        </p:nvSpPr>
        <p:spPr>
          <a:xfrm>
            <a:off x="228600" y="1600200"/>
            <a:ext cx="9448800" cy="4525963"/>
          </a:xfrm>
        </p:spPr>
        <p:txBody>
          <a:bodyPr/>
          <a:lstStyle/>
          <a:p>
            <a:pPr rtl="1"/>
            <a:r>
              <a:rPr lang="ar-SA" sz="3600" b="1" dirty="0" smtClean="0"/>
              <a:t>والتعريض: إني في مثلك لراغب وتجيبه: ما يرغب عنك ونحوهما فإن أجاب ولي مجبرة أو أجابت غير المجبرة لمسلم حرم على غيره خطبتها وإن رد "أو أذن" أو جهلت الحال: جاز.</a:t>
            </a:r>
          </a:p>
          <a:p>
            <a:pPr rtl="1"/>
            <a:endParaRPr lang="ar-SA" b="1" dirty="0" smtClean="0"/>
          </a:p>
          <a:p>
            <a:pPr rtl="1"/>
            <a:endParaRPr lang="ar-SA" b="1" dirty="0" smtClean="0"/>
          </a:p>
          <a:p>
            <a:pPr rtl="1"/>
            <a:r>
              <a:rPr lang="ar-SA" sz="4400" b="1" dirty="0" smtClean="0"/>
              <a:t>ويسن العقد يوم الجمعة مساء بخطبة ابن مسعود.</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فصل: أركان النكاح</a:t>
            </a:r>
          </a:p>
          <a:p>
            <a:pPr rtl="1"/>
            <a:r>
              <a:rPr lang="ar-SA" sz="6600" b="1" dirty="0" smtClean="0"/>
              <a:t>وأركانه: "الزوجان الخاليان من الموانع" والإيجاب والقبول.</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endParaRPr lang="ar-SA" dirty="0"/>
          </a:p>
        </p:txBody>
      </p:sp>
      <p:sp>
        <p:nvSpPr>
          <p:cNvPr id="3" name="عنصر نائب للمحتوى 2"/>
          <p:cNvSpPr>
            <a:spLocks noGrp="1"/>
          </p:cNvSpPr>
          <p:nvPr>
            <p:ph idx="1"/>
          </p:nvPr>
        </p:nvSpPr>
        <p:spPr/>
        <p:txBody>
          <a:bodyPr/>
          <a:lstStyle/>
          <a:p>
            <a:pPr rtl="1"/>
            <a:r>
              <a:rPr lang="ar-SA" sz="4000" b="1" dirty="0" smtClean="0"/>
              <a:t>ولا يصح ممن يحسن </a:t>
            </a:r>
            <a:r>
              <a:rPr lang="ar-SA" sz="4000" b="1" dirty="0" err="1" smtClean="0"/>
              <a:t>العرببة</a:t>
            </a:r>
            <a:r>
              <a:rPr lang="ar-SA" sz="4000" b="1" dirty="0" smtClean="0"/>
              <a:t> بغير لفظ: زوجت أو أنكحت وقبلت هذا النكاح أو تزوجتها أو تزوجت أو قبلت ومن جهلهما تعلمها وكفاه معناهما الخاص بكل لسان فإن تقدم القبول لم يصح وإن تأخر عن الإيجاب صح ما داما في المجلس ولم يتشاغلا بما يقطعه وإن تفرقا قبله بطل.</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r>
              <a:rPr lang="ar-SA" dirty="0" smtClean="0"/>
              <a:t> </a:t>
            </a:r>
            <a:endParaRPr lang="ar-SA" dirty="0"/>
          </a:p>
        </p:txBody>
      </p:sp>
      <p:sp>
        <p:nvSpPr>
          <p:cNvPr id="3" name="عنصر نائب للمحتوى 2"/>
          <p:cNvSpPr>
            <a:spLocks noGrp="1"/>
          </p:cNvSpPr>
          <p:nvPr>
            <p:ph idx="1"/>
          </p:nvPr>
        </p:nvSpPr>
        <p:spPr>
          <a:xfrm>
            <a:off x="228600" y="1371600"/>
            <a:ext cx="9448800" cy="4754563"/>
          </a:xfrm>
        </p:spPr>
        <p:txBody>
          <a:bodyPr/>
          <a:lstStyle/>
          <a:p>
            <a:endParaRPr lang="ar-SA" dirty="0" smtClean="0"/>
          </a:p>
          <a:p>
            <a:pPr rtl="1"/>
            <a:r>
              <a:rPr lang="ar-SA" sz="4800" b="1" dirty="0" smtClean="0"/>
              <a:t>فصل</a:t>
            </a:r>
          </a:p>
          <a:p>
            <a:pPr rtl="1"/>
            <a:r>
              <a:rPr lang="ar-SA" sz="4800" b="1" dirty="0" smtClean="0"/>
              <a:t>وله شروط أحدها: </a:t>
            </a:r>
            <a:r>
              <a:rPr lang="ar-SA" sz="4800" b="1" dirty="0" smtClean="0">
                <a:solidFill>
                  <a:srgbClr val="FF0000"/>
                </a:solidFill>
              </a:rPr>
              <a:t>تعيين الزوجين </a:t>
            </a:r>
            <a:r>
              <a:rPr lang="ar-SA" sz="4800" b="1" dirty="0" smtClean="0"/>
              <a:t>فإن أشار الولي إلى الزوجة أو سماها أو وصفها بما تتميز به أو قال: زوجتك بنتي وله واحدة لا أكثر صح.</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endParaRPr lang="ar-SA" dirty="0"/>
          </a:p>
        </p:txBody>
      </p:sp>
      <p:sp>
        <p:nvSpPr>
          <p:cNvPr id="3" name="عنصر نائب للمحتوى 2"/>
          <p:cNvSpPr>
            <a:spLocks noGrp="1"/>
          </p:cNvSpPr>
          <p:nvPr>
            <p:ph idx="1"/>
          </p:nvPr>
        </p:nvSpPr>
        <p:spPr/>
        <p:txBody>
          <a:bodyPr/>
          <a:lstStyle/>
          <a:p>
            <a:pPr rtl="1"/>
            <a:r>
              <a:rPr lang="ar-SA" b="1" dirty="0" smtClean="0"/>
              <a:t>فصل</a:t>
            </a:r>
          </a:p>
          <a:p>
            <a:pPr rtl="1"/>
            <a:r>
              <a:rPr lang="ar-SA" b="1" dirty="0" smtClean="0"/>
              <a:t>الثاني: </a:t>
            </a:r>
            <a:r>
              <a:rPr lang="ar-SA" b="1" dirty="0" smtClean="0">
                <a:solidFill>
                  <a:srgbClr val="FF0000"/>
                </a:solidFill>
              </a:rPr>
              <a:t>رضاهما</a:t>
            </a:r>
            <a:r>
              <a:rPr lang="ar-SA" b="1" dirty="0" smtClean="0"/>
              <a:t> إلا البالغ المعتوه والمجنونة والصغير والبكر ولو مكلفة لا الثيب فإن الأب "ووصيه في النكاح" يزوجهم بغير إذنهم وكالسيد مع إمائه وعبده الصغير.</a:t>
            </a:r>
          </a:p>
          <a:p>
            <a:pPr rtl="1"/>
            <a:r>
              <a:rPr lang="ar-SA" b="1" dirty="0" smtClean="0"/>
              <a:t>ولا يزوج باقي الأولياء صغيرة دون تسع "ولا صغيرا" ولا كبيرة عاقلة ولا بنت تسع إلا بإذنهما وهو صمات البكر ونطق الثيب.</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r>
              <a:rPr lang="ar-SA" dirty="0" smtClean="0"/>
              <a:t> </a:t>
            </a:r>
            <a:endParaRPr lang="ar-SA" dirty="0"/>
          </a:p>
        </p:txBody>
      </p:sp>
      <p:sp>
        <p:nvSpPr>
          <p:cNvPr id="3" name="عنصر نائب للمحتوى 2"/>
          <p:cNvSpPr>
            <a:spLocks noGrp="1"/>
          </p:cNvSpPr>
          <p:nvPr>
            <p:ph idx="1"/>
          </p:nvPr>
        </p:nvSpPr>
        <p:spPr/>
        <p:txBody>
          <a:bodyPr/>
          <a:lstStyle/>
          <a:p>
            <a:pPr rtl="1"/>
            <a:r>
              <a:rPr lang="ar-SA" sz="4400" b="1" dirty="0" smtClean="0"/>
              <a:t>فصل</a:t>
            </a:r>
          </a:p>
          <a:p>
            <a:pPr rtl="1"/>
            <a:r>
              <a:rPr lang="ar-SA" sz="4400" b="1" dirty="0" smtClean="0"/>
              <a:t>الثالث: </a:t>
            </a:r>
            <a:r>
              <a:rPr lang="ar-SA" sz="4400" b="1" dirty="0" smtClean="0">
                <a:solidFill>
                  <a:srgbClr val="FF0000"/>
                </a:solidFill>
              </a:rPr>
              <a:t>الولي</a:t>
            </a:r>
            <a:r>
              <a:rPr lang="ar-SA" sz="4400" b="1" dirty="0" smtClean="0"/>
              <a:t> </a:t>
            </a:r>
          </a:p>
          <a:p>
            <a:pPr rtl="1"/>
            <a:r>
              <a:rPr lang="ar-SA" sz="4400" b="1" dirty="0" smtClean="0"/>
              <a:t>وشروطه: التكليف </a:t>
            </a:r>
            <a:r>
              <a:rPr lang="ar-SA" sz="4400" b="1" dirty="0" err="1" smtClean="0"/>
              <a:t>والذكورية</a:t>
            </a:r>
            <a:r>
              <a:rPr lang="ar-SA" sz="4400" b="1" dirty="0" smtClean="0"/>
              <a:t> والحرية "والرشد في العقد" واتفاق الدين "سوى ما يذكر" والعدالة فلا تزوج امرأة نفسها ولا غيرها.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 . الولي </a:t>
            </a:r>
            <a:r>
              <a:rPr lang="ar-SA" dirty="0" smtClean="0"/>
              <a:t> </a:t>
            </a:r>
            <a:endParaRPr lang="ar-SA" dirty="0"/>
          </a:p>
        </p:txBody>
      </p:sp>
      <p:sp>
        <p:nvSpPr>
          <p:cNvPr id="3" name="عنصر نائب للمحتوى 2"/>
          <p:cNvSpPr>
            <a:spLocks noGrp="1"/>
          </p:cNvSpPr>
          <p:nvPr>
            <p:ph idx="1"/>
          </p:nvPr>
        </p:nvSpPr>
        <p:spPr/>
        <p:txBody>
          <a:bodyPr/>
          <a:lstStyle/>
          <a:p>
            <a:pPr rtl="1"/>
            <a:r>
              <a:rPr lang="ar-SA" b="1" dirty="0" smtClean="0"/>
              <a:t>ويقدم أبو المرأة في </a:t>
            </a:r>
            <a:r>
              <a:rPr lang="ar-SA" b="1" dirty="0" err="1" smtClean="0"/>
              <a:t>إنكاحها</a:t>
            </a:r>
            <a:r>
              <a:rPr lang="ar-SA" b="1" dirty="0" smtClean="0"/>
              <a:t> ثم وصيه فيه ثم جدها لأب وإن علا ثم ابنها ثم بنوه وإن نزلوا ثم أخوها "لأبوين ثم لأب" ثم بنوهما كذلك ثم عمها </a:t>
            </a:r>
            <a:r>
              <a:rPr lang="ar-SA" b="1" dirty="0" err="1" smtClean="0"/>
              <a:t>لأبوبن</a:t>
            </a:r>
            <a:r>
              <a:rPr lang="ar-SA" b="1" dirty="0" smtClean="0"/>
              <a:t> ثم لأب ثم بنوهما كذلك ثم أقرب عصبته نسب1 كالإرث ثم المولى المنعم ثم أقرب عصبته نسبا "ثم ولاء" ثم السلطان.</a:t>
            </a:r>
          </a:p>
          <a:p>
            <a:pPr rtl="1"/>
            <a:r>
              <a:rPr lang="ar-SA" b="1" dirty="0" smtClean="0"/>
              <a:t>فإن عضل الأقرب أو لم يكن أهلا أو غاب غيبة منقطعة لا تقطع إلا بكلفة ومشقة زوج الأبعد وإن زوج الأبعد أو أجنبي من غير عذر لم يصح.</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rPr>
              <a:t> كتاب النكاح</a:t>
            </a:r>
            <a:endParaRPr lang="ar-SA" dirty="0"/>
          </a:p>
        </p:txBody>
      </p:sp>
      <p:sp>
        <p:nvSpPr>
          <p:cNvPr id="3" name="عنصر نائب للمحتوى 2"/>
          <p:cNvSpPr>
            <a:spLocks noGrp="1"/>
          </p:cNvSpPr>
          <p:nvPr>
            <p:ph idx="1"/>
          </p:nvPr>
        </p:nvSpPr>
        <p:spPr>
          <a:xfrm>
            <a:off x="228600" y="1600200"/>
            <a:ext cx="9448800" cy="4525963"/>
          </a:xfrm>
        </p:spPr>
        <p:txBody>
          <a:bodyPr/>
          <a:lstStyle/>
          <a:p>
            <a:pPr rtl="1"/>
            <a:r>
              <a:rPr lang="ar-SA" b="1" dirty="0" smtClean="0"/>
              <a:t>فصل</a:t>
            </a:r>
          </a:p>
          <a:p>
            <a:pPr rtl="1"/>
            <a:r>
              <a:rPr lang="ar-SA" b="1" dirty="0" smtClean="0"/>
              <a:t>الرابع: الشهادة فلا يصح إلا بشاهدين </a:t>
            </a:r>
            <a:r>
              <a:rPr lang="ar-SA" b="1" dirty="0" err="1" smtClean="0"/>
              <a:t>عدلين</a:t>
            </a:r>
            <a:r>
              <a:rPr lang="ar-SA" b="1" dirty="0" smtClean="0"/>
              <a:t> ذكرين مكلفين سميعين ناطقين.</a:t>
            </a:r>
          </a:p>
          <a:p>
            <a:pPr rtl="1"/>
            <a:r>
              <a:rPr lang="ar-SA" b="1" dirty="0" smtClean="0"/>
              <a:t>وليست الكفاءة: وهي دين ومنصب "وهو النسب والحرية" شرطا في صحته فلو زوج الأب عفيفة بفاجر أو عربية بعجمي فلمن لم يرضى من الزوجة أو الأولياء الفسخ.</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547</Words>
  <Application>Microsoft Office PowerPoint</Application>
  <PresentationFormat>A4 Paper (210x297 mm)‎</PresentationFormat>
  <Paragraphs>67</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الأولى </vt:lpstr>
      <vt:lpstr>معنى كلمة كتاب اصطلاحا</vt:lpstr>
      <vt:lpstr>   كتاب النكاح  </vt:lpstr>
      <vt:lpstr> كتاب النكاح </vt:lpstr>
      <vt:lpstr>  كتاب النكاح</vt:lpstr>
      <vt:lpstr> كتاب النكاح    </vt:lpstr>
      <vt:lpstr> كتاب النكاح</vt:lpstr>
      <vt:lpstr> كتاب النكاح</vt:lpstr>
      <vt:lpstr> كتاب النكاح </vt:lpstr>
      <vt:lpstr> كتاب النكاح</vt:lpstr>
      <vt:lpstr> كتاب النكاح </vt:lpstr>
      <vt:lpstr> كتاب النكاح . الولي  </vt:lpstr>
      <vt:lpstr> كتاب النكاح</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96</cp:revision>
  <dcterms:created xsi:type="dcterms:W3CDTF">2009-10-14T19:14:34Z</dcterms:created>
  <dcterms:modified xsi:type="dcterms:W3CDTF">2012-02-08T07:19:32Z</dcterms:modified>
</cp:coreProperties>
</file>