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94" r:id="rId3"/>
    <p:sldId id="295" r:id="rId4"/>
    <p:sldId id="296" r:id="rId5"/>
    <p:sldId id="297" r:id="rId6"/>
    <p:sldId id="298" r:id="rId7"/>
    <p:sldId id="299" r:id="rId8"/>
    <p:sldId id="300" r:id="rId9"/>
    <p:sldId id="301" r:id="rId10"/>
    <p:sldId id="302" r:id="rId11"/>
    <p:sldId id="303" r:id="rId12"/>
    <p:sldId id="304" r:id="rId13"/>
    <p:sldId id="305" r:id="rId14"/>
    <p:sldId id="306" r:id="rId15"/>
    <p:sldId id="307" r:id="rId16"/>
    <p:sldId id="308" r:id="rId17"/>
    <p:sldId id="309"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75" d="100"/>
          <a:sy n="75" d="100"/>
        </p:scale>
        <p:origin x="-834"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en-US" sz="2600" dirty="0" smtClean="0">
                <a:solidFill>
                  <a:srgbClr val="898989"/>
                </a:solidFill>
                <a:latin typeface="Calibri" pitchFamily="34" charset="0"/>
              </a:rPr>
              <a:t> </a:t>
            </a:r>
            <a:r>
              <a:rPr lang="ar-SA"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EG" sz="2600" dirty="0" err="1">
                <a:solidFill>
                  <a:srgbClr val="898989"/>
                </a:solidFill>
                <a:latin typeface="Calibri" pitchFamily="34" charset="0"/>
              </a:rPr>
              <a:t>ا</a:t>
            </a:r>
            <a:r>
              <a:rPr lang="ar-SA" sz="2600" dirty="0" smtClean="0">
                <a:solidFill>
                  <a:srgbClr val="898989"/>
                </a:solidFill>
                <a:latin typeface="Calibri" pitchFamily="34" charset="0"/>
              </a:rPr>
              <a:t>لآداب</a:t>
            </a:r>
            <a:r>
              <a:rPr lang="ar-EG" sz="2600" dirty="0" smtClean="0">
                <a:solidFill>
                  <a:srgbClr val="898989"/>
                </a:solidFill>
                <a:latin typeface="Calibri" pitchFamily="34" charset="0"/>
              </a:rPr>
              <a:t> </a:t>
            </a:r>
            <a:r>
              <a:rPr lang="ar-EG" sz="2600" dirty="0">
                <a:solidFill>
                  <a:srgbClr val="898989"/>
                </a:solidFill>
                <a:latin typeface="Calibri" pitchFamily="34" charset="0"/>
              </a:rPr>
              <a:t>– </a:t>
            </a:r>
            <a:r>
              <a:rPr lang="ar-SA" sz="2600" dirty="0" err="1" smtClean="0">
                <a:solidFill>
                  <a:srgbClr val="898989"/>
                </a:solidFill>
                <a:latin typeface="Calibri" pitchFamily="34" charset="0"/>
              </a:rPr>
              <a:t>الدرسات</a:t>
            </a:r>
            <a:r>
              <a:rPr lang="ar-SA" sz="2600" dirty="0" smtClean="0">
                <a:solidFill>
                  <a:srgbClr val="898989"/>
                </a:solidFill>
                <a:latin typeface="Calibri" pitchFamily="34" charset="0"/>
              </a:rPr>
              <a:t> </a:t>
            </a:r>
            <a:r>
              <a:rPr lang="ar-SA" sz="2600" dirty="0" err="1" smtClean="0">
                <a:solidFill>
                  <a:srgbClr val="898989"/>
                </a:solidFill>
                <a:latin typeface="Calibri" pitchFamily="34" charset="0"/>
              </a:rPr>
              <a:t>الإ</a:t>
            </a:r>
            <a:r>
              <a:rPr lang="ar-EG" sz="2600" dirty="0" smtClean="0">
                <a:solidFill>
                  <a:srgbClr val="898989"/>
                </a:solidFill>
                <a:latin typeface="Calibri" pitchFamily="34" charset="0"/>
              </a:rPr>
              <a:t>س</a:t>
            </a:r>
            <a:r>
              <a:rPr lang="ar-SA" sz="2600" dirty="0" smtClean="0">
                <a:solidFill>
                  <a:srgbClr val="898989"/>
                </a:solidFill>
                <a:latin typeface="Calibri" pitchFamily="34" charset="0"/>
              </a:rPr>
              <a:t>لا</a:t>
            </a:r>
            <a:r>
              <a:rPr lang="ar-EG" sz="2600" dirty="0" smtClean="0">
                <a:solidFill>
                  <a:srgbClr val="898989"/>
                </a:solidFill>
                <a:latin typeface="Calibri" pitchFamily="34" charset="0"/>
              </a:rPr>
              <a:t>م</a:t>
            </a:r>
            <a:r>
              <a:rPr lang="ar-SA" sz="2600" dirty="0" err="1" smtClean="0">
                <a:solidFill>
                  <a:srgbClr val="898989"/>
                </a:solidFill>
                <a:latin typeface="Calibri" pitchFamily="34" charset="0"/>
              </a:rPr>
              <a:t>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3178175"/>
            <a:ext cx="5099050" cy="3298825"/>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ورقمه</a:t>
            </a:r>
            <a:endParaRPr lang="ar-SA" sz="3700" b="1" dirty="0" smtClean="0">
              <a:solidFill>
                <a:srgbClr val="376092"/>
              </a:solidFill>
              <a:latin typeface="AYM Wadiy S_U normal."/>
              <a:cs typeface="Times New Roman" pitchFamily="18" charset="0"/>
            </a:endParaRPr>
          </a:p>
          <a:p>
            <a:pPr algn="l">
              <a:lnSpc>
                <a:spcPct val="80000"/>
              </a:lnSpc>
            </a:pPr>
            <a:r>
              <a:rPr lang="ar-SA" sz="3600" b="1" dirty="0" smtClean="0">
                <a:solidFill>
                  <a:srgbClr val="376092"/>
                </a:solidFill>
                <a:latin typeface="AYM Wadiy S_U normal."/>
                <a:cs typeface="Times New Roman" pitchFamily="18" charset="0"/>
              </a:rPr>
              <a:t>فقه الأسرة</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خالد </a:t>
            </a:r>
            <a:r>
              <a:rPr lang="ar-SA" sz="2600" b="1" dirty="0" err="1" smtClean="0">
                <a:solidFill>
                  <a:srgbClr val="7F7F7F"/>
                </a:solidFill>
                <a:latin typeface="Calibri" pitchFamily="34" charset="0"/>
                <a:cs typeface="Times New Roman" pitchFamily="18" charset="0"/>
              </a:rPr>
              <a:t>الدوغان</a:t>
            </a:r>
            <a:endParaRPr lang="ar-SA" sz="2600" b="1" dirty="0" smtClean="0">
              <a:solidFill>
                <a:srgbClr val="7F7F7F"/>
              </a:solidFill>
              <a:latin typeface="Calibri" pitchFamily="34" charset="0"/>
              <a:cs typeface="Times New Roman" pitchFamily="18" charset="0"/>
            </a:endParaRPr>
          </a:p>
          <a:p>
            <a:pPr algn="l">
              <a:lnSpc>
                <a:spcPct val="80000"/>
              </a:lnSpc>
            </a:pP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pic>
        <p:nvPicPr>
          <p:cNvPr id="1026" name="Picture 2" descr="F:\20101228084-٠٠١.jpg"/>
          <p:cNvPicPr>
            <a:picLocks noChangeAspect="1" noChangeArrowheads="1"/>
          </p:cNvPicPr>
          <p:nvPr/>
        </p:nvPicPr>
        <p:blipFill>
          <a:blip r:embed="rId3" cstate="print"/>
          <a:srcRect/>
          <a:stretch>
            <a:fillRect/>
          </a:stretch>
        </p:blipFill>
        <p:spPr bwMode="auto">
          <a:xfrm>
            <a:off x="609600" y="5410200"/>
            <a:ext cx="1371600" cy="12192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r>
              <a:rPr lang="ar-SA" b="1" dirty="0" smtClean="0"/>
              <a:t>باب المحرمات في النكاح</a:t>
            </a:r>
            <a:br>
              <a:rPr lang="ar-SA" b="1" dirty="0" smtClean="0"/>
            </a:br>
            <a:endParaRPr lang="ar-SA" dirty="0"/>
          </a:p>
        </p:txBody>
      </p:sp>
      <p:sp>
        <p:nvSpPr>
          <p:cNvPr id="3" name="عنصر نائب للمحتوى 2"/>
          <p:cNvSpPr>
            <a:spLocks noGrp="1"/>
          </p:cNvSpPr>
          <p:nvPr>
            <p:ph idx="1"/>
          </p:nvPr>
        </p:nvSpPr>
        <p:spPr/>
        <p:txBody>
          <a:bodyPr/>
          <a:lstStyle/>
          <a:p>
            <a:pPr marL="514350" indent="-514350"/>
            <a:r>
              <a:rPr lang="ar-SA" b="1" dirty="0" smtClean="0">
                <a:solidFill>
                  <a:srgbClr val="FF0000"/>
                </a:solidFill>
              </a:rPr>
              <a:t>التحريم المؤبد</a:t>
            </a:r>
          </a:p>
          <a:p>
            <a:pPr marL="514350" indent="-514350"/>
            <a:r>
              <a:rPr lang="ar-SA" sz="4000" b="1" dirty="0" smtClean="0">
                <a:solidFill>
                  <a:srgbClr val="FF0000"/>
                </a:solidFill>
              </a:rPr>
              <a:t>تحرم أبدا </a:t>
            </a:r>
            <a:r>
              <a:rPr lang="ar-SA" sz="4000" b="1" dirty="0" smtClean="0"/>
              <a:t>الأم وكل جدة وإن علت والبنت وبنت الابن وبنتاهما من حلال وحرام وإن سفلت وكل أخت وبنتها وبنت ابنتها وبنت كل أخ وبنتها وبنت ابنه وبنتها وإن سفلت وكل عمة وخالة وإن </a:t>
            </a:r>
            <a:r>
              <a:rPr lang="en-US" sz="4000" b="1" dirty="0" smtClean="0"/>
              <a:t>          </a:t>
            </a:r>
            <a:r>
              <a:rPr lang="ar-SA" sz="4000" b="1" dirty="0" smtClean="0"/>
              <a:t>علتا, والملاعنة على الملاعن.</a:t>
            </a:r>
            <a:endParaRPr lang="ar-SA" sz="4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المحرمات في النكاح</a:t>
            </a:r>
            <a:r>
              <a:rPr lang="ar-SA" dirty="0" smtClean="0"/>
              <a:t> </a:t>
            </a:r>
            <a:endParaRPr lang="ar-SA" dirty="0"/>
          </a:p>
        </p:txBody>
      </p:sp>
      <p:sp>
        <p:nvSpPr>
          <p:cNvPr id="3" name="عنصر نائب للمحتوى 2"/>
          <p:cNvSpPr>
            <a:spLocks noGrp="1"/>
          </p:cNvSpPr>
          <p:nvPr>
            <p:ph idx="1"/>
          </p:nvPr>
        </p:nvSpPr>
        <p:spPr/>
        <p:txBody>
          <a:bodyPr/>
          <a:lstStyle/>
          <a:p>
            <a:endParaRPr lang="ar-SA" dirty="0" smtClean="0"/>
          </a:p>
          <a:p>
            <a:r>
              <a:rPr lang="ar-SA" sz="6600" b="1" dirty="0" smtClean="0"/>
              <a:t>ويحرم بالرضاع ما يحرم بالنسب "إلا أم أخته وأخت ابنه".</a:t>
            </a:r>
          </a:p>
          <a:p>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143000"/>
          </a:xfrm>
        </p:spPr>
        <p:txBody>
          <a:bodyPr/>
          <a:lstStyle/>
          <a:p>
            <a:r>
              <a:rPr lang="ar-SA" dirty="0" smtClean="0"/>
              <a:t/>
            </a:r>
            <a:br>
              <a:rPr lang="ar-SA" dirty="0" smtClean="0"/>
            </a:br>
            <a:r>
              <a:rPr lang="ar-SA" b="1" dirty="0" smtClean="0"/>
              <a:t> باب المحرمات في النكاح</a:t>
            </a:r>
            <a:r>
              <a:rPr lang="ar-SA" dirty="0" smtClean="0"/>
              <a:t> </a:t>
            </a:r>
            <a:endParaRPr lang="ar-SA" dirty="0"/>
          </a:p>
        </p:txBody>
      </p:sp>
      <p:sp>
        <p:nvSpPr>
          <p:cNvPr id="3" name="عنصر نائب للمحتوى 2"/>
          <p:cNvSpPr>
            <a:spLocks noGrp="1"/>
          </p:cNvSpPr>
          <p:nvPr>
            <p:ph idx="1"/>
          </p:nvPr>
        </p:nvSpPr>
        <p:spPr>
          <a:xfrm>
            <a:off x="0" y="1524000"/>
            <a:ext cx="9906000" cy="4602163"/>
          </a:xfrm>
        </p:spPr>
        <p:txBody>
          <a:bodyPr/>
          <a:lstStyle/>
          <a:p>
            <a:r>
              <a:rPr lang="ar-SA" sz="4800" b="1" dirty="0" smtClean="0"/>
              <a:t>ويحرم العقد زوجة أبيه وزوجة كل جد وزوجة ابنه وإن نزل دون بناتهن "وأمهاتهن" وتحرم أم زوجته وجداتها بالعقد . وبنتها "وبنات أولادها" بالدخول "فإن بانت الزوجة أو ماتت قبل الخلوة أبحن".</a:t>
            </a:r>
          </a:p>
          <a:p>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r>
              <a:rPr lang="ar-SA" b="1" dirty="0" smtClean="0"/>
              <a:t>باب المحرمات في النكاح</a:t>
            </a:r>
            <a:endParaRPr lang="ar-SA" dirty="0"/>
          </a:p>
        </p:txBody>
      </p:sp>
      <p:sp>
        <p:nvSpPr>
          <p:cNvPr id="3" name="عنصر نائب للمحتوى 2"/>
          <p:cNvSpPr>
            <a:spLocks noGrp="1"/>
          </p:cNvSpPr>
          <p:nvPr>
            <p:ph idx="1"/>
          </p:nvPr>
        </p:nvSpPr>
        <p:spPr>
          <a:xfrm>
            <a:off x="0" y="1447800"/>
            <a:ext cx="9906000" cy="4525963"/>
          </a:xfrm>
        </p:spPr>
        <p:txBody>
          <a:bodyPr/>
          <a:lstStyle/>
          <a:p>
            <a:pPr rtl="1"/>
            <a:r>
              <a:rPr lang="ar-SA" b="1" dirty="0" smtClean="0">
                <a:solidFill>
                  <a:srgbClr val="FF0000"/>
                </a:solidFill>
              </a:rPr>
              <a:t>فصل: التحريم المؤقت</a:t>
            </a:r>
          </a:p>
          <a:p>
            <a:pPr rtl="1"/>
            <a:r>
              <a:rPr lang="ar-SA" sz="4400" b="1" dirty="0" smtClean="0"/>
              <a:t>وتحرم إلى أمد "أخت </a:t>
            </a:r>
            <a:r>
              <a:rPr lang="ar-SA" sz="4400" b="1" dirty="0" err="1" smtClean="0"/>
              <a:t>معتدته</a:t>
            </a:r>
            <a:r>
              <a:rPr lang="ar-SA" sz="4400" b="1" dirty="0" smtClean="0"/>
              <a:t>" وأخت زوجته "وبنتاهما" وعمتاهما وخالتاهما "فإن طلقت وفرغت العدة أبحن" فإن تزوجهما في عقد أو عقدين معا بطلا فإن تأخر أحدهما أو وقع في عدة الأخرى وهي </a:t>
            </a:r>
            <a:r>
              <a:rPr lang="ar-SA" sz="4400" b="1" dirty="0" err="1" smtClean="0"/>
              <a:t>بائن</a:t>
            </a:r>
            <a:r>
              <a:rPr lang="ar-SA" sz="4400" b="1" dirty="0" smtClean="0"/>
              <a:t> أو رجعية بطل.</a:t>
            </a:r>
          </a:p>
          <a:p>
            <a:endParaRPr lang="ar-SA"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المحرمات في النكاح</a:t>
            </a:r>
            <a:r>
              <a:rPr lang="ar-SA" dirty="0" smtClean="0"/>
              <a:t> </a:t>
            </a:r>
            <a:endParaRPr lang="ar-SA" dirty="0"/>
          </a:p>
        </p:txBody>
      </p:sp>
      <p:sp>
        <p:nvSpPr>
          <p:cNvPr id="3" name="عنصر نائب للمحتوى 2"/>
          <p:cNvSpPr>
            <a:spLocks noGrp="1"/>
          </p:cNvSpPr>
          <p:nvPr>
            <p:ph idx="1"/>
          </p:nvPr>
        </p:nvSpPr>
        <p:spPr>
          <a:xfrm>
            <a:off x="0" y="1447800"/>
            <a:ext cx="9906000" cy="4678363"/>
          </a:xfrm>
        </p:spPr>
        <p:txBody>
          <a:bodyPr/>
          <a:lstStyle/>
          <a:p>
            <a:r>
              <a:rPr lang="ar-SA" b="1" dirty="0" smtClean="0">
                <a:solidFill>
                  <a:srgbClr val="FF0000"/>
                </a:solidFill>
              </a:rPr>
              <a:t>التحريم المؤقت</a:t>
            </a:r>
          </a:p>
          <a:p>
            <a:pPr rtl="1"/>
            <a:r>
              <a:rPr lang="ar-SA" sz="3600" b="1" dirty="0" smtClean="0"/>
              <a:t>وتحرم </a:t>
            </a:r>
            <a:r>
              <a:rPr lang="ar-SA" sz="3600" b="1" dirty="0" err="1" smtClean="0"/>
              <a:t>المعتدة</a:t>
            </a:r>
            <a:r>
              <a:rPr lang="ar-SA" sz="3600" b="1" dirty="0" smtClean="0"/>
              <a:t> </a:t>
            </a:r>
            <a:r>
              <a:rPr lang="ar-SA" sz="3600" b="1" dirty="0" err="1" smtClean="0"/>
              <a:t>والمستبرأة</a:t>
            </a:r>
            <a:r>
              <a:rPr lang="ar-SA" sz="3600" b="1" dirty="0" smtClean="0"/>
              <a:t> من غيره والزانية حتى تتوب وتنقضي عدتها ومطلقته ثلاثا حتى يطأها زوج غيره والمحرمة حتى تحل.</a:t>
            </a:r>
          </a:p>
          <a:p>
            <a:pPr rtl="1"/>
            <a:r>
              <a:rPr lang="ar-SA" sz="3600" b="1" dirty="0" smtClean="0"/>
              <a:t>ولا ينكح كافر مسلمة ولا مسلم "ولو عبدا" كافرة إلا حرة كتابية ولا ينكح حر مسلم أمة مسلمة إلا أن يخاف عنت العزوبة "لحاجة المتعة أو الخدمة" ويعجز عن طول حرة وثمن أمة ولا ينكح عبد سيدته ولا سيد أمته "وللحر نكاح أمة أبيه" دون أمة ابنه "وليس للحرة نكاح عبد ولدها".</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باب المحرمات في النكاح </a:t>
            </a:r>
            <a:r>
              <a:rPr lang="ar-SA" dirty="0" smtClean="0"/>
              <a:t>   </a:t>
            </a:r>
            <a:endParaRPr lang="ar-SA" dirty="0"/>
          </a:p>
        </p:txBody>
      </p:sp>
      <p:sp>
        <p:nvSpPr>
          <p:cNvPr id="3" name="عنصر نائب للمحتوى 2"/>
          <p:cNvSpPr>
            <a:spLocks noGrp="1"/>
          </p:cNvSpPr>
          <p:nvPr>
            <p:ph idx="1"/>
          </p:nvPr>
        </p:nvSpPr>
        <p:spPr>
          <a:xfrm>
            <a:off x="0" y="1447800"/>
            <a:ext cx="9906000" cy="5410200"/>
          </a:xfrm>
        </p:spPr>
        <p:txBody>
          <a:bodyPr/>
          <a:lstStyle/>
          <a:p>
            <a:pPr rtl="1"/>
            <a:r>
              <a:rPr lang="ar-SA" sz="4400" b="1" dirty="0" smtClean="0"/>
              <a:t>وإن اشترى "أحد الزوجين" أو ولده الحر "أو مكاتبه" الزوج الآخر "أو بعضه" انفسخ نكاحهما.</a:t>
            </a:r>
          </a:p>
          <a:p>
            <a:pPr rtl="1"/>
            <a:r>
              <a:rPr lang="ar-SA" sz="4400" b="1" dirty="0" smtClean="0"/>
              <a:t>ومن حرم وطؤها بعقد حرم بملك يمين إلا أمة كتابية ومن جمع بين محللة ومحرمة في عقد صح فيمن تحل.</a:t>
            </a:r>
          </a:p>
          <a:p>
            <a:pPr rtl="1"/>
            <a:r>
              <a:rPr lang="ar-SA" sz="4400" b="1" dirty="0" smtClean="0"/>
              <a:t>ولا يصح نكاح </a:t>
            </a:r>
            <a:r>
              <a:rPr lang="ar-SA" sz="4400" b="1" dirty="0" err="1" smtClean="0"/>
              <a:t>خنثى</a:t>
            </a:r>
            <a:r>
              <a:rPr lang="ar-SA" sz="4400" b="1" dirty="0" smtClean="0"/>
              <a:t> مشكل قبل تبين أمره.</a:t>
            </a:r>
            <a:endParaRPr lang="ar-SA" sz="4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باب الشروط والعيوب في النكاح</a:t>
            </a:r>
            <a:br>
              <a:rPr lang="ar-SA" b="1" dirty="0" smtClean="0"/>
            </a:br>
            <a:r>
              <a:rPr lang="ar-SA" dirty="0" smtClean="0"/>
              <a:t>  </a:t>
            </a:r>
            <a:endParaRPr lang="ar-SA" dirty="0"/>
          </a:p>
        </p:txBody>
      </p:sp>
      <p:sp>
        <p:nvSpPr>
          <p:cNvPr id="3" name="عنصر نائب للمحتوى 2"/>
          <p:cNvSpPr>
            <a:spLocks noGrp="1"/>
          </p:cNvSpPr>
          <p:nvPr>
            <p:ph idx="1"/>
          </p:nvPr>
        </p:nvSpPr>
        <p:spPr>
          <a:xfrm>
            <a:off x="0" y="1447800"/>
            <a:ext cx="9906000" cy="4876800"/>
          </a:xfrm>
        </p:spPr>
        <p:txBody>
          <a:bodyPr/>
          <a:lstStyle/>
          <a:p>
            <a:r>
              <a:rPr lang="ar-SA" sz="4800" b="1" dirty="0" smtClean="0"/>
              <a:t>إذا شرطت المرأة طلاق ضرتها أو لا يتسرى أو أن لا يتزوج عليها أو لا يخرجها من دارها أو بلدها أو شرطت نقدا معينا أو زيادة في مهرها صح فإن خالفه فلها الفسخ.</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باب الشروط والعيوب في النكاح</a:t>
            </a:r>
            <a:r>
              <a:rPr lang="ar-SA" dirty="0" smtClean="0"/>
              <a:t>   </a:t>
            </a:r>
            <a:endParaRPr lang="ar-SA" dirty="0"/>
          </a:p>
        </p:txBody>
      </p:sp>
      <p:sp>
        <p:nvSpPr>
          <p:cNvPr id="3" name="عنصر نائب للمحتوى 2"/>
          <p:cNvSpPr>
            <a:spLocks noGrp="1"/>
          </p:cNvSpPr>
          <p:nvPr>
            <p:ph idx="1"/>
          </p:nvPr>
        </p:nvSpPr>
        <p:spPr/>
        <p:txBody>
          <a:bodyPr/>
          <a:lstStyle/>
          <a:p>
            <a:pPr rtl="1"/>
            <a:r>
              <a:rPr lang="ar-SA" sz="6000" b="1" dirty="0" smtClean="0"/>
              <a:t>وإذا زوجه وليته على أن يزوجه الأخر وليته ففعلا ولا مهر بطل </a:t>
            </a:r>
            <a:r>
              <a:rPr lang="ar-SA" sz="6000" b="1" dirty="0" err="1" smtClean="0"/>
              <a:t>النكاحان</a:t>
            </a:r>
            <a:r>
              <a:rPr lang="ar-SA" sz="6000" b="1" dirty="0" smtClean="0"/>
              <a:t> فإن سمي لهما مهر صح.</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الشروط والعيوب في النكاح</a:t>
            </a:r>
            <a:r>
              <a:rPr lang="ar-SA" dirty="0" smtClean="0"/>
              <a:t>  </a:t>
            </a:r>
            <a:endParaRPr lang="ar-SA" dirty="0"/>
          </a:p>
        </p:txBody>
      </p:sp>
      <p:sp>
        <p:nvSpPr>
          <p:cNvPr id="3" name="عنصر نائب للمحتوى 2"/>
          <p:cNvSpPr>
            <a:spLocks noGrp="1"/>
          </p:cNvSpPr>
          <p:nvPr>
            <p:ph idx="1"/>
          </p:nvPr>
        </p:nvSpPr>
        <p:spPr/>
        <p:txBody>
          <a:bodyPr/>
          <a:lstStyle/>
          <a:p>
            <a:pPr rtl="1"/>
            <a:r>
              <a:rPr lang="ar-SA" sz="5400" b="1" dirty="0" smtClean="0"/>
              <a:t>وإن تزوجها بشرط أنه متى حللها للأول طلقها أو نواه بلا شرط أو قال زوجتك إذا جاء رأس الشهر أو إن رضيت أمها أو وإذا جاء غد فطلقها أو وقته بمدة بطل الكل.</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الشروط والعيوب في النكاح</a:t>
            </a:r>
            <a:endParaRPr lang="ar-SA" dirty="0"/>
          </a:p>
        </p:txBody>
      </p:sp>
      <p:sp>
        <p:nvSpPr>
          <p:cNvPr id="3" name="عنصر نائب للمحتوى 2"/>
          <p:cNvSpPr>
            <a:spLocks noGrp="1"/>
          </p:cNvSpPr>
          <p:nvPr>
            <p:ph idx="1"/>
          </p:nvPr>
        </p:nvSpPr>
        <p:spPr/>
        <p:txBody>
          <a:bodyPr/>
          <a:lstStyle/>
          <a:p>
            <a:pPr rtl="1"/>
            <a:r>
              <a:rPr lang="ar-SA" b="1" dirty="0" smtClean="0">
                <a:solidFill>
                  <a:srgbClr val="FF0000"/>
                </a:solidFill>
              </a:rPr>
              <a:t>فصل</a:t>
            </a:r>
          </a:p>
          <a:p>
            <a:pPr rtl="1"/>
            <a:r>
              <a:rPr lang="ar-SA" sz="4800" b="1" dirty="0" smtClean="0"/>
              <a:t>وإن شرط أن لا مهر لها أو أن لا نفقة أو شرط أن يقسم لها أقل من ضرتها أو أكثر أو شرط فيه خيارا أو إن جاء بالمهر في وقت كذا وإلا فلا نكاح بينهما بطل الشرط وصح النكاح.</a:t>
            </a:r>
          </a:p>
          <a:p>
            <a:pPr rtl="1"/>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28600"/>
            <a:ext cx="9410700" cy="1143000"/>
          </a:xfrm>
        </p:spPr>
        <p:txBody>
          <a:bodyPr/>
          <a:lstStyle/>
          <a:p>
            <a:r>
              <a:rPr lang="ar-SA" dirty="0" smtClean="0"/>
              <a:t> </a:t>
            </a:r>
            <a:r>
              <a:rPr lang="ar-SA" b="1" dirty="0" smtClean="0"/>
              <a:t>باب الشروط والعيوب في النكاح</a:t>
            </a:r>
            <a:r>
              <a:rPr lang="ar-SA" dirty="0" smtClean="0"/>
              <a:t> </a:t>
            </a:r>
            <a:endParaRPr lang="ar-SA" dirty="0"/>
          </a:p>
        </p:txBody>
      </p:sp>
      <p:sp>
        <p:nvSpPr>
          <p:cNvPr id="3" name="عنصر نائب للمحتوى 2"/>
          <p:cNvSpPr>
            <a:spLocks noGrp="1"/>
          </p:cNvSpPr>
          <p:nvPr>
            <p:ph idx="1"/>
          </p:nvPr>
        </p:nvSpPr>
        <p:spPr/>
        <p:txBody>
          <a:bodyPr/>
          <a:lstStyle/>
          <a:p>
            <a:pPr rtl="1"/>
            <a:r>
              <a:rPr lang="ar-SA" sz="4800" b="1" dirty="0" smtClean="0"/>
              <a:t>وإن شرطها مسلمة فبانت كتابية أو شرطها بكرا أو جميلة أو نسيبة أو نفي عيب لا يفسخ به النكاح فبانت بخلافه فله الفسخ.</a:t>
            </a:r>
          </a:p>
          <a:p>
            <a:pPr rtl="1"/>
            <a:r>
              <a:rPr lang="ar-SA" sz="4800" b="1" dirty="0" smtClean="0"/>
              <a:t>وإن عتقت تحت حر فلا خيار لها بل تحت عبد.</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الشروط والعيوب في النكاح</a:t>
            </a:r>
            <a:r>
              <a:rPr lang="ar-SA" dirty="0" smtClean="0"/>
              <a:t>  </a:t>
            </a:r>
            <a:endParaRPr lang="ar-SA" dirty="0"/>
          </a:p>
        </p:txBody>
      </p:sp>
      <p:sp>
        <p:nvSpPr>
          <p:cNvPr id="3" name="عنصر نائب للمحتوى 2"/>
          <p:cNvSpPr>
            <a:spLocks noGrp="1"/>
          </p:cNvSpPr>
          <p:nvPr>
            <p:ph idx="1"/>
          </p:nvPr>
        </p:nvSpPr>
        <p:spPr>
          <a:xfrm>
            <a:off x="0" y="1447800"/>
            <a:ext cx="9906000" cy="4678363"/>
          </a:xfrm>
        </p:spPr>
        <p:txBody>
          <a:bodyPr/>
          <a:lstStyle/>
          <a:p>
            <a:pPr rtl="1"/>
            <a:r>
              <a:rPr lang="ar-SA" sz="4000" b="1" dirty="0" smtClean="0"/>
              <a:t>فصل</a:t>
            </a:r>
          </a:p>
          <a:p>
            <a:pPr rtl="1"/>
            <a:r>
              <a:rPr lang="ar-SA" sz="4000" b="1" dirty="0" smtClean="0"/>
              <a:t>ومن وجدت زوجها </a:t>
            </a:r>
            <a:r>
              <a:rPr lang="ar-SA" sz="4000" b="1" dirty="0" err="1" smtClean="0"/>
              <a:t>مجبوبا</a:t>
            </a:r>
            <a:r>
              <a:rPr lang="ar-SA" sz="4000" b="1" dirty="0" smtClean="0"/>
              <a:t> أو بقي له ما لا يطأ به فلها الفسخ وإن ثبتت عنته بإقراره "أو ببينة على إقراره" أجل سنة منذ تحاكمه فإن وطئ فيها وإلا فلها الفسخ.</a:t>
            </a:r>
          </a:p>
          <a:p>
            <a:pPr rtl="1"/>
            <a:r>
              <a:rPr lang="ar-SA" sz="4000" b="1" dirty="0" smtClean="0"/>
              <a:t>وإن اعترفت أنه وطئها فليس بعنين "ولو قالت في وقت: رضيت به عنينا سقط خيارها أبدا".</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الشروط والعيوب في النكاح</a:t>
            </a:r>
            <a:r>
              <a:rPr lang="ar-SA" dirty="0" smtClean="0"/>
              <a:t>   </a:t>
            </a:r>
            <a:endParaRPr lang="ar-SA" dirty="0"/>
          </a:p>
        </p:txBody>
      </p:sp>
      <p:sp>
        <p:nvSpPr>
          <p:cNvPr id="3" name="عنصر نائب للمحتوى 2"/>
          <p:cNvSpPr>
            <a:spLocks noGrp="1"/>
          </p:cNvSpPr>
          <p:nvPr>
            <p:ph idx="1"/>
          </p:nvPr>
        </p:nvSpPr>
        <p:spPr>
          <a:xfrm>
            <a:off x="0" y="1447800"/>
            <a:ext cx="9906000" cy="4678363"/>
          </a:xfrm>
        </p:spPr>
        <p:txBody>
          <a:bodyPr/>
          <a:lstStyle/>
          <a:p>
            <a:pPr rtl="1"/>
            <a:r>
              <a:rPr lang="ar-SA" sz="4000" b="1" dirty="0" smtClean="0"/>
              <a:t>فصل</a:t>
            </a:r>
          </a:p>
          <a:p>
            <a:pPr rtl="1"/>
            <a:r>
              <a:rPr lang="ar-SA" sz="4000" b="1" dirty="0" smtClean="0"/>
              <a:t>والرتق والقرن </a:t>
            </a:r>
            <a:r>
              <a:rPr lang="ar-SA" sz="4000" b="1" dirty="0" err="1" smtClean="0"/>
              <a:t>والعفل</a:t>
            </a:r>
            <a:r>
              <a:rPr lang="ar-SA" sz="4000" b="1" dirty="0" smtClean="0"/>
              <a:t> والفتق </a:t>
            </a:r>
            <a:r>
              <a:rPr lang="ar-SA" sz="4000" b="1" dirty="0" err="1" smtClean="0"/>
              <a:t>واستطلاق</a:t>
            </a:r>
            <a:r>
              <a:rPr lang="ar-SA" sz="4000" b="1" dirty="0" smtClean="0"/>
              <a:t> بول ونجو وقروح </a:t>
            </a:r>
            <a:r>
              <a:rPr lang="ar-SA" sz="4000" b="1" dirty="0" err="1" smtClean="0"/>
              <a:t>سيالة</a:t>
            </a:r>
            <a:r>
              <a:rPr lang="ar-SA" sz="4000" b="1" dirty="0" smtClean="0"/>
              <a:t> في فرج </a:t>
            </a:r>
            <a:r>
              <a:rPr lang="ar-SA" sz="4000" b="1" dirty="0" err="1" smtClean="0"/>
              <a:t>وباسور</a:t>
            </a:r>
            <a:r>
              <a:rPr lang="ar-SA" sz="4000" b="1" dirty="0" smtClean="0"/>
              <a:t> </a:t>
            </a:r>
            <a:r>
              <a:rPr lang="ar-SA" sz="4000" b="1" dirty="0" err="1" smtClean="0"/>
              <a:t>وناصور</a:t>
            </a:r>
            <a:r>
              <a:rPr lang="ar-SA" sz="4000" b="1" dirty="0" smtClean="0"/>
              <a:t> </a:t>
            </a:r>
            <a:r>
              <a:rPr lang="ar-SA" sz="4000" b="1" dirty="0" err="1" smtClean="0"/>
              <a:t>وخصاء</a:t>
            </a:r>
            <a:r>
              <a:rPr lang="ar-SA" sz="4000" b="1" dirty="0" smtClean="0"/>
              <a:t> وسل </a:t>
            </a:r>
            <a:r>
              <a:rPr lang="ar-SA" sz="4000" b="1" dirty="0" err="1" smtClean="0"/>
              <a:t>ووجاء</a:t>
            </a:r>
            <a:r>
              <a:rPr lang="ar-SA" sz="4000" b="1" dirty="0" smtClean="0"/>
              <a:t> وكون أحدهما </a:t>
            </a:r>
            <a:r>
              <a:rPr lang="ar-SA" sz="4000" b="1" dirty="0" err="1" smtClean="0"/>
              <a:t>خنثى</a:t>
            </a:r>
            <a:r>
              <a:rPr lang="ar-SA" sz="4000" b="1" dirty="0" smtClean="0"/>
              <a:t> "واضحا" وجنون ولو ساعة وبرص وجذام يثبت بكل واحد منهما الفسخ ولو حدث بعد العقد أو كان بالآخر عيب مثله ومن رضي بالعيب أو وجدت منه دلالته مع علمه فلا خيار له.</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الشروط والعيوب في النكاح</a:t>
            </a:r>
            <a:r>
              <a:rPr lang="ar-SA" dirty="0" smtClean="0"/>
              <a:t>  </a:t>
            </a:r>
            <a:endParaRPr lang="ar-SA" dirty="0"/>
          </a:p>
        </p:txBody>
      </p:sp>
      <p:sp>
        <p:nvSpPr>
          <p:cNvPr id="3" name="عنصر نائب للمحتوى 2"/>
          <p:cNvSpPr>
            <a:spLocks noGrp="1"/>
          </p:cNvSpPr>
          <p:nvPr>
            <p:ph idx="1"/>
          </p:nvPr>
        </p:nvSpPr>
        <p:spPr>
          <a:xfrm>
            <a:off x="0" y="1447800"/>
            <a:ext cx="9906000" cy="5181600"/>
          </a:xfrm>
        </p:spPr>
        <p:txBody>
          <a:bodyPr/>
          <a:lstStyle/>
          <a:p>
            <a:pPr rtl="1"/>
            <a:r>
              <a:rPr lang="ar-SA" sz="4000" b="1" dirty="0" smtClean="0"/>
              <a:t>ولا يتم فسخ أحدهما إلا بحاكم فإن كان قبل الدخول فلا مهر وبعده لها المسمى يرجع به على الغار إن وجد.</a:t>
            </a:r>
          </a:p>
          <a:p>
            <a:pPr rtl="1"/>
            <a:r>
              <a:rPr lang="ar-SA" sz="4000" b="1" dirty="0" smtClean="0"/>
              <a:t>والصغيرة والمجنونة والأمة لا تزوج واحدة منهن بمعيب فإن رضيت الكبيرة </a:t>
            </a:r>
            <a:r>
              <a:rPr lang="ar-SA" sz="4000" b="1" dirty="0" err="1" smtClean="0"/>
              <a:t>مجبوبا</a:t>
            </a:r>
            <a:r>
              <a:rPr lang="ar-SA" sz="4000" b="1" dirty="0" smtClean="0"/>
              <a:t> أو عنينا لم تمنع بل من مجنون ومجذوم وأبرص.</a:t>
            </a:r>
          </a:p>
          <a:p>
            <a:pPr rtl="1"/>
            <a:r>
              <a:rPr lang="ar-SA" sz="4000" b="1" dirty="0" smtClean="0"/>
              <a:t>ومتى علمت العيب أو حدث به لم يجبرها وليها على فسخه</a:t>
            </a:r>
            <a:r>
              <a:rPr lang="ar-SA" b="1" dirty="0" smtClean="0"/>
              <a:t>.</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9105900" cy="1417638"/>
          </a:xfrm>
        </p:spPr>
        <p:txBody>
          <a:bodyPr/>
          <a:lstStyle/>
          <a:p>
            <a:r>
              <a:rPr lang="ar-SA" b="1" dirty="0" smtClean="0"/>
              <a:t>  باب نكاح الكفار</a:t>
            </a:r>
            <a:br>
              <a:rPr lang="ar-SA" b="1" dirty="0" smtClean="0"/>
            </a:br>
            <a:endParaRPr lang="ar-SA" dirty="0"/>
          </a:p>
        </p:txBody>
      </p:sp>
      <p:sp>
        <p:nvSpPr>
          <p:cNvPr id="3" name="عنصر نائب للمحتوى 2"/>
          <p:cNvSpPr>
            <a:spLocks noGrp="1"/>
          </p:cNvSpPr>
          <p:nvPr>
            <p:ph idx="1"/>
          </p:nvPr>
        </p:nvSpPr>
        <p:spPr>
          <a:xfrm>
            <a:off x="0" y="1219200"/>
            <a:ext cx="9906000" cy="5105400"/>
          </a:xfrm>
        </p:spPr>
        <p:txBody>
          <a:bodyPr/>
          <a:lstStyle/>
          <a:p>
            <a:pPr rtl="1"/>
            <a:endParaRPr lang="ar-SA" sz="3800" b="1" dirty="0" smtClean="0"/>
          </a:p>
          <a:p>
            <a:pPr rtl="1"/>
            <a:r>
              <a:rPr lang="ar-SA" sz="3800" b="1" dirty="0" smtClean="0"/>
              <a:t>حكمه كنكاح المسلمين ويقرون على </a:t>
            </a:r>
            <a:r>
              <a:rPr lang="ar-SA" sz="3800" b="1" dirty="0" err="1" smtClean="0"/>
              <a:t>فاسده</a:t>
            </a:r>
            <a:r>
              <a:rPr lang="ar-SA" sz="3800" b="1" dirty="0" smtClean="0"/>
              <a:t> إذا اعتقدوا صحته في </a:t>
            </a:r>
            <a:r>
              <a:rPr lang="ar-SA" sz="3800" b="1" dirty="0" err="1" smtClean="0"/>
              <a:t>شرعهم</a:t>
            </a:r>
            <a:r>
              <a:rPr lang="ar-SA" sz="3800" b="1" dirty="0" smtClean="0"/>
              <a:t> ولم يرتفعوا إلينا فإن أتونا قبل عقده </a:t>
            </a:r>
            <a:r>
              <a:rPr lang="ar-SA" sz="3800" b="1" dirty="0" err="1" smtClean="0"/>
              <a:t>عقدناه</a:t>
            </a:r>
            <a:r>
              <a:rPr lang="ar-SA" sz="3800" b="1" dirty="0" smtClean="0"/>
              <a:t> على حكمنا وإن أتونا بعده أو أسلم الزوجان والمرأة تباح إذا أقرا وإن كانت ممن لا يجوز ابتداء نكاحها فرق بينهما.</a:t>
            </a:r>
          </a:p>
          <a:p>
            <a:pPr rtl="1"/>
            <a:r>
              <a:rPr lang="ar-SA" sz="3800" b="1" dirty="0" smtClean="0"/>
              <a:t>وإن وطئ </a:t>
            </a:r>
            <a:r>
              <a:rPr lang="ar-SA" sz="3800" b="1" dirty="0" err="1" smtClean="0"/>
              <a:t>حربى</a:t>
            </a:r>
            <a:r>
              <a:rPr lang="ar-SA" sz="3800" b="1" dirty="0" smtClean="0"/>
              <a:t> حربية فأسلما وقد اعتقداه نكاحا أقرا وإلا فسخ ومتى كان المهر صحيحا أخذته وإن كان فاسدا وقبضته استقر وإن لم تقبضه "ولم يسم" فرض لها مهر المثل.</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نكاح الكفار</a:t>
            </a:r>
            <a:r>
              <a:rPr lang="ar-SA" dirty="0" smtClean="0"/>
              <a:t>  </a:t>
            </a:r>
            <a:endParaRPr lang="ar-SA" dirty="0"/>
          </a:p>
        </p:txBody>
      </p:sp>
      <p:sp>
        <p:nvSpPr>
          <p:cNvPr id="3" name="عنصر نائب للمحتوى 2"/>
          <p:cNvSpPr>
            <a:spLocks noGrp="1"/>
          </p:cNvSpPr>
          <p:nvPr>
            <p:ph idx="1"/>
          </p:nvPr>
        </p:nvSpPr>
        <p:spPr>
          <a:xfrm>
            <a:off x="0" y="1600200"/>
            <a:ext cx="9906000" cy="4525963"/>
          </a:xfrm>
        </p:spPr>
        <p:txBody>
          <a:bodyPr/>
          <a:lstStyle/>
          <a:p>
            <a:pPr rtl="1"/>
            <a:r>
              <a:rPr lang="ar-SA" b="1" dirty="0" smtClean="0">
                <a:solidFill>
                  <a:srgbClr val="FF0000"/>
                </a:solidFill>
              </a:rPr>
              <a:t>فصل</a:t>
            </a:r>
          </a:p>
          <a:p>
            <a:pPr rtl="1"/>
            <a:r>
              <a:rPr lang="ar-SA" b="1" dirty="0" smtClean="0"/>
              <a:t>وإن أسلم الزوجان معا أو زوج كتابية بقي نكاحهما فإن أسلمت هي أو أحد الزوجين غير الكتابيين قبل الدخول بطل فإن سبقته فلا مهر وإن سبقها فلها نصفه.</a:t>
            </a:r>
          </a:p>
          <a:p>
            <a:pPr rtl="1"/>
            <a:r>
              <a:rPr lang="ar-SA" b="1" dirty="0" smtClean="0"/>
              <a:t>وإن أسلم أحدهما بعد الدخول وقف الأمر على انقضاء العدة فإن أسلم الآخر فيها دام النكاح وإلا بان فسخه منذ أسلم الأول.</a:t>
            </a:r>
          </a:p>
          <a:p>
            <a:pPr rtl="1"/>
            <a:r>
              <a:rPr lang="ar-SA" b="1" dirty="0" smtClean="0"/>
              <a:t>وإن كفرا أو أحدهما بعد الدخول وقف الأمر على انقضاء العدة وقبله بطل.</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18</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1367</TotalTime>
  <Words>861</Words>
  <Application>Microsoft Office PowerPoint</Application>
  <PresentationFormat>A4 Paper (210x297 mm)‎</PresentationFormat>
  <Paragraphs>77</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 باب المحرمات في النكاح </vt:lpstr>
      <vt:lpstr> باب المحرمات في النكاح </vt:lpstr>
      <vt:lpstr>  باب المحرمات في النكاح </vt:lpstr>
      <vt:lpstr> باب المحرمات في النكاح</vt:lpstr>
      <vt:lpstr> باب المحرمات في النكاح </vt:lpstr>
      <vt:lpstr>باب المحرمات في النكاح    </vt:lpstr>
      <vt:lpstr>باب الشروط والعيوب في النكاح   </vt:lpstr>
      <vt:lpstr>باب الشروط والعيوب في النكاح   </vt:lpstr>
      <vt:lpstr> باب الشروط والعيوب في النكاح  </vt:lpstr>
      <vt:lpstr> باب الشروط والعيوب في النكاح</vt:lpstr>
      <vt:lpstr> باب الشروط والعيوب في النكاح </vt:lpstr>
      <vt:lpstr> باب الشروط والعيوب في النكاح  </vt:lpstr>
      <vt:lpstr>  باب الشروط والعيوب في النكاح   </vt:lpstr>
      <vt:lpstr> باب الشروط والعيوب في النكاح  </vt:lpstr>
      <vt:lpstr>  باب نكاح الكفار </vt:lpstr>
      <vt:lpstr> باب نكاح الكفار  </vt:lpstr>
      <vt:lpstr>الشريحة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PC Planet</cp:lastModifiedBy>
  <cp:revision>97</cp:revision>
  <dcterms:created xsi:type="dcterms:W3CDTF">2009-10-14T19:14:34Z</dcterms:created>
  <dcterms:modified xsi:type="dcterms:W3CDTF">2012-02-09T07:24:26Z</dcterms:modified>
</cp:coreProperties>
</file>