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EG" sz="2600" dirty="0" err="1">
                <a:solidFill>
                  <a:srgbClr val="898989"/>
                </a:solidFill>
                <a:latin typeface="Calibri" pitchFamily="34" charset="0"/>
              </a:rPr>
              <a:t>ا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الدرسات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الإ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س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لا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م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895601"/>
            <a:ext cx="3276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ar-SA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32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فقه الأسرة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الصداق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marL="514350" indent="-514350"/>
            <a:endParaRPr lang="ar-SA" dirty="0" smtClean="0"/>
          </a:p>
          <a:p>
            <a:pPr rtl="1"/>
            <a:r>
              <a:rPr lang="ar-SA" sz="4000" b="1" dirty="0" smtClean="0"/>
              <a:t>يسن تخفيفه وتسميته في العقد "من أربعمائة درهم إلى خمسمائة" وكل ما صح ثمنا "أو أجرة" صح مهرا وإن قل.</a:t>
            </a:r>
          </a:p>
          <a:p>
            <a:pPr rtl="1"/>
            <a:r>
              <a:rPr lang="ar-SA" sz="4000" b="1" dirty="0" smtClean="0"/>
              <a:t>وإن أصدقها تعليم قرآن لم يصح بل فقه وأدب وشعر مباح معلوم وإن أصدقها طلاق ضرتها لم يصح "ولها مهر مثلها" ومتى بطل المسمى وجب مهر المثل.</a:t>
            </a:r>
            <a:endParaRPr lang="ar-SA" sz="4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الصداق</a:t>
            </a:r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906000" cy="4678363"/>
          </a:xfrm>
        </p:spPr>
        <p:txBody>
          <a:bodyPr/>
          <a:lstStyle/>
          <a:p>
            <a:pPr rtl="1"/>
            <a:r>
              <a:rPr lang="ar-SA" sz="4800" b="1" dirty="0" smtClean="0"/>
              <a:t>فصل</a:t>
            </a:r>
            <a:endParaRPr lang="ar-SA" sz="4800" b="1" dirty="0" smtClean="0"/>
          </a:p>
          <a:p>
            <a:pPr rtl="1"/>
            <a:r>
              <a:rPr lang="ar-SA" sz="4800" b="1" dirty="0" smtClean="0"/>
              <a:t>وإن أصدقها ألفا إن كان أبوها حيا وألفين إن كان ميتا "وجب مهر المثل" وعلى إن </a:t>
            </a:r>
            <a:r>
              <a:rPr lang="ar-SA" sz="4800" b="1" dirty="0" smtClean="0"/>
              <a:t>كان </a:t>
            </a:r>
            <a:r>
              <a:rPr lang="ar-SA" sz="4800" b="1" dirty="0" smtClean="0"/>
              <a:t>لي زوجة بألفين أو لم تكن بألف يصح "بالمسمى".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الصداق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24000"/>
            <a:ext cx="9906000" cy="4602163"/>
          </a:xfrm>
        </p:spPr>
        <p:txBody>
          <a:bodyPr/>
          <a:lstStyle/>
          <a:p>
            <a:pPr rtl="1"/>
            <a:r>
              <a:rPr lang="ar-SA" sz="3600" b="1" dirty="0" smtClean="0"/>
              <a:t>وإذا أجل الصداق "أو بعضه" صح فإن </a:t>
            </a:r>
            <a:r>
              <a:rPr lang="ar-SA" sz="3600" b="1" dirty="0" smtClean="0"/>
              <a:t>عين </a:t>
            </a:r>
            <a:r>
              <a:rPr lang="ar-SA" sz="3600" b="1" dirty="0" smtClean="0"/>
              <a:t>أجلا وإلا فمحله الفرقة.</a:t>
            </a:r>
          </a:p>
          <a:p>
            <a:pPr rtl="1"/>
            <a:r>
              <a:rPr lang="ar-SA" sz="3600" b="1" dirty="0" smtClean="0"/>
              <a:t>وإن أصدقها مالا مغصوبا أو خنزيرا ونحوه وجب مهر المثل وإن وجدت المباح معيبا خيرت بين أرشه وقيمته.</a:t>
            </a:r>
          </a:p>
          <a:p>
            <a:pPr rtl="1"/>
            <a:r>
              <a:rPr lang="ar-SA" sz="3600" b="1" dirty="0" smtClean="0"/>
              <a:t>وإن تزوجها على ألف لها وألف لأبيها صحت التسمية فلو طلق قبل الدخول وبعد القبض رجع </a:t>
            </a:r>
            <a:r>
              <a:rPr lang="ar-SA" sz="3600" b="1" dirty="0" smtClean="0"/>
              <a:t>بالألف </a:t>
            </a:r>
            <a:r>
              <a:rPr lang="ar-SA" sz="3600" b="1" dirty="0" smtClean="0"/>
              <a:t>ولا شيء على الأب لهما ولو شرط ذلك لغير الأب فكل المسمى لها.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الصداق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rtl="1"/>
            <a:r>
              <a:rPr lang="ar-SA" sz="4800" b="1" dirty="0" smtClean="0"/>
              <a:t>ومن </a:t>
            </a:r>
            <a:r>
              <a:rPr lang="ar-SA" sz="4800" b="1" dirty="0" smtClean="0"/>
              <a:t>زوج بنته - ولو ثيبا - بدون مهر مثلها صح وإن </a:t>
            </a:r>
            <a:r>
              <a:rPr lang="ar-SA" sz="4800" b="1" dirty="0" smtClean="0"/>
              <a:t>كرهت، </a:t>
            </a:r>
            <a:r>
              <a:rPr lang="ar-SA" sz="4800" b="1" dirty="0" smtClean="0"/>
              <a:t>وإن زوجها به ولي غيره بإذنها صح وإن لم تأذن فمهر المثل وإن زوج ابنه الصغير "بمهر المثل" أو كثر صح في ذمة الزوج وإن كان معسرا لم يضمنه الأب.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الصداق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rtl="1"/>
            <a:r>
              <a:rPr lang="ar-SA" sz="5000" b="1" dirty="0" smtClean="0"/>
              <a:t>فصل</a:t>
            </a:r>
          </a:p>
          <a:p>
            <a:pPr rtl="1"/>
            <a:r>
              <a:rPr lang="ar-SA" sz="5000" b="1" dirty="0" smtClean="0"/>
              <a:t>وتملك </a:t>
            </a:r>
            <a:r>
              <a:rPr lang="ar-SA" sz="5000" b="1" dirty="0" smtClean="0"/>
              <a:t>الزوجة </a:t>
            </a:r>
            <a:r>
              <a:rPr lang="ar-SA" sz="5000" b="1" dirty="0" smtClean="0"/>
              <a:t>صداقها بالعقد ولها نماء المعين "قبل </a:t>
            </a:r>
            <a:r>
              <a:rPr lang="ar-SA" sz="5000" b="1" dirty="0" smtClean="0"/>
              <a:t>قبضه" </a:t>
            </a:r>
            <a:r>
              <a:rPr lang="ar-SA" sz="5000" b="1" dirty="0" smtClean="0"/>
              <a:t>وضده بضده وإن تلف فمن ضمانها إلا أن يمنعها زوجها قبضه </a:t>
            </a:r>
            <a:r>
              <a:rPr lang="ar-SA" sz="5000" b="1" dirty="0" smtClean="0"/>
              <a:t>فيضمن </a:t>
            </a:r>
            <a:r>
              <a:rPr lang="ar-SA" sz="5000" b="1" dirty="0" smtClean="0"/>
              <a:t>ولها التصرف فيه وعليها زكاته.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الصداق</a:t>
            </a:r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rtl="1"/>
            <a:r>
              <a:rPr lang="ar-SA" sz="4800" b="1" dirty="0" smtClean="0"/>
              <a:t>وإن طلق قبل الدخول "أو الخلوة" فله نصفه حكما دون نمائه المنفصل وفي المتصل له نصف قيمته بدون نمائه.</a:t>
            </a:r>
          </a:p>
          <a:p>
            <a:pPr rtl="1"/>
            <a:r>
              <a:rPr lang="ar-SA" sz="4800" b="1" dirty="0" smtClean="0"/>
              <a:t>وإن اختلف الزوجان "أو ورثتهما" في قدر الصداق أو عينه أو فيما يستقر به فقوله وفي </a:t>
            </a:r>
            <a:r>
              <a:rPr lang="ar-SA" sz="4800" b="1" dirty="0" smtClean="0"/>
              <a:t>قبضه.</a:t>
            </a:r>
            <a:endParaRPr lang="ar-SA" sz="4800" b="1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الصداق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rtl="1"/>
            <a:r>
              <a:rPr lang="ar-SA" sz="4000" b="1" dirty="0" smtClean="0"/>
              <a:t>فصل</a:t>
            </a:r>
          </a:p>
          <a:p>
            <a:pPr rtl="1"/>
            <a:r>
              <a:rPr lang="ar-SA" sz="4000" b="1" dirty="0" smtClean="0"/>
              <a:t>يصح تفويض البضع بأن يزوج الرجل ابنته "المجبرة" أو تأذن المرأة لوليها أن يزوجها بلا مهر.</a:t>
            </a:r>
          </a:p>
          <a:p>
            <a:pPr rtl="1"/>
            <a:r>
              <a:rPr lang="ar-SA" sz="4000" b="1" dirty="0" smtClean="0"/>
              <a:t>وتفويض المهر: بأن يتزوجها5 على ما يشاء أحدهما أو أجنبي فلها مهر المثل بالعقد ويفرضه الحكم بقدره </a:t>
            </a:r>
            <a:r>
              <a:rPr lang="ar-SA" sz="4000" b="1" dirty="0" smtClean="0"/>
              <a:t>بطلبها </a:t>
            </a:r>
            <a:r>
              <a:rPr lang="ar-SA" sz="4000" b="1" dirty="0" smtClean="0"/>
              <a:t>وإن تراضيا فبله على </a:t>
            </a:r>
            <a:r>
              <a:rPr lang="ar-SA" sz="4000" b="1" dirty="0" smtClean="0"/>
              <a:t>مفروض </a:t>
            </a:r>
            <a:r>
              <a:rPr lang="ar-SA" sz="4000" b="1" dirty="0" smtClean="0"/>
              <a:t>جاز "ويصح إبراؤها من مهر المثل قبل فرضه".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الصداق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906000" cy="4678363"/>
          </a:xfrm>
        </p:spPr>
        <p:txBody>
          <a:bodyPr/>
          <a:lstStyle/>
          <a:p>
            <a:pPr rtl="1"/>
            <a:r>
              <a:rPr lang="ar-SA" sz="4400" b="1" dirty="0" smtClean="0"/>
              <a:t>ومن مات منهما قبل الإصابة "والفرض" ورثه الأخر ولها مهر نسائها.</a:t>
            </a:r>
          </a:p>
          <a:p>
            <a:pPr rtl="1"/>
            <a:r>
              <a:rPr lang="ar-SA" sz="4400" b="1" dirty="0" smtClean="0"/>
              <a:t>وإن طلقها قبل الدخول فلها المتعة بقدر يسر زوجها </a:t>
            </a:r>
            <a:r>
              <a:rPr lang="ar-SA" sz="4400" b="1" dirty="0" smtClean="0"/>
              <a:t>وعسره </a:t>
            </a:r>
            <a:r>
              <a:rPr lang="ar-SA" sz="4400" b="1" dirty="0" smtClean="0"/>
              <a:t>ويستقر مهر المثل بالدخول وإن طلقها بعده فلا متعة وإذا افترقا في الفاسد قبل الدخول "والخلوة" فلا مهر وبعد أحدهما يجب المسمى.</a:t>
            </a:r>
            <a:endParaRPr lang="ar-SA" sz="4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باب الصداق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rtl="1"/>
            <a:r>
              <a:rPr lang="ar-SA" sz="5400" b="1" dirty="0" smtClean="0"/>
              <a:t>ويجب مهر المثل لمن وطئت بشبهة أو زنا كرها ولا يجب معه أرش بكارة.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الصداق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753600" cy="4525963"/>
          </a:xfrm>
        </p:spPr>
        <p:txBody>
          <a:bodyPr/>
          <a:lstStyle/>
          <a:p>
            <a:r>
              <a:rPr lang="ar-SA" sz="5400" b="1" dirty="0" smtClean="0"/>
              <a:t>وللمرأة منع نفسها حتى تقبض صداقها الحال فإن كان مؤجلا أو حل قبل التسليم أو سلمت نفسها تبرعا فليس لها </a:t>
            </a:r>
            <a:r>
              <a:rPr lang="ar-SA" sz="5400" b="1" dirty="0" smtClean="0"/>
              <a:t>منع </a:t>
            </a:r>
            <a:r>
              <a:rPr lang="ar-SA" sz="5400" b="1" dirty="0" smtClean="0"/>
              <a:t>فإن أعسر بالمهر "الحال" فلها الفسخ ولو بعد الدخول ولا يفسخه إلا حاكم.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باب وليمة العرس</a:t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400" b="1" dirty="0" smtClean="0"/>
              <a:t>تسن "</a:t>
            </a:r>
            <a:r>
              <a:rPr lang="ar-SA" sz="4400" b="1" dirty="0" smtClean="0"/>
              <a:t>ولو </a:t>
            </a:r>
            <a:r>
              <a:rPr lang="ar-SA" sz="4400" b="1" dirty="0" smtClean="0"/>
              <a:t>بشاة فأقل" وتجب في أول مرة إجابة مسلم "يحرم هجره" إليها إن عينه "ولم يكن ثم منكر" فإن دعا </a:t>
            </a:r>
            <a:r>
              <a:rPr lang="ar-SA" sz="4400" b="1" dirty="0" err="1" smtClean="0"/>
              <a:t>الجفلى</a:t>
            </a:r>
            <a:r>
              <a:rPr lang="ar-SA" sz="4400" b="1" dirty="0" smtClean="0"/>
              <a:t> أو في اليوم الثالث أو دعاه ذمي كرهت الإجابة </a:t>
            </a:r>
            <a:endParaRPr lang="ar-SA" sz="4400" b="1" dirty="0" smtClean="0"/>
          </a:p>
          <a:p>
            <a:r>
              <a:rPr lang="ar-SA" sz="4400" b="1" dirty="0" smtClean="0"/>
              <a:t>ومن </a:t>
            </a:r>
            <a:r>
              <a:rPr lang="ar-SA" sz="4400" b="1" dirty="0" smtClean="0"/>
              <a:t>صومه واجب دعا وانصرف </a:t>
            </a:r>
            <a:r>
              <a:rPr lang="ar-SA" sz="4400" b="1" dirty="0" err="1" smtClean="0"/>
              <a:t>والمتنفل</a:t>
            </a:r>
            <a:r>
              <a:rPr lang="ar-SA" sz="4400" b="1" dirty="0" smtClean="0"/>
              <a:t> يفطر </a:t>
            </a:r>
            <a:r>
              <a:rPr lang="en-US" sz="4400" b="1" dirty="0" smtClean="0"/>
              <a:t> </a:t>
            </a:r>
            <a:r>
              <a:rPr lang="ar-SA" sz="4400" b="1" dirty="0" smtClean="0"/>
              <a:t>"</a:t>
            </a:r>
            <a:r>
              <a:rPr lang="ar-SA" sz="4400" b="1" dirty="0" smtClean="0"/>
              <a:t>إن جبر</a:t>
            </a:r>
            <a:r>
              <a:rPr lang="ar-SA" sz="4400" b="1" dirty="0" smtClean="0"/>
              <a:t>"</a:t>
            </a:r>
            <a:endParaRPr lang="ar-SA" sz="4400" b="1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وليمة العرس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5400" b="1" dirty="0" smtClean="0"/>
              <a:t>ولا </a:t>
            </a:r>
            <a:r>
              <a:rPr lang="ar-SA" sz="5400" b="1" dirty="0" smtClean="0"/>
              <a:t>يجب الأكل </a:t>
            </a:r>
            <a:r>
              <a:rPr lang="ar-SA" sz="5400" b="1" dirty="0" smtClean="0"/>
              <a:t>وإباحته  تتوقف </a:t>
            </a:r>
            <a:r>
              <a:rPr lang="ar-SA" sz="5400" b="1" dirty="0" smtClean="0"/>
              <a:t>على "صريح" إذن "أو قرينة".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وليمة العرس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9753600" cy="4525963"/>
          </a:xfrm>
        </p:spPr>
        <p:txBody>
          <a:bodyPr/>
          <a:lstStyle/>
          <a:p>
            <a:pPr rtl="1"/>
            <a:r>
              <a:rPr lang="ar-SA" sz="4000" b="1" dirty="0" smtClean="0"/>
              <a:t>وإن علم أن ثم منكرا يقدر على تغييره حضر </a:t>
            </a:r>
            <a:r>
              <a:rPr lang="ar-SA" sz="4000" b="1" dirty="0" smtClean="0"/>
              <a:t>وغير </a:t>
            </a:r>
            <a:r>
              <a:rPr lang="ar-SA" sz="4000" b="1" dirty="0" smtClean="0"/>
              <a:t>وإلا أبى وإن حضر ثم </a:t>
            </a:r>
            <a:r>
              <a:rPr lang="ar-SA" sz="4000" b="1" dirty="0" smtClean="0"/>
              <a:t>علم </a:t>
            </a:r>
            <a:r>
              <a:rPr lang="ar-SA" sz="4000" b="1" dirty="0" smtClean="0"/>
              <a:t>أزاله فإن دام </a:t>
            </a:r>
            <a:r>
              <a:rPr lang="ar-SA" sz="4000" b="1" dirty="0" smtClean="0"/>
              <a:t>لعجزه </a:t>
            </a:r>
            <a:r>
              <a:rPr lang="ar-SA" sz="4000" b="1" dirty="0" smtClean="0"/>
              <a:t>عنه انصرف وإن علم به ولم يره ولم يسمعه خير</a:t>
            </a:r>
            <a:r>
              <a:rPr lang="ar-SA" sz="4000" b="1" dirty="0" smtClean="0"/>
              <a:t>.</a:t>
            </a:r>
          </a:p>
          <a:p>
            <a:pPr rtl="1"/>
            <a:endParaRPr lang="ar-SA" sz="4000" b="1" dirty="0" smtClean="0"/>
          </a:p>
          <a:p>
            <a:pPr rtl="1"/>
            <a:r>
              <a:rPr lang="ar-SA" sz="4000" b="1" dirty="0" smtClean="0"/>
              <a:t>ويكره </a:t>
            </a:r>
            <a:r>
              <a:rPr lang="ar-SA" sz="4000" b="1" dirty="0" smtClean="0"/>
              <a:t>النثار والتقاطه "ومن أخذه" أو وقع في حجره فله.</a:t>
            </a:r>
          </a:p>
          <a:p>
            <a:pPr rtl="1"/>
            <a:r>
              <a:rPr lang="ar-SA" sz="4000" b="1" dirty="0" smtClean="0"/>
              <a:t>ويسن إعلان النكاح والدف فيه "للنساء".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</a:t>
            </a:r>
            <a:r>
              <a:rPr lang="ar-SA" b="1" dirty="0" smtClean="0"/>
              <a:t>عشرة النساء</a:t>
            </a:r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rtl="1"/>
            <a:r>
              <a:rPr lang="ar-SA" sz="4000" b="1" dirty="0" smtClean="0"/>
              <a:t>يلزم الزوجين العشرة بالمعروف ويحرم مطل كل واحد بما يلزمه الأخر </a:t>
            </a:r>
            <a:r>
              <a:rPr lang="ar-SA" sz="4000" b="1" dirty="0" err="1" smtClean="0"/>
              <a:t>والتكره</a:t>
            </a:r>
            <a:r>
              <a:rPr lang="ar-SA" sz="4000" b="1" dirty="0" smtClean="0"/>
              <a:t> لبذله.</a:t>
            </a:r>
          </a:p>
          <a:p>
            <a:pPr rtl="1"/>
            <a:r>
              <a:rPr lang="ar-SA" sz="4000" b="1" dirty="0" smtClean="0"/>
              <a:t>وإذا تم العقد لزم تسليم الحرة التي يوطأ مثلها في بيت الزوج إن طلبه ولم تشترط </a:t>
            </a:r>
            <a:r>
              <a:rPr lang="ar-SA" sz="4000" b="1" dirty="0" smtClean="0"/>
              <a:t>دارها </a:t>
            </a:r>
            <a:r>
              <a:rPr lang="ar-SA" sz="4000" b="1" dirty="0" smtClean="0"/>
              <a:t>أو بلدها "وإذا استمهل أحدهما" أمهل العادة وجوبا "لا لعمل جهاز" ويجب تسليم الأمة ليلا فقط </a:t>
            </a:r>
            <a:r>
              <a:rPr lang="ar-SA" sz="4000" b="1" dirty="0" err="1" smtClean="0"/>
              <a:t>ويياشرها</a:t>
            </a:r>
            <a:r>
              <a:rPr lang="ar-SA" sz="4000" b="1" dirty="0" smtClean="0"/>
              <a:t> ما لم </a:t>
            </a:r>
            <a:r>
              <a:rPr lang="ar-SA" sz="4000" b="1" dirty="0" smtClean="0"/>
              <a:t>يضرها </a:t>
            </a:r>
            <a:r>
              <a:rPr lang="ar-SA" sz="4000" b="1" dirty="0" smtClean="0"/>
              <a:t>أو يشغلها عن فرض وله السفر بالحرة ما لم تشترط ضده.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عشرة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5400" b="1" dirty="0" smtClean="0"/>
              <a:t>ويحرم وطؤها في الحيض والدبر وله إجبارها ولو </a:t>
            </a:r>
            <a:r>
              <a:rPr lang="ar-SA" sz="5400" b="1" dirty="0" smtClean="0"/>
              <a:t>ذمية </a:t>
            </a:r>
            <a:r>
              <a:rPr lang="ar-SA" sz="5400" b="1" dirty="0" smtClean="0"/>
              <a:t>على غسل حيض ونجاسة وأخذ ما تعافه النفس من شعر وغيره ولا تجبر الذمية على غسل الجنابة.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 smtClean="0"/>
              <a:t> باب </a:t>
            </a:r>
            <a:r>
              <a:rPr lang="ar-SA" b="1" dirty="0" smtClean="0"/>
              <a:t>عشرة النساء</a:t>
            </a:r>
            <a:r>
              <a:rPr lang="en-US" dirty="0" smtClean="0"/>
              <a:t>   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906000" cy="4754563"/>
          </a:xfrm>
        </p:spPr>
        <p:txBody>
          <a:bodyPr/>
          <a:lstStyle/>
          <a:p>
            <a:pPr rtl="1"/>
            <a:r>
              <a:rPr lang="ar-SA" sz="4800" b="1" dirty="0" smtClean="0"/>
              <a:t>فصل</a:t>
            </a:r>
          </a:p>
          <a:p>
            <a:pPr rtl="1"/>
            <a:r>
              <a:rPr lang="ar-SA" sz="4800" b="1" dirty="0" smtClean="0"/>
              <a:t>ويلزمه أن يبيت عند الحرة ليلة من أربع وينفرد إن أراد في الباقي ويلزمه الوطء إن قدر كل ثلث سنة مرة وإن سافر فوق نصفها وطلبت قدومه وقدر </a:t>
            </a:r>
            <a:r>
              <a:rPr lang="ar-SA" sz="4800" b="1" dirty="0" err="1" smtClean="0"/>
              <a:t>لزمه</a:t>
            </a:r>
            <a:r>
              <a:rPr lang="ar-SA" sz="4800" b="1" dirty="0" smtClean="0"/>
              <a:t> فإن أبى أحدهما فرق بينهما بطلبها.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</a:t>
            </a:r>
            <a:r>
              <a:rPr lang="ar-SA" b="1" dirty="0" smtClean="0"/>
              <a:t> باب </a:t>
            </a:r>
            <a:r>
              <a:rPr lang="ar-SA" b="1" dirty="0" smtClean="0"/>
              <a:t>عشرة النساء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906000" cy="4678363"/>
          </a:xfrm>
        </p:spPr>
        <p:txBody>
          <a:bodyPr/>
          <a:lstStyle/>
          <a:p>
            <a:pPr rtl="1"/>
            <a:r>
              <a:rPr lang="ar-SA" sz="6000" b="1" dirty="0" smtClean="0"/>
              <a:t>وتسن التسمية عند الوطء وقول الوارد.</a:t>
            </a:r>
          </a:p>
          <a:p>
            <a:pPr rtl="1"/>
            <a:r>
              <a:rPr lang="ar-SA" sz="6000" b="1" dirty="0" smtClean="0"/>
              <a:t>ويكره كثرة الكلام والنزع قبل فراغها والوطء بمرأى أحد والتحدث به.</a:t>
            </a:r>
            <a:endParaRPr lang="ar-SA" sz="6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باب عشرة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19200"/>
            <a:ext cx="9906000" cy="4906963"/>
          </a:xfrm>
        </p:spPr>
        <p:txBody>
          <a:bodyPr/>
          <a:lstStyle/>
          <a:p>
            <a:pPr rtl="1"/>
            <a:r>
              <a:rPr lang="ar-SA" sz="4800" b="1" dirty="0" smtClean="0"/>
              <a:t>ويحرم جمع زوجتيه في مسكن واحد بغير رضاهما </a:t>
            </a:r>
            <a:r>
              <a:rPr lang="ar-SA" sz="4800" b="1" dirty="0" smtClean="0"/>
              <a:t>.</a:t>
            </a:r>
          </a:p>
          <a:p>
            <a:pPr rtl="1"/>
            <a:r>
              <a:rPr lang="ar-SA" sz="4800" b="1" dirty="0" smtClean="0"/>
              <a:t>وله </a:t>
            </a:r>
            <a:r>
              <a:rPr lang="ar-SA" sz="4800" b="1" dirty="0" smtClean="0"/>
              <a:t>منعها </a:t>
            </a:r>
            <a:r>
              <a:rPr lang="ar-SA" sz="4800" b="1" dirty="0" smtClean="0"/>
              <a:t>من </a:t>
            </a:r>
            <a:r>
              <a:rPr lang="ar-SA" sz="4800" b="1" dirty="0" smtClean="0"/>
              <a:t>الخروج من منزله ويستحب </a:t>
            </a:r>
            <a:r>
              <a:rPr lang="ar-SA" sz="4800" b="1" dirty="0" smtClean="0"/>
              <a:t>بإذنه </a:t>
            </a:r>
            <a:r>
              <a:rPr lang="ar-SA" sz="4800" b="1" dirty="0" smtClean="0"/>
              <a:t>أن تمرض محرمها وتشهد جنازته.</a:t>
            </a:r>
          </a:p>
          <a:p>
            <a:pPr rtl="1"/>
            <a:r>
              <a:rPr lang="ar-SA" sz="4800" b="1" dirty="0" smtClean="0"/>
              <a:t>وله منعها من إجارة نفسها ومن إرضاع ولدها من غيره إلا </a:t>
            </a:r>
            <a:r>
              <a:rPr lang="ar-SA" sz="4800" b="1" dirty="0" smtClean="0"/>
              <a:t>لضرورته.</a:t>
            </a:r>
            <a:endParaRPr lang="ar-SA" sz="4800" b="1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عشرة النساء</a:t>
            </a:r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4800" b="1" dirty="0" smtClean="0"/>
              <a:t>فصل</a:t>
            </a:r>
          </a:p>
          <a:p>
            <a:pPr rtl="1"/>
            <a:r>
              <a:rPr lang="ar-SA" sz="4800" b="1" dirty="0" smtClean="0"/>
              <a:t>وعليه أن يساوى </a:t>
            </a:r>
            <a:r>
              <a:rPr lang="ar-SA" sz="4800" b="1" dirty="0" err="1" smtClean="0"/>
              <a:t>يين</a:t>
            </a:r>
            <a:r>
              <a:rPr lang="ar-SA" sz="4800" b="1" dirty="0" smtClean="0"/>
              <a:t> زوجاته في القسم وعماده الليل لمن معاشه </a:t>
            </a:r>
            <a:r>
              <a:rPr lang="ar-SA" sz="4800" b="1" dirty="0" smtClean="0"/>
              <a:t>النهار </a:t>
            </a:r>
            <a:r>
              <a:rPr lang="ar-SA" sz="4800" b="1" dirty="0" smtClean="0"/>
              <a:t>والعكس بالعكس ويقسم لحائض </a:t>
            </a:r>
            <a:r>
              <a:rPr lang="ar-SA" sz="4800" b="1" dirty="0" err="1" smtClean="0"/>
              <a:t>ونفساء</a:t>
            </a:r>
            <a:r>
              <a:rPr lang="ar-SA" sz="4800" b="1" dirty="0" smtClean="0"/>
              <a:t> ومريضة ومعيبة "ومجنونة مأمونة" وغيرها.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عشرة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4800" b="1" dirty="0" smtClean="0"/>
              <a:t>وإن سافرت بلا إذنه أو بإذنه في حاجتها أو أبت السفر معه أو المبيت عنده "في فراشه" فلا قسم لها "ولا نفقة".</a:t>
            </a:r>
          </a:p>
          <a:p>
            <a:pPr rtl="1"/>
            <a:r>
              <a:rPr lang="ar-SA" sz="4800" b="1" dirty="0" smtClean="0"/>
              <a:t>ومن وهبت قسمها لضرتها بإذنه أو له فجعله لأخرى جاز فإن رجعت قسم لها مستقبلا.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باب </a:t>
            </a:r>
            <a:r>
              <a:rPr lang="ar-SA" b="1" dirty="0" smtClean="0"/>
              <a:t>عشرة النساء</a:t>
            </a:r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5400" b="1" dirty="0" smtClean="0"/>
              <a:t>ولا قسم لإمائه "وأمهات أولاده" بل يطأ من شاء متى شاء.</a:t>
            </a:r>
          </a:p>
          <a:p>
            <a:pPr rtl="1"/>
            <a:r>
              <a:rPr lang="ar-SA" sz="5400" b="1" dirty="0" smtClean="0"/>
              <a:t>وإن تزوج بكرا أقام عندها سبعا ثم دار وثيبا ثلاثا وإن أحبت سبعا فعل وقضى </a:t>
            </a:r>
            <a:r>
              <a:rPr lang="ar-SA" sz="5400" b="1" dirty="0" smtClean="0"/>
              <a:t>مثلهن </a:t>
            </a:r>
            <a:r>
              <a:rPr lang="ar-SA" sz="5400" b="1" dirty="0" smtClean="0"/>
              <a:t>للبواقي.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  باب </a:t>
            </a:r>
            <a:r>
              <a:rPr lang="ar-SA" b="1" dirty="0" smtClean="0"/>
              <a:t>عشرة النساء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410700" cy="4678363"/>
          </a:xfrm>
        </p:spPr>
        <p:txBody>
          <a:bodyPr/>
          <a:lstStyle/>
          <a:p>
            <a:pPr rtl="1"/>
            <a:r>
              <a:rPr lang="ar-SA" sz="4800" b="1" dirty="0" smtClean="0"/>
              <a:t>فصل</a:t>
            </a:r>
            <a:endParaRPr lang="ar-SA" sz="4800" b="1" dirty="0" smtClean="0"/>
          </a:p>
          <a:p>
            <a:pPr rtl="1"/>
            <a:r>
              <a:rPr lang="ar-SA" sz="4800" b="1" dirty="0" smtClean="0"/>
              <a:t>النشوز: معصيتها إياه فيم يجب عيها فإذا ظهر منها أماراته بأن لا تجيبه إلى الاستمتاع أو تجيبه متبرمة أو </a:t>
            </a:r>
            <a:r>
              <a:rPr lang="ar-SA" sz="4800" b="1" dirty="0" err="1" smtClean="0"/>
              <a:t>متكرهة</a:t>
            </a:r>
            <a:r>
              <a:rPr lang="ar-SA" sz="4800" b="1" dirty="0" smtClean="0"/>
              <a:t> </a:t>
            </a:r>
            <a:r>
              <a:rPr lang="ar-SA" sz="4800" b="1" dirty="0" smtClean="0"/>
              <a:t>. وعظها </a:t>
            </a:r>
            <a:r>
              <a:rPr lang="ar-SA" sz="4800" b="1" dirty="0" smtClean="0"/>
              <a:t>فإن أصرت هجرها في المضجع ما شاء في الكلام ثلاثة أيام فإن أصرت ضربها غير مبرح.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990</Words>
  <Application>Microsoft Office PowerPoint</Application>
  <PresentationFormat>A4 Paper (210x297 mm)‎</PresentationFormat>
  <Paragraphs>99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 باب الصداق </vt:lpstr>
      <vt:lpstr> باب الصداق  </vt:lpstr>
      <vt:lpstr>  باب الصداق</vt:lpstr>
      <vt:lpstr> باب الصداق </vt:lpstr>
      <vt:lpstr> باب الصداق</vt:lpstr>
      <vt:lpstr>  باب الصداق  </vt:lpstr>
      <vt:lpstr> باب الصداق</vt:lpstr>
      <vt:lpstr> باب الصداق </vt:lpstr>
      <vt:lpstr> باب الصداق</vt:lpstr>
      <vt:lpstr> باب الصداق </vt:lpstr>
      <vt:lpstr>باب وليمة العرس </vt:lpstr>
      <vt:lpstr> باب وليمة العرس</vt:lpstr>
      <vt:lpstr> باب وليمة العرس </vt:lpstr>
      <vt:lpstr> باب عشرة النساء  </vt:lpstr>
      <vt:lpstr>  باب عشرة النساء</vt:lpstr>
      <vt:lpstr>  باب عشرة النساء     </vt:lpstr>
      <vt:lpstr>  باب عشرة النساء </vt:lpstr>
      <vt:lpstr> باب عشرة النساء</vt:lpstr>
      <vt:lpstr>  باب عشرة النساء  </vt:lpstr>
      <vt:lpstr>  باب عشرة النساء</vt:lpstr>
      <vt:lpstr>  باب عشرة النساء  </vt:lpstr>
      <vt:lpstr>   باب عشرة النساء</vt:lpstr>
      <vt:lpstr>الشريحة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PC Planet</cp:lastModifiedBy>
  <cp:revision>97</cp:revision>
  <dcterms:created xsi:type="dcterms:W3CDTF">2009-10-14T19:14:34Z</dcterms:created>
  <dcterms:modified xsi:type="dcterms:W3CDTF">2012-02-08T20:23:49Z</dcterms:modified>
</cp:coreProperties>
</file>