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sldIdLst>
    <p:sldId id="256" r:id="rId2"/>
    <p:sldId id="294" r:id="rId3"/>
    <p:sldId id="295" r:id="rId4"/>
    <p:sldId id="296" r:id="rId5"/>
    <p:sldId id="297" r:id="rId6"/>
    <p:sldId id="298" r:id="rId7"/>
    <p:sldId id="299" r:id="rId8"/>
    <p:sldId id="300" r:id="rId9"/>
    <p:sldId id="301" r:id="rId10"/>
    <p:sldId id="302" r:id="rId11"/>
    <p:sldId id="303" r:id="rId12"/>
    <p:sldId id="266" r:id="rId13"/>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00"/>
    <a:srgbClr val="009900"/>
    <a:srgbClr val="000000"/>
    <a:srgbClr val="FF00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19" autoAdjust="0"/>
    <p:restoredTop sz="94664" autoAdjust="0"/>
  </p:normalViewPr>
  <p:slideViewPr>
    <p:cSldViewPr>
      <p:cViewPr>
        <p:scale>
          <a:sx n="75" d="100"/>
          <a:sy n="75" d="100"/>
        </p:scale>
        <p:origin x="-186" y="36"/>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2/23/2012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9"/>
          <p:cNvSpPr/>
          <p:nvPr/>
        </p:nvSpPr>
        <p:spPr>
          <a:xfrm>
            <a:off x="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2185988" y="6356350"/>
            <a:ext cx="482600" cy="365125"/>
          </a:xfrm>
        </p:spPr>
        <p:txBody>
          <a:bodyPr/>
          <a:lstStyle>
            <a:lvl1pPr>
              <a:defRPr/>
            </a:lvl1pPr>
          </a:lstStyle>
          <a:p>
            <a:pPr>
              <a:defRPr/>
            </a:pPr>
            <a:fld id="{7B8EA862-7DD5-4A06-BDE1-DB7EC5FAA60C}" type="slidenum">
              <a:rPr lang="ar-SA"/>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7" name="Slide Number Placeholder 5"/>
          <p:cNvSpPr>
            <a:spLocks noGrp="1"/>
          </p:cNvSpPr>
          <p:nvPr>
            <p:ph type="sldNum" sz="quarter" idx="10"/>
          </p:nvPr>
        </p:nvSpPr>
        <p:spPr/>
        <p:txBody>
          <a:bodyPr/>
          <a:lstStyle>
            <a:lvl1pPr>
              <a:defRPr/>
            </a:lvl1pPr>
          </a:lstStyle>
          <a:p>
            <a:pPr>
              <a:defRPr/>
            </a:pPr>
            <a:fld id="{FFF0F569-9724-490C-8368-9A7E0DF21DA7}" type="slidenum">
              <a:rPr lang="ar-SA"/>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Slide Number Placeholder 5"/>
          <p:cNvSpPr>
            <a:spLocks noGrp="1"/>
          </p:cNvSpPr>
          <p:nvPr>
            <p:ph type="sldNum" sz="quarter" idx="10"/>
          </p:nvPr>
        </p:nvSpPr>
        <p:spPr/>
        <p:txBody>
          <a:bodyPr/>
          <a:lstStyle>
            <a:lvl1pPr>
              <a:defRPr/>
            </a:lvl1pPr>
          </a:lstStyle>
          <a:p>
            <a:pPr>
              <a:defRPr/>
            </a:pPr>
            <a:fld id="{78986EA3-B4A9-46A0-8B08-0477E30907ED}" type="slidenum">
              <a:rPr lang="ar-SA"/>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8" name="Slide Number Placeholder 6"/>
          <p:cNvSpPr>
            <a:spLocks noGrp="1"/>
          </p:cNvSpPr>
          <p:nvPr>
            <p:ph type="sldNum" sz="quarter" idx="14"/>
          </p:nvPr>
        </p:nvSpPr>
        <p:spPr/>
        <p:txBody>
          <a:bodyPr/>
          <a:lstStyle>
            <a:lvl1pPr>
              <a:defRPr/>
            </a:lvl1pPr>
          </a:lstStyle>
          <a:p>
            <a:pPr>
              <a:defRPr/>
            </a:pPr>
            <a:fld id="{9D13AABE-F36E-43B7-8B2F-06DD759917E9}" type="slidenum">
              <a:rPr lang="ar-SA"/>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5"/>
          <p:cNvSpPr>
            <a:spLocks noGrp="1"/>
          </p:cNvSpPr>
          <p:nvPr>
            <p:ph type="sldNum" sz="quarter" idx="10"/>
          </p:nvPr>
        </p:nvSpPr>
        <p:spPr/>
        <p:txBody>
          <a:bodyPr/>
          <a:lstStyle>
            <a:lvl1pPr>
              <a:defRPr/>
            </a:lvl1pPr>
          </a:lstStyle>
          <a:p>
            <a:pPr>
              <a:defRPr/>
            </a:pPr>
            <a:fld id="{CEE09BD4-D9F4-4194-BCCC-6C9ED048020E}" type="slidenum">
              <a:rPr lang="ar-SA"/>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5"/>
          <p:cNvSpPr>
            <a:spLocks noGrp="1"/>
          </p:cNvSpPr>
          <p:nvPr>
            <p:ph type="sldNum" sz="quarter" idx="10"/>
          </p:nvPr>
        </p:nvSpPr>
        <p:spPr/>
        <p:txBody>
          <a:bodyPr/>
          <a:lstStyle>
            <a:lvl1pPr>
              <a:defRPr/>
            </a:lvl1pPr>
          </a:lstStyle>
          <a:p>
            <a:pPr>
              <a:defRPr/>
            </a:pPr>
            <a:fld id="{47F32DCD-742E-4DAD-9300-9CC48CFF2C0B}" type="slidenum">
              <a:rPr lang="ar-SA"/>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5"/>
          <p:cNvSpPr>
            <a:spLocks noGrp="1"/>
          </p:cNvSpPr>
          <p:nvPr>
            <p:ph type="sldNum" sz="quarter" idx="10"/>
          </p:nvPr>
        </p:nvSpPr>
        <p:spPr/>
        <p:txBody>
          <a:bodyPr/>
          <a:lstStyle>
            <a:lvl1pPr>
              <a:defRPr/>
            </a:lvl1pPr>
          </a:lstStyle>
          <a:p>
            <a:pPr>
              <a:defRPr/>
            </a:pPr>
            <a:fld id="{1C5F4CB1-6DF5-4D1F-BC0A-62D268CFF987}" type="slidenum">
              <a:rPr lang="ar-SA"/>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324600"/>
            <a:ext cx="9906000" cy="533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027" name="Group 7"/>
          <p:cNvGrpSpPr>
            <a:grpSpLocks/>
          </p:cNvGrpSpPr>
          <p:nvPr/>
        </p:nvGrpSpPr>
        <p:grpSpPr bwMode="auto">
          <a:xfrm>
            <a:off x="8610600" y="5791200"/>
            <a:ext cx="941388" cy="914400"/>
            <a:chOff x="5210750" y="1066800"/>
            <a:chExt cx="2976900" cy="3130677"/>
          </a:xfrm>
        </p:grpSpPr>
        <p:sp>
          <p:nvSpPr>
            <p:cNvPr id="9" name="Oval 8"/>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033"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Rectangle 10"/>
          <p:cNvSpPr/>
          <p:nvPr/>
        </p:nvSpPr>
        <p:spPr>
          <a:xfrm>
            <a:off x="381000" y="6372225"/>
            <a:ext cx="2519363" cy="338138"/>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 [        ] </a:t>
            </a:r>
          </a:p>
        </p:txBody>
      </p:sp>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6" name="Slide Number Placeholder 5"/>
          <p:cNvSpPr>
            <a:spLocks noGrp="1"/>
          </p:cNvSpPr>
          <p:nvPr>
            <p:ph type="sldNum" sz="quarter" idx="4"/>
          </p:nvPr>
        </p:nvSpPr>
        <p:spPr>
          <a:xfrm>
            <a:off x="2105025"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fld id="{2E2D9BD2-73CB-4415-AF14-2BFFD6D4FF8C}" type="slidenum">
              <a:rPr lang="ar-SA"/>
              <a:pPr>
                <a:defRPr/>
              </a:pPr>
              <a:t>‹#›</a:t>
            </a:fld>
            <a:endParaRPr lang="en-US"/>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solidFill>
                <a:schemeClr val="tx1"/>
              </a:solidFill>
            </a:endParaRPr>
          </a:p>
        </p:txBody>
      </p:sp>
      <p:sp>
        <p:nvSpPr>
          <p:cNvPr id="6" name="Rectangle 5"/>
          <p:cNvSpPr/>
          <p:nvPr/>
        </p:nvSpPr>
        <p:spPr>
          <a:xfrm>
            <a:off x="0" y="0"/>
            <a:ext cx="9906000" cy="3429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5127" name="Subtitle 2"/>
          <p:cNvSpPr txBox="1">
            <a:spLocks/>
          </p:cNvSpPr>
          <p:nvPr/>
        </p:nvSpPr>
        <p:spPr bwMode="auto">
          <a:xfrm>
            <a:off x="5562600" y="4648200"/>
            <a:ext cx="4006850" cy="1066800"/>
          </a:xfrm>
          <a:prstGeom prst="rect">
            <a:avLst/>
          </a:prstGeom>
          <a:noFill/>
          <a:ln w="9525">
            <a:noFill/>
            <a:miter lim="800000"/>
            <a:headEnd/>
            <a:tailEnd/>
          </a:ln>
        </p:spPr>
        <p:txBody>
          <a:bodyPr/>
          <a:lstStyle/>
          <a:p>
            <a:pPr algn="ctr" rtl="0">
              <a:spcBef>
                <a:spcPct val="20000"/>
              </a:spcBef>
              <a:buFont typeface="Arial" pitchFamily="34" charset="0"/>
              <a:buNone/>
            </a:pPr>
            <a:r>
              <a:rPr lang="ar-EG" sz="2800" b="1" dirty="0">
                <a:latin typeface="Calibri" pitchFamily="34" charset="0"/>
              </a:rPr>
              <a:t>نظام التعليم المطور للانتساب</a:t>
            </a:r>
            <a:endParaRPr lang="en-US" sz="2800" b="1" dirty="0">
              <a:latin typeface="Calibri" pitchFamily="34" charset="0"/>
            </a:endParaRPr>
          </a:p>
          <a:p>
            <a:pPr algn="ctr" rtl="0">
              <a:spcBef>
                <a:spcPct val="20000"/>
              </a:spcBef>
              <a:buFont typeface="Arial" pitchFamily="34" charset="0"/>
              <a:buNone/>
            </a:pPr>
            <a:r>
              <a:rPr lang="en-US" sz="2600" dirty="0" smtClean="0">
                <a:latin typeface="Calibri" pitchFamily="34" charset="0"/>
              </a:rPr>
              <a:t> </a:t>
            </a:r>
            <a:r>
              <a:rPr lang="ar-SA" sz="2600" dirty="0" smtClean="0">
                <a:latin typeface="Calibri" pitchFamily="34" charset="0"/>
              </a:rPr>
              <a:t> </a:t>
            </a:r>
            <a:r>
              <a:rPr lang="ar-EG" sz="2600" dirty="0" smtClean="0">
                <a:latin typeface="Calibri" pitchFamily="34" charset="0"/>
              </a:rPr>
              <a:t>كلية </a:t>
            </a:r>
            <a:r>
              <a:rPr lang="ar-EG" sz="2600" dirty="0" err="1">
                <a:latin typeface="Calibri" pitchFamily="34" charset="0"/>
              </a:rPr>
              <a:t>ا</a:t>
            </a:r>
            <a:r>
              <a:rPr lang="ar-SA" sz="2600" dirty="0" smtClean="0">
                <a:latin typeface="Calibri" pitchFamily="34" charset="0"/>
              </a:rPr>
              <a:t>لآداب</a:t>
            </a:r>
            <a:r>
              <a:rPr lang="ar-EG" sz="2600" dirty="0" smtClean="0">
                <a:latin typeface="Calibri" pitchFamily="34" charset="0"/>
              </a:rPr>
              <a:t> </a:t>
            </a:r>
            <a:r>
              <a:rPr lang="ar-EG" sz="2600" dirty="0">
                <a:latin typeface="Calibri" pitchFamily="34" charset="0"/>
              </a:rPr>
              <a:t>– </a:t>
            </a:r>
            <a:r>
              <a:rPr lang="ar-SA" sz="2600" dirty="0" err="1" smtClean="0">
                <a:latin typeface="Calibri" pitchFamily="34" charset="0"/>
              </a:rPr>
              <a:t>الدرسات</a:t>
            </a:r>
            <a:r>
              <a:rPr lang="ar-SA" sz="2600" dirty="0" smtClean="0">
                <a:latin typeface="Calibri" pitchFamily="34" charset="0"/>
              </a:rPr>
              <a:t> </a:t>
            </a:r>
            <a:r>
              <a:rPr lang="ar-SA" sz="2600" dirty="0" err="1" smtClean="0">
                <a:latin typeface="Calibri" pitchFamily="34" charset="0"/>
              </a:rPr>
              <a:t>الإ</a:t>
            </a:r>
            <a:r>
              <a:rPr lang="ar-EG" sz="2600" dirty="0" smtClean="0">
                <a:latin typeface="Calibri" pitchFamily="34" charset="0"/>
              </a:rPr>
              <a:t>س</a:t>
            </a:r>
            <a:r>
              <a:rPr lang="ar-SA" sz="2600" dirty="0" smtClean="0">
                <a:latin typeface="Calibri" pitchFamily="34" charset="0"/>
              </a:rPr>
              <a:t>لا</a:t>
            </a:r>
            <a:r>
              <a:rPr lang="ar-EG" sz="2600" dirty="0" smtClean="0">
                <a:latin typeface="Calibri" pitchFamily="34" charset="0"/>
              </a:rPr>
              <a:t>م</a:t>
            </a:r>
            <a:r>
              <a:rPr lang="ar-SA" sz="2600" dirty="0" err="1" smtClean="0">
                <a:latin typeface="Calibri" pitchFamily="34" charset="0"/>
              </a:rPr>
              <a:t>ية</a:t>
            </a:r>
            <a:endParaRPr lang="en-US" sz="2600" dirty="0">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3178175"/>
            <a:ext cx="5099050" cy="1470025"/>
          </a:xfrm>
          <a:prstGeom prst="rect">
            <a:avLst/>
          </a:prstGeom>
          <a:noFill/>
          <a:ln w="9525">
            <a:noFill/>
            <a:miter lim="800000"/>
            <a:headEnd/>
            <a:tailEnd/>
          </a:ln>
        </p:spPr>
        <p:txBody>
          <a:bodyPr anchor="ctr"/>
          <a:lstStyle/>
          <a:p>
            <a:pPr algn="l">
              <a:lnSpc>
                <a:spcPct val="80000"/>
              </a:lnSpc>
            </a:pPr>
            <a:r>
              <a:rPr lang="ar-EG" sz="3700" b="1" dirty="0">
                <a:solidFill>
                  <a:srgbClr val="376092"/>
                </a:solidFill>
                <a:latin typeface="AYM Wadiy S_U normal."/>
                <a:cs typeface="Times New Roman" pitchFamily="18" charset="0"/>
              </a:rPr>
              <a:t>اسم المقرر ورقمه</a:t>
            </a:r>
            <a:endParaRPr lang="ar-SA" sz="3700" b="1" dirty="0">
              <a:solidFill>
                <a:srgbClr val="376092"/>
              </a:solidFill>
              <a:latin typeface="AYM Wadiy S_U normal."/>
              <a:cs typeface="Times New Roman" pitchFamily="18" charset="0"/>
            </a:endParaRPr>
          </a:p>
          <a:p>
            <a:pPr algn="l">
              <a:lnSpc>
                <a:spcPct val="80000"/>
              </a:lnSpc>
            </a:pPr>
            <a:r>
              <a:rPr lang="ar-SA" sz="3600" b="1" dirty="0" smtClean="0">
                <a:solidFill>
                  <a:srgbClr val="376092"/>
                </a:solidFill>
                <a:latin typeface="AYM Wadiy S_U normal."/>
                <a:cs typeface="Times New Roman" pitchFamily="18" charset="0"/>
              </a:rPr>
              <a:t>فقه </a:t>
            </a:r>
            <a:r>
              <a:rPr lang="ar-SA" sz="3600" b="1" dirty="0" smtClean="0">
                <a:solidFill>
                  <a:srgbClr val="376092"/>
                </a:solidFill>
                <a:latin typeface="AYM Wadiy S_U normal."/>
                <a:cs typeface="Times New Roman" pitchFamily="18" charset="0"/>
              </a:rPr>
              <a:t>الأسرة309 </a:t>
            </a:r>
            <a:r>
              <a:rPr lang="ar-EG" b="1" dirty="0">
                <a:solidFill>
                  <a:srgbClr val="7F7F7F"/>
                </a:solidFill>
                <a:latin typeface="Calibri" pitchFamily="34" charset="0"/>
                <a:cs typeface="Times New Roman" pitchFamily="18" charset="0"/>
              </a:rPr>
              <a:t/>
            </a:r>
            <a:br>
              <a:rPr lang="ar-EG" b="1" dirty="0">
                <a:solidFill>
                  <a:srgbClr val="7F7F7F"/>
                </a:solidFill>
                <a:latin typeface="Calibri" pitchFamily="34" charset="0"/>
                <a:cs typeface="Times New Roman" pitchFamily="18" charset="0"/>
              </a:rPr>
            </a:br>
            <a:endParaRPr lang="en-US" sz="1700" b="1" dirty="0">
              <a:solidFill>
                <a:srgbClr val="7F7F7F"/>
              </a:solidFill>
              <a:latin typeface="Calibri" pitchFamily="34" charset="0"/>
            </a:endParaRPr>
          </a:p>
          <a:p>
            <a:pPr algn="l">
              <a:lnSpc>
                <a:spcPct val="80000"/>
              </a:lnSpc>
            </a:pPr>
            <a:r>
              <a:rPr lang="ar-SA" sz="2600" b="1" dirty="0">
                <a:latin typeface="Calibri" pitchFamily="34" charset="0"/>
                <a:cs typeface="Times New Roman" pitchFamily="18" charset="0"/>
              </a:rPr>
              <a:t>د. </a:t>
            </a:r>
            <a:r>
              <a:rPr lang="ar-SA" sz="2600" b="1" dirty="0" smtClean="0">
                <a:latin typeface="Calibri" pitchFamily="34" charset="0"/>
                <a:cs typeface="Times New Roman" pitchFamily="18" charset="0"/>
              </a:rPr>
              <a:t>خالد </a:t>
            </a:r>
            <a:r>
              <a:rPr lang="ar-SA" sz="2600" b="1" dirty="0" err="1" smtClean="0">
                <a:latin typeface="Calibri" pitchFamily="34" charset="0"/>
                <a:cs typeface="Times New Roman" pitchFamily="18" charset="0"/>
              </a:rPr>
              <a:t>الدوغان</a:t>
            </a:r>
            <a:endParaRPr lang="ar-SA" sz="2600" b="1" dirty="0" smtClean="0">
              <a:latin typeface="Calibri" pitchFamily="34" charset="0"/>
              <a:cs typeface="Times New Roman" pitchFamily="18" charset="0"/>
            </a:endParaRPr>
          </a:p>
          <a:p>
            <a:pPr algn="l">
              <a:lnSpc>
                <a:spcPct val="80000"/>
              </a:lnSpc>
            </a:pPr>
            <a:endParaRPr lang="en-US" sz="26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 كتاب الطلاق </a:t>
            </a:r>
            <a:endParaRPr lang="ar-SA" dirty="0"/>
          </a:p>
        </p:txBody>
      </p:sp>
      <p:sp>
        <p:nvSpPr>
          <p:cNvPr id="3" name="عنصر نائب للمحتوى 2"/>
          <p:cNvSpPr>
            <a:spLocks noGrp="1"/>
          </p:cNvSpPr>
          <p:nvPr>
            <p:ph idx="1"/>
          </p:nvPr>
        </p:nvSpPr>
        <p:spPr>
          <a:xfrm>
            <a:off x="0" y="1447800"/>
            <a:ext cx="9906000" cy="5105400"/>
          </a:xfrm>
        </p:spPr>
        <p:txBody>
          <a:bodyPr/>
          <a:lstStyle/>
          <a:p>
            <a:pPr marL="514350" indent="-514350"/>
            <a:r>
              <a:rPr lang="ar-SA" sz="6000" b="1" dirty="0" smtClean="0"/>
              <a:t>يباح للحاجة ويكره لعدمها </a:t>
            </a:r>
          </a:p>
          <a:p>
            <a:pPr marL="514350" indent="-514350"/>
            <a:r>
              <a:rPr lang="ar-SA" sz="6000" b="1" dirty="0" smtClean="0"/>
              <a:t>ويستحب للضرر </a:t>
            </a:r>
          </a:p>
          <a:p>
            <a:pPr marL="514350" indent="-514350"/>
            <a:r>
              <a:rPr lang="ar-SA" sz="6000" b="1" dirty="0" smtClean="0"/>
              <a:t>ويجب </a:t>
            </a:r>
            <a:r>
              <a:rPr lang="ar-SA" sz="6000" b="1" dirty="0" err="1" smtClean="0"/>
              <a:t>للإيلاء</a:t>
            </a:r>
            <a:r>
              <a:rPr lang="ar-SA" sz="6000" b="1" dirty="0" smtClean="0"/>
              <a:t> </a:t>
            </a:r>
          </a:p>
          <a:p>
            <a:pPr marL="514350" indent="-514350"/>
            <a:r>
              <a:rPr lang="ar-SA" sz="6000" b="1" dirty="0" smtClean="0"/>
              <a:t>ويحرم للبدعة.</a:t>
            </a:r>
            <a:endParaRPr lang="ar-SA" sz="6000" dirty="0" smtClean="0"/>
          </a:p>
          <a:p>
            <a:pPr marL="514350" indent="-514350">
              <a:buFont typeface="+mj-lt"/>
              <a:buAutoNum type="arabicPeriod"/>
            </a:pPr>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2</a:t>
            </a:fld>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  كتاب الطلاق</a:t>
            </a:r>
            <a:r>
              <a:rPr lang="ar-SA" dirty="0" smtClean="0"/>
              <a:t> </a:t>
            </a:r>
            <a:endParaRPr lang="ar-SA" dirty="0"/>
          </a:p>
        </p:txBody>
      </p:sp>
      <p:sp>
        <p:nvSpPr>
          <p:cNvPr id="3" name="عنصر نائب للمحتوى 2"/>
          <p:cNvSpPr>
            <a:spLocks noGrp="1"/>
          </p:cNvSpPr>
          <p:nvPr>
            <p:ph idx="1"/>
          </p:nvPr>
        </p:nvSpPr>
        <p:spPr>
          <a:xfrm>
            <a:off x="0" y="1524000"/>
            <a:ext cx="9906000" cy="4602163"/>
          </a:xfrm>
        </p:spPr>
        <p:txBody>
          <a:bodyPr/>
          <a:lstStyle/>
          <a:p>
            <a:r>
              <a:rPr lang="ar-SA" sz="5000" b="1" dirty="0" smtClean="0"/>
              <a:t>ويصح من زوج مكلف ومميز يعقله ومن زال عقله معذورا لم يقع طلاقه وعكسه الآثم ومن كره عليه ظلما "بإيلام له أو لولده" أو أخذ مال يضره أو هدده بأحدها قادر يظن إيقاعه به فطلق تبعا لقوله لم يقع.</a:t>
            </a:r>
          </a:p>
          <a:p>
            <a:endParaRPr lang="ar-SA" dirty="0" smtClean="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3</a:t>
            </a:fld>
            <a:endParaRPr 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كتاب الطلاق</a:t>
            </a:r>
            <a:endParaRPr lang="ar-SA" dirty="0"/>
          </a:p>
        </p:txBody>
      </p:sp>
      <p:sp>
        <p:nvSpPr>
          <p:cNvPr id="3" name="عنصر نائب للمحتوى 2"/>
          <p:cNvSpPr>
            <a:spLocks noGrp="1"/>
          </p:cNvSpPr>
          <p:nvPr>
            <p:ph idx="1"/>
          </p:nvPr>
        </p:nvSpPr>
        <p:spPr>
          <a:xfrm>
            <a:off x="0" y="1447800"/>
            <a:ext cx="9906000" cy="4678363"/>
          </a:xfrm>
        </p:spPr>
        <p:txBody>
          <a:bodyPr/>
          <a:lstStyle/>
          <a:p>
            <a:r>
              <a:rPr lang="ar-SA" sz="6000" b="1" dirty="0" smtClean="0"/>
              <a:t>ويقع الطلاق في نكاح مختلف فيه "ومن الغضبان" ووكيله </a:t>
            </a:r>
            <a:r>
              <a:rPr lang="ar-SA" sz="6000" b="1" dirty="0" err="1" smtClean="0"/>
              <a:t>كهو</a:t>
            </a:r>
            <a:r>
              <a:rPr lang="ar-SA" sz="6000" b="1" dirty="0" smtClean="0"/>
              <a:t> ويطلق واحدة ومتى شاء إلا أن يعين له وقتا وعددا وامرأته كوكيله في طلاق نفسها.</a:t>
            </a:r>
          </a:p>
          <a:p>
            <a:endParaRPr lang="ar-SA" dirty="0" smtClean="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4</a:t>
            </a:fld>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كتاب الطلاق</a:t>
            </a:r>
            <a:endParaRPr lang="ar-SA" dirty="0"/>
          </a:p>
        </p:txBody>
      </p:sp>
      <p:sp>
        <p:nvSpPr>
          <p:cNvPr id="3" name="عنصر نائب للمحتوى 2"/>
          <p:cNvSpPr>
            <a:spLocks noGrp="1"/>
          </p:cNvSpPr>
          <p:nvPr>
            <p:ph idx="1"/>
          </p:nvPr>
        </p:nvSpPr>
        <p:spPr>
          <a:xfrm>
            <a:off x="0" y="1371600"/>
            <a:ext cx="9906000" cy="4754563"/>
          </a:xfrm>
        </p:spPr>
        <p:txBody>
          <a:bodyPr/>
          <a:lstStyle/>
          <a:p>
            <a:pPr rtl="1"/>
            <a:r>
              <a:rPr lang="ar-SA" b="1" dirty="0" smtClean="0"/>
              <a:t>فصل</a:t>
            </a:r>
          </a:p>
          <a:p>
            <a:pPr rtl="1"/>
            <a:r>
              <a:rPr lang="ar-SA" sz="4400" b="1" dirty="0" smtClean="0"/>
              <a:t>إذا طلقها مرة في طهر لم يجامع فيه وتركها حتى تنقضي عدتها فهو سنة وتحرم الثلاث إذا وإن طلق من دخل </a:t>
            </a:r>
            <a:r>
              <a:rPr lang="ar-SA" sz="4400" b="1" dirty="0" err="1" smtClean="0"/>
              <a:t>بها</a:t>
            </a:r>
            <a:r>
              <a:rPr lang="ar-SA" sz="4400" b="1" dirty="0" smtClean="0"/>
              <a:t> في حيض أو طهر وطئ فيه فبدعة يقع وتسن رجعتها.</a:t>
            </a:r>
          </a:p>
          <a:p>
            <a:pPr rtl="1"/>
            <a:r>
              <a:rPr lang="ar-SA" sz="4400" b="1" dirty="0" smtClean="0"/>
              <a:t>ولا سنة ولا بدعة لصغيرة </a:t>
            </a:r>
            <a:r>
              <a:rPr lang="ar-SA" sz="4400" b="1" dirty="0" err="1" smtClean="0"/>
              <a:t>وآيسة</a:t>
            </a:r>
            <a:r>
              <a:rPr lang="ar-SA" sz="4400" b="1" dirty="0" smtClean="0"/>
              <a:t> وغير </a:t>
            </a:r>
            <a:r>
              <a:rPr lang="ar-SA" sz="4400" b="1" dirty="0" err="1" smtClean="0"/>
              <a:t>مدخول</a:t>
            </a:r>
            <a:r>
              <a:rPr lang="ar-SA" sz="4400" b="1" dirty="0" smtClean="0"/>
              <a:t> </a:t>
            </a:r>
            <a:r>
              <a:rPr lang="ar-SA" sz="4400" b="1" dirty="0" err="1" smtClean="0"/>
              <a:t>بها</a:t>
            </a:r>
            <a:r>
              <a:rPr lang="ar-SA" sz="4400" b="1" dirty="0" smtClean="0"/>
              <a:t> ومن بان حملها.</a:t>
            </a:r>
          </a:p>
          <a:p>
            <a:endParaRPr lang="ar-SA" dirty="0" smtClean="0"/>
          </a:p>
          <a:p>
            <a:endParaRPr lang="ar-SA" dirty="0" smtClean="0"/>
          </a:p>
          <a:p>
            <a:endParaRPr lang="ar-SA" dirty="0" smtClean="0"/>
          </a:p>
          <a:p>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5</a:t>
            </a:fld>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كتاب الطلاق</a:t>
            </a:r>
            <a:endParaRPr lang="ar-SA" dirty="0"/>
          </a:p>
        </p:txBody>
      </p:sp>
      <p:sp>
        <p:nvSpPr>
          <p:cNvPr id="3" name="عنصر نائب للمحتوى 2"/>
          <p:cNvSpPr>
            <a:spLocks noGrp="1"/>
          </p:cNvSpPr>
          <p:nvPr>
            <p:ph idx="1"/>
          </p:nvPr>
        </p:nvSpPr>
        <p:spPr>
          <a:xfrm>
            <a:off x="0" y="1447800"/>
            <a:ext cx="9906000" cy="4678363"/>
          </a:xfrm>
        </p:spPr>
        <p:txBody>
          <a:bodyPr/>
          <a:lstStyle/>
          <a:p>
            <a:r>
              <a:rPr lang="ar-SA" sz="4800" b="1" dirty="0" err="1" smtClean="0"/>
              <a:t>وصريحه</a:t>
            </a:r>
            <a:r>
              <a:rPr lang="ar-SA" sz="4800" b="1" dirty="0" smtClean="0"/>
              <a:t>: لفظ الطلاق وما تصرف منه "غير أمر ومضارع ومطلقة اسم فاعل" فيقع به وإن لم ينوه "جاد أو هازل" فإن نوى بطالق من وثاق أو في نكاح سابق منه أو أراد طاهر فغلط لم يقبل حكما ولو سئل: أطلقت امرأتك؟ فقال: نعم وقع أو: ألك امرأة؟ فقال: لا وأراد الكذب فلا.</a:t>
            </a:r>
          </a:p>
          <a:p>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6</a:t>
            </a:fld>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كتاب الطلاق</a:t>
            </a:r>
            <a:endParaRPr lang="ar-SA" dirty="0"/>
          </a:p>
        </p:txBody>
      </p:sp>
      <p:sp>
        <p:nvSpPr>
          <p:cNvPr id="3" name="عنصر نائب للمحتوى 2"/>
          <p:cNvSpPr>
            <a:spLocks noGrp="1"/>
          </p:cNvSpPr>
          <p:nvPr>
            <p:ph idx="1"/>
          </p:nvPr>
        </p:nvSpPr>
        <p:spPr/>
        <p:txBody>
          <a:bodyPr/>
          <a:lstStyle/>
          <a:p>
            <a:pPr rtl="1"/>
            <a:r>
              <a:rPr lang="ar-SA" b="1" dirty="0" smtClean="0"/>
              <a:t>فصل</a:t>
            </a:r>
          </a:p>
          <a:p>
            <a:pPr rtl="1"/>
            <a:r>
              <a:rPr lang="ar-SA" sz="4800" b="1" dirty="0" smtClean="0"/>
              <a:t>وكناياته فالظاهرة نحو: أنت خلية وبرية </a:t>
            </a:r>
            <a:r>
              <a:rPr lang="ar-SA" sz="4800" b="1" dirty="0" err="1" smtClean="0"/>
              <a:t>وبائن</a:t>
            </a:r>
            <a:r>
              <a:rPr lang="ar-SA" sz="4800" b="1" dirty="0" smtClean="0"/>
              <a:t> </a:t>
            </a:r>
            <a:r>
              <a:rPr lang="ar-SA" sz="4800" b="1" dirty="0" err="1" smtClean="0"/>
              <a:t>وبتة</a:t>
            </a:r>
            <a:r>
              <a:rPr lang="ar-SA" sz="4800" b="1" dirty="0" smtClean="0"/>
              <a:t> </a:t>
            </a:r>
            <a:r>
              <a:rPr lang="ar-SA" sz="4800" b="1" dirty="0" err="1" smtClean="0"/>
              <a:t>وبتلة</a:t>
            </a:r>
            <a:r>
              <a:rPr lang="ar-SA" sz="4800" b="1" dirty="0" smtClean="0"/>
              <a:t> وأنت حرة وأنت الحرج.</a:t>
            </a:r>
          </a:p>
          <a:p>
            <a:pPr rtl="1"/>
            <a:r>
              <a:rPr lang="ar-SA" sz="4800" b="1" dirty="0" smtClean="0"/>
              <a:t>والخفية نحو: اخرجي واذهبي وذوقي وتجرعي واعتدي </a:t>
            </a:r>
            <a:r>
              <a:rPr lang="ar-SA" sz="4800" b="1" dirty="0" err="1" smtClean="0"/>
              <a:t>واستبرئي</a:t>
            </a:r>
            <a:r>
              <a:rPr lang="ar-SA" sz="4800" b="1" dirty="0" smtClean="0"/>
              <a:t> واعتزلي ولست لي </a:t>
            </a:r>
            <a:r>
              <a:rPr lang="ar-SA" sz="4800" b="1" dirty="0" err="1" smtClean="0"/>
              <a:t>بإمرأة</a:t>
            </a:r>
            <a:r>
              <a:rPr lang="ar-SA" sz="4800" b="1" dirty="0" smtClean="0"/>
              <a:t> والحقي بأهلك وما أشبهه.</a:t>
            </a:r>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7</a:t>
            </a:fld>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كتاب الطلاق</a:t>
            </a:r>
            <a:endParaRPr lang="ar-SA" dirty="0"/>
          </a:p>
        </p:txBody>
      </p:sp>
      <p:sp>
        <p:nvSpPr>
          <p:cNvPr id="3" name="عنصر نائب للمحتوى 2"/>
          <p:cNvSpPr>
            <a:spLocks noGrp="1"/>
          </p:cNvSpPr>
          <p:nvPr>
            <p:ph idx="1"/>
          </p:nvPr>
        </p:nvSpPr>
        <p:spPr>
          <a:xfrm>
            <a:off x="152400" y="1447800"/>
            <a:ext cx="9753600" cy="4678363"/>
          </a:xfrm>
        </p:spPr>
        <p:txBody>
          <a:bodyPr/>
          <a:lstStyle/>
          <a:p>
            <a:pPr rtl="1"/>
            <a:r>
              <a:rPr lang="ar-SA" sz="4800" b="1" dirty="0" smtClean="0"/>
              <a:t>ولا يقع بكناية ظاهرة طلاق إلا بنية "مقارنة للفظ" إلا في حال خصومة أو غضب أو جواب سؤالها "فلو لم يرده أو أراد غيره في هذه الأحوال لم يقبل حكما" ويقع مع النية بالظاهرة ثلاث لان نوى واحدة وبالخفية ما نواه.</a:t>
            </a:r>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8</a:t>
            </a:fld>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كتاب الطلاق</a:t>
            </a:r>
            <a:endParaRPr lang="ar-SA" dirty="0"/>
          </a:p>
        </p:txBody>
      </p:sp>
      <p:sp>
        <p:nvSpPr>
          <p:cNvPr id="3" name="عنصر نائب للمحتوى 2"/>
          <p:cNvSpPr>
            <a:spLocks noGrp="1"/>
          </p:cNvSpPr>
          <p:nvPr>
            <p:ph idx="1"/>
          </p:nvPr>
        </p:nvSpPr>
        <p:spPr/>
        <p:txBody>
          <a:bodyPr/>
          <a:lstStyle/>
          <a:p>
            <a:pPr rtl="1"/>
            <a:r>
              <a:rPr lang="ar-SA" b="1" dirty="0" smtClean="0"/>
              <a:t>فصل</a:t>
            </a:r>
          </a:p>
          <a:p>
            <a:pPr rtl="1"/>
            <a:r>
              <a:rPr lang="ar-SA" sz="4800" b="1" dirty="0" smtClean="0"/>
              <a:t>وإن قال: أنت علي حرام أو كظهر أمي فهو ظهار ولو نوى به الطلاق وكذلك: ما أحل الله علي حرام وإن قال: ما أحل الله علي حرام أعني به الطلاق - طلقت ثلاثا وإن قال: أعني به طلاقا فواحدة.</a:t>
            </a:r>
          </a:p>
          <a:p>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9</a:t>
            </a:fld>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كتاب الطلاق</a:t>
            </a:r>
            <a:endParaRPr lang="ar-SA" dirty="0"/>
          </a:p>
        </p:txBody>
      </p:sp>
      <p:sp>
        <p:nvSpPr>
          <p:cNvPr id="3" name="عنصر نائب للمحتوى 2"/>
          <p:cNvSpPr>
            <a:spLocks noGrp="1"/>
          </p:cNvSpPr>
          <p:nvPr>
            <p:ph idx="1"/>
          </p:nvPr>
        </p:nvSpPr>
        <p:spPr>
          <a:xfrm>
            <a:off x="0" y="1447800"/>
            <a:ext cx="9753600" cy="4678363"/>
          </a:xfrm>
        </p:spPr>
        <p:txBody>
          <a:bodyPr/>
          <a:lstStyle/>
          <a:p>
            <a:r>
              <a:rPr lang="ar-SA" sz="4800" b="1" dirty="0" smtClean="0"/>
              <a:t>وإن قال: كالميتة والدم "والخنزير" وقع ما نواه من طلاق وظهار ويمين وإن لم ينو شيئا فظهار وإن قال: حلفت بالطلاق وكذب </a:t>
            </a:r>
            <a:r>
              <a:rPr lang="ar-SA" sz="4800" b="1" dirty="0" err="1" smtClean="0"/>
              <a:t>لزمه</a:t>
            </a:r>
            <a:r>
              <a:rPr lang="ar-SA" sz="4800" b="1" dirty="0" smtClean="0"/>
              <a:t> حكما وإن قال: أمرك بيدك ملكت ثلاثا ولو نوى واحدة ويتراخى ما لم يطأ أو يطلق أو يفسخ.</a:t>
            </a:r>
          </a:p>
          <a:p>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10</a:t>
            </a:fld>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  كتاب الطلاق</a:t>
            </a:r>
            <a:endParaRPr lang="ar-SA" dirty="0"/>
          </a:p>
        </p:txBody>
      </p:sp>
      <p:sp>
        <p:nvSpPr>
          <p:cNvPr id="3" name="عنصر نائب للمحتوى 2"/>
          <p:cNvSpPr>
            <a:spLocks noGrp="1"/>
          </p:cNvSpPr>
          <p:nvPr>
            <p:ph idx="1"/>
          </p:nvPr>
        </p:nvSpPr>
        <p:spPr>
          <a:xfrm>
            <a:off x="152400" y="1447800"/>
            <a:ext cx="9525000" cy="4678363"/>
          </a:xfrm>
        </p:spPr>
        <p:txBody>
          <a:bodyPr/>
          <a:lstStyle/>
          <a:p>
            <a:r>
              <a:rPr lang="ar-SA" sz="6000" b="1" dirty="0" smtClean="0"/>
              <a:t>ويختص: اختاري نفسك بواحدة وبالمجلس المتصل ما لم يزدها فيهما فإن ردت أو وطئ أو طلق أو فسخ بطل خيارها.</a:t>
            </a:r>
          </a:p>
          <a:p>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11</a:t>
            </a:fld>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Number Placeholder 3"/>
          <p:cNvSpPr>
            <a:spLocks noGrp="1"/>
          </p:cNvSpPr>
          <p:nvPr>
            <p:ph type="sldNum" sz="quarter" idx="10"/>
          </p:nvPr>
        </p:nvSpPr>
        <p:spPr bwMode="auto">
          <a:noFill/>
          <a:ln>
            <a:miter lim="800000"/>
            <a:headEnd/>
            <a:tailEnd/>
          </a:ln>
        </p:spPr>
        <p:txBody>
          <a:bodyPr/>
          <a:lstStyle/>
          <a:p>
            <a:fld id="{E594DD8D-454F-492A-87A9-933E0A1B95AE}" type="slidenum">
              <a:rPr lang="ar-SA" smtClean="0">
                <a:cs typeface="Arial" pitchFamily="34" charset="0"/>
              </a:rPr>
              <a:pPr/>
              <a:t>12</a:t>
            </a:fld>
            <a:endParaRPr lang="en-US" smtClean="0">
              <a:cs typeface="Arial" pitchFamily="34" charset="0"/>
            </a:endParaRPr>
          </a:p>
        </p:txBody>
      </p:sp>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5181600" y="1981200"/>
            <a:ext cx="2600325" cy="2524125"/>
            <a:chOff x="5210750" y="1066800"/>
            <a:chExt cx="2976900" cy="3130677"/>
          </a:xfrm>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23622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23622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1371</TotalTime>
  <Words>444</Words>
  <Application>Microsoft Office PowerPoint</Application>
  <PresentationFormat>A4 Paper (210x297 mm)‎</PresentationFormat>
  <Paragraphs>49</Paragraphs>
  <Slides>12</Slides>
  <Notes>0</Notes>
  <HiddenSlides>0</HiddenSlides>
  <MMClips>0</MMClips>
  <ScaleCrop>false</ScaleCrop>
  <HeadingPairs>
    <vt:vector size="4" baseType="variant">
      <vt:variant>
        <vt:lpstr>سمة</vt:lpstr>
      </vt:variant>
      <vt:variant>
        <vt:i4>1</vt:i4>
      </vt:variant>
      <vt:variant>
        <vt:lpstr>عناوين الشرائح</vt:lpstr>
      </vt:variant>
      <vt:variant>
        <vt:i4>12</vt:i4>
      </vt:variant>
    </vt:vector>
  </HeadingPairs>
  <TitlesOfParts>
    <vt:vector size="13" baseType="lpstr">
      <vt:lpstr>Office Theme</vt:lpstr>
      <vt:lpstr>الشريحة 1</vt:lpstr>
      <vt:lpstr> كتاب الطلاق </vt:lpstr>
      <vt:lpstr>  كتاب الطلاق </vt:lpstr>
      <vt:lpstr>كتاب الطلاق</vt:lpstr>
      <vt:lpstr>كتاب الطلاق</vt:lpstr>
      <vt:lpstr>كتاب الطلاق</vt:lpstr>
      <vt:lpstr>كتاب الطلاق</vt:lpstr>
      <vt:lpstr>كتاب الطلاق</vt:lpstr>
      <vt:lpstr>كتاب الطلاق</vt:lpstr>
      <vt:lpstr>كتاب الطلاق</vt:lpstr>
      <vt:lpstr>  كتاب الطلاق</vt:lpstr>
      <vt:lpstr>الشريحة 12</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Start01</cp:lastModifiedBy>
  <cp:revision>93</cp:revision>
  <dcterms:created xsi:type="dcterms:W3CDTF">2009-10-14T19:14:34Z</dcterms:created>
  <dcterms:modified xsi:type="dcterms:W3CDTF">2012-02-23T10:21:00Z</dcterms:modified>
</cp:coreProperties>
</file>