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94" r:id="rId3"/>
    <p:sldId id="295" r:id="rId4"/>
    <p:sldId id="296" r:id="rId5"/>
    <p:sldId id="297" r:id="rId6"/>
    <p:sldId id="298" r:id="rId7"/>
    <p:sldId id="299" r:id="rId8"/>
    <p:sldId id="300" r:id="rId9"/>
    <p:sldId id="301" r:id="rId10"/>
    <p:sldId id="302" r:id="rId11"/>
    <p:sldId id="303" r:id="rId12"/>
    <p:sldId id="304"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64" autoAdjust="0"/>
  </p:normalViewPr>
  <p:slideViewPr>
    <p:cSldViewPr>
      <p:cViewPr>
        <p:scale>
          <a:sx n="75" d="100"/>
          <a:sy n="75" d="100"/>
        </p:scale>
        <p:origin x="-186" y="3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2/23/2012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latin typeface="Calibri" pitchFamily="34" charset="0"/>
              </a:rPr>
              <a:t>نظام التعليم المطور للانتساب</a:t>
            </a:r>
            <a:endParaRPr lang="en-US" sz="2800" b="1" dirty="0">
              <a:latin typeface="Calibri" pitchFamily="34" charset="0"/>
            </a:endParaRPr>
          </a:p>
          <a:p>
            <a:pPr algn="ctr" rtl="0">
              <a:spcBef>
                <a:spcPct val="20000"/>
              </a:spcBef>
              <a:buFont typeface="Arial" pitchFamily="34" charset="0"/>
              <a:buNone/>
            </a:pPr>
            <a:r>
              <a:rPr lang="en-US" sz="2600" dirty="0" smtClean="0">
                <a:latin typeface="Calibri" pitchFamily="34" charset="0"/>
              </a:rPr>
              <a:t> </a:t>
            </a:r>
            <a:r>
              <a:rPr lang="ar-SA" sz="2600" dirty="0" smtClean="0">
                <a:latin typeface="Calibri" pitchFamily="34" charset="0"/>
              </a:rPr>
              <a:t> </a:t>
            </a:r>
            <a:r>
              <a:rPr lang="ar-EG" sz="2600" dirty="0" smtClean="0">
                <a:latin typeface="Calibri" pitchFamily="34" charset="0"/>
              </a:rPr>
              <a:t>كلية </a:t>
            </a:r>
            <a:r>
              <a:rPr lang="ar-EG" sz="2600" dirty="0" err="1">
                <a:latin typeface="Calibri" pitchFamily="34" charset="0"/>
              </a:rPr>
              <a:t>ا</a:t>
            </a:r>
            <a:r>
              <a:rPr lang="ar-SA" sz="2600" dirty="0" smtClean="0">
                <a:latin typeface="Calibri" pitchFamily="34" charset="0"/>
              </a:rPr>
              <a:t>لآداب</a:t>
            </a:r>
            <a:r>
              <a:rPr lang="ar-EG" sz="2600" dirty="0" smtClean="0">
                <a:latin typeface="Calibri" pitchFamily="34" charset="0"/>
              </a:rPr>
              <a:t> </a:t>
            </a:r>
            <a:r>
              <a:rPr lang="ar-EG" sz="2600" dirty="0">
                <a:latin typeface="Calibri" pitchFamily="34" charset="0"/>
              </a:rPr>
              <a:t>– </a:t>
            </a:r>
            <a:r>
              <a:rPr lang="ar-SA" sz="2600" dirty="0" err="1" smtClean="0">
                <a:latin typeface="Calibri" pitchFamily="34" charset="0"/>
              </a:rPr>
              <a:t>الدرسات</a:t>
            </a:r>
            <a:r>
              <a:rPr lang="ar-SA" sz="2600" dirty="0" smtClean="0">
                <a:latin typeface="Calibri" pitchFamily="34" charset="0"/>
              </a:rPr>
              <a:t> </a:t>
            </a:r>
            <a:r>
              <a:rPr lang="ar-SA" sz="2600" dirty="0" err="1" smtClean="0">
                <a:latin typeface="Calibri" pitchFamily="34" charset="0"/>
              </a:rPr>
              <a:t>الإ</a:t>
            </a:r>
            <a:r>
              <a:rPr lang="ar-EG" sz="2600" dirty="0" smtClean="0">
                <a:latin typeface="Calibri" pitchFamily="34" charset="0"/>
              </a:rPr>
              <a:t>س</a:t>
            </a:r>
            <a:r>
              <a:rPr lang="ar-SA" sz="2600" dirty="0" smtClean="0">
                <a:latin typeface="Calibri" pitchFamily="34" charset="0"/>
              </a:rPr>
              <a:t>لا</a:t>
            </a:r>
            <a:r>
              <a:rPr lang="ar-EG" sz="2600" dirty="0" smtClean="0">
                <a:latin typeface="Calibri" pitchFamily="34" charset="0"/>
              </a:rPr>
              <a:t>م</a:t>
            </a:r>
            <a:r>
              <a:rPr lang="ar-SA" sz="2600" dirty="0" err="1" smtClean="0">
                <a:latin typeface="Calibri" pitchFamily="34" charset="0"/>
              </a:rPr>
              <a:t>ية</a:t>
            </a:r>
            <a:endParaRPr lang="en-US" sz="2600" dirty="0">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828801"/>
          </a:xfrm>
          <a:prstGeom prst="rect">
            <a:avLst/>
          </a:prstGeom>
          <a:noFill/>
          <a:ln w="9525">
            <a:noFill/>
            <a:miter lim="800000"/>
            <a:headEnd/>
            <a:tailEnd/>
          </a:ln>
        </p:spPr>
        <p:txBody>
          <a:bodyPr anchor="ctr"/>
          <a:lstStyle/>
          <a:p>
            <a:pPr algn="l">
              <a:lnSpc>
                <a:spcPct val="80000"/>
              </a:lnSpc>
            </a:pPr>
            <a:endParaRPr lang="en-US" sz="3700" b="1" dirty="0" smtClean="0">
              <a:solidFill>
                <a:srgbClr val="376092"/>
              </a:solidFill>
              <a:latin typeface="AYM Wadiy S_U normal."/>
              <a:cs typeface="Times New Roman" pitchFamily="18" charset="0"/>
            </a:endParaRPr>
          </a:p>
          <a:p>
            <a:pPr algn="l">
              <a:lnSpc>
                <a:spcPct val="80000"/>
              </a:lnSpc>
            </a:pPr>
            <a:r>
              <a:rPr lang="ar-EG" sz="3700" b="1" dirty="0" smtClean="0">
                <a:solidFill>
                  <a:srgbClr val="376092"/>
                </a:solidFill>
                <a:latin typeface="AYM Wadiy S_U normal."/>
                <a:cs typeface="Times New Roman" pitchFamily="18" charset="0"/>
              </a:rPr>
              <a:t>اسم </a:t>
            </a:r>
            <a:r>
              <a:rPr lang="ar-EG" sz="3700" b="1" dirty="0">
                <a:solidFill>
                  <a:srgbClr val="376092"/>
                </a:solidFill>
                <a:latin typeface="AYM Wadiy S_U normal."/>
                <a:cs typeface="Times New Roman" pitchFamily="18" charset="0"/>
              </a:rPr>
              <a:t>المقرر ورقمه</a:t>
            </a:r>
            <a:endParaRPr lang="ar-SA" sz="3700" b="1" dirty="0">
              <a:solidFill>
                <a:srgbClr val="376092"/>
              </a:solidFill>
              <a:latin typeface="AYM Wadiy S_U normal."/>
              <a:cs typeface="Times New Roman" pitchFamily="18" charset="0"/>
            </a:endParaRPr>
          </a:p>
          <a:p>
            <a:pPr algn="l">
              <a:lnSpc>
                <a:spcPct val="80000"/>
              </a:lnSpc>
            </a:pPr>
            <a:r>
              <a:rPr lang="ar-SA" sz="4000" b="1" dirty="0" smtClean="0">
                <a:solidFill>
                  <a:srgbClr val="376092"/>
                </a:solidFill>
                <a:latin typeface="AYM Wadiy S_U normal."/>
                <a:cs typeface="Times New Roman" pitchFamily="18" charset="0"/>
              </a:rPr>
              <a:t>فقه الأسرة309</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SA" sz="1700" b="1" dirty="0" smtClean="0">
                <a:solidFill>
                  <a:srgbClr val="7F7F7F"/>
                </a:solidFill>
                <a:latin typeface="Calibri" pitchFamily="34" charset="0"/>
                <a:cs typeface="Times New Roman" pitchFamily="18" charset="0"/>
              </a:rPr>
              <a:t>ـ</a:t>
            </a:r>
            <a:endParaRPr lang="en-US" sz="1700" b="1" dirty="0">
              <a:solidFill>
                <a:srgbClr val="7F7F7F"/>
              </a:solidFill>
              <a:latin typeface="Calibri" pitchFamily="34" charset="0"/>
            </a:endParaRPr>
          </a:p>
          <a:p>
            <a:pPr algn="l">
              <a:lnSpc>
                <a:spcPct val="80000"/>
              </a:lnSpc>
            </a:pPr>
            <a:r>
              <a:rPr lang="ar-SA" sz="4000" b="1" dirty="0">
                <a:latin typeface="Calibri" pitchFamily="34" charset="0"/>
                <a:cs typeface="Times New Roman" pitchFamily="18" charset="0"/>
              </a:rPr>
              <a:t>د. </a:t>
            </a:r>
            <a:r>
              <a:rPr lang="ar-SA" sz="4000" b="1" dirty="0" smtClean="0">
                <a:latin typeface="Calibri" pitchFamily="34" charset="0"/>
                <a:cs typeface="Times New Roman" pitchFamily="18" charset="0"/>
              </a:rPr>
              <a:t>خالد </a:t>
            </a:r>
            <a:r>
              <a:rPr lang="ar-SA" sz="4000" b="1" dirty="0" err="1" smtClean="0">
                <a:latin typeface="Calibri" pitchFamily="34" charset="0"/>
                <a:cs typeface="Times New Roman" pitchFamily="18" charset="0"/>
              </a:rPr>
              <a:t>الدوغان</a:t>
            </a:r>
            <a:endParaRPr lang="ar-SA" sz="4000" b="1" dirty="0" smtClean="0">
              <a:latin typeface="Calibri" pitchFamily="34" charset="0"/>
              <a:cs typeface="Times New Roman" pitchFamily="18" charset="0"/>
            </a:endParaRPr>
          </a:p>
          <a:p>
            <a:pPr algn="l">
              <a:lnSpc>
                <a:spcPct val="80000"/>
              </a:lnSpc>
            </a:pP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a:t>
            </a:r>
            <a:r>
              <a:rPr lang="ar-SA" sz="5400" b="1" dirty="0" smtClean="0"/>
              <a:t>كتاب الطلاق</a:t>
            </a:r>
            <a:r>
              <a:rPr lang="ar-SA" sz="5400" dirty="0" smtClean="0"/>
              <a:t> </a:t>
            </a:r>
            <a:endParaRPr lang="ar-SA" sz="5400" dirty="0"/>
          </a:p>
        </p:txBody>
      </p:sp>
      <p:sp>
        <p:nvSpPr>
          <p:cNvPr id="3" name="عنصر نائب للمحتوى 2"/>
          <p:cNvSpPr>
            <a:spLocks noGrp="1"/>
          </p:cNvSpPr>
          <p:nvPr>
            <p:ph idx="1"/>
          </p:nvPr>
        </p:nvSpPr>
        <p:spPr>
          <a:xfrm>
            <a:off x="0" y="1371600"/>
            <a:ext cx="9906000" cy="4953000"/>
          </a:xfrm>
        </p:spPr>
        <p:txBody>
          <a:bodyPr/>
          <a:lstStyle/>
          <a:p>
            <a:pPr marL="514350" indent="-514350"/>
            <a:r>
              <a:rPr lang="ar-SA" b="1" dirty="0" smtClean="0">
                <a:solidFill>
                  <a:srgbClr val="FF0000"/>
                </a:solidFill>
              </a:rPr>
              <a:t>باب ما يختلف به عدد الطلاق</a:t>
            </a:r>
          </a:p>
          <a:p>
            <a:pPr marL="514350" indent="-514350"/>
            <a:r>
              <a:rPr lang="ar-SA" sz="7200" b="1" dirty="0" smtClean="0"/>
              <a:t> يملك من كله حر "أو بعضه" ثلاثا والعبد اثنتين حرة كانت زوجتاهما أو أمة.</a:t>
            </a:r>
          </a:p>
          <a:p>
            <a:pPr marL="514350" indent="-514350"/>
            <a:endParaRPr lang="ar-SA" sz="4400" b="1" dirty="0" smtClean="0"/>
          </a:p>
          <a:p>
            <a:pPr marL="514350" indent="-514350"/>
            <a:endParaRPr lang="en-US" b="1" dirty="0" smtClean="0"/>
          </a:p>
          <a:p>
            <a:pPr marL="514350" indent="-514350"/>
            <a:endParaRPr lang="ar-SA"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a:t>
            </a:r>
            <a:r>
              <a:rPr lang="ar-SA" sz="6000" b="1" dirty="0" smtClean="0"/>
              <a:t>كتاب الطلاق</a:t>
            </a:r>
            <a:r>
              <a:rPr lang="ar-SA" sz="6000" dirty="0" smtClean="0"/>
              <a:t>   </a:t>
            </a:r>
            <a:endParaRPr lang="ar-SA" sz="6000" dirty="0"/>
          </a:p>
        </p:txBody>
      </p:sp>
      <p:sp>
        <p:nvSpPr>
          <p:cNvPr id="3" name="عنصر نائب للمحتوى 2"/>
          <p:cNvSpPr>
            <a:spLocks noGrp="1"/>
          </p:cNvSpPr>
          <p:nvPr>
            <p:ph idx="1"/>
          </p:nvPr>
        </p:nvSpPr>
        <p:spPr/>
        <p:txBody>
          <a:bodyPr/>
          <a:lstStyle/>
          <a:p>
            <a:r>
              <a:rPr lang="ar-SA" b="1" dirty="0" smtClean="0">
                <a:solidFill>
                  <a:srgbClr val="FF0000"/>
                </a:solidFill>
              </a:rPr>
              <a:t>باب ما يختلف به عدد الطلاق</a:t>
            </a:r>
          </a:p>
          <a:p>
            <a:endParaRPr lang="ar-SA" dirty="0" smtClean="0"/>
          </a:p>
          <a:p>
            <a:r>
              <a:rPr lang="ar-SA" sz="4400" b="1" dirty="0" smtClean="0"/>
              <a:t>فإذا قال: أنت الطلاق أو أنت </a:t>
            </a:r>
            <a:r>
              <a:rPr lang="ar-SA" sz="4400" b="1" dirty="0" smtClean="0"/>
              <a:t>طالق </a:t>
            </a:r>
            <a:r>
              <a:rPr lang="ar-SA" sz="4400" b="1" dirty="0" smtClean="0"/>
              <a:t>"أو علي أو يلزمني" وقع ثلاثا بنيتها وإلا فواحدة ويقع بلفظ كل الطلاق أو كثره أو عدد الحصى أو الريح أو نحو ذلك ثلاثا ولو نوى واحدة.</a:t>
            </a:r>
          </a:p>
          <a:p>
            <a:endParaRPr lang="ar-SA"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6000" b="1" dirty="0" smtClean="0"/>
              <a:t> كتاب الطلاق</a:t>
            </a:r>
            <a:endParaRPr lang="ar-SA" sz="6000" dirty="0"/>
          </a:p>
        </p:txBody>
      </p:sp>
      <p:sp>
        <p:nvSpPr>
          <p:cNvPr id="3" name="عنصر نائب للمحتوى 2"/>
          <p:cNvSpPr>
            <a:spLocks noGrp="1"/>
          </p:cNvSpPr>
          <p:nvPr>
            <p:ph idx="1"/>
          </p:nvPr>
        </p:nvSpPr>
        <p:spPr>
          <a:xfrm>
            <a:off x="495300" y="1371600"/>
            <a:ext cx="8915400" cy="4754563"/>
          </a:xfrm>
        </p:spPr>
        <p:txBody>
          <a:bodyPr/>
          <a:lstStyle/>
          <a:p>
            <a:r>
              <a:rPr lang="ar-SA" b="1" dirty="0" smtClean="0">
                <a:solidFill>
                  <a:srgbClr val="FF0000"/>
                </a:solidFill>
              </a:rPr>
              <a:t>باب ما يختلف به عدد الطلاق</a:t>
            </a:r>
          </a:p>
          <a:p>
            <a:r>
              <a:rPr lang="ar-SA" sz="5400" b="1" dirty="0" smtClean="0"/>
              <a:t>وإن طلق عضوا أو جزءا مشاعا أو معينا أو مبهما أو قال: نصف طلقة أو جزءا من طلقة طلقت وعكسه الروح </a:t>
            </a:r>
            <a:r>
              <a:rPr lang="en-US" sz="5400" b="1" dirty="0" smtClean="0"/>
              <a:t> </a:t>
            </a:r>
            <a:r>
              <a:rPr lang="ar-SA" sz="5400" b="1" dirty="0" smtClean="0"/>
              <a:t>والسن والشعر والظفر ونحوها.</a:t>
            </a:r>
          </a:p>
          <a:p>
            <a:endParaRPr lang="ar-SA"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6000" b="1" dirty="0" smtClean="0"/>
              <a:t>كتاب الطلاق</a:t>
            </a:r>
            <a:r>
              <a:rPr lang="ar-SA" sz="6000" dirty="0" smtClean="0"/>
              <a:t>  </a:t>
            </a:r>
            <a:endParaRPr lang="ar-SA" sz="6000" dirty="0"/>
          </a:p>
        </p:txBody>
      </p:sp>
      <p:sp>
        <p:nvSpPr>
          <p:cNvPr id="3" name="عنصر نائب للمحتوى 2"/>
          <p:cNvSpPr>
            <a:spLocks noGrp="1"/>
          </p:cNvSpPr>
          <p:nvPr>
            <p:ph idx="1"/>
          </p:nvPr>
        </p:nvSpPr>
        <p:spPr>
          <a:xfrm>
            <a:off x="0" y="1371600"/>
            <a:ext cx="9677400" cy="4754563"/>
          </a:xfrm>
        </p:spPr>
        <p:txBody>
          <a:bodyPr/>
          <a:lstStyle/>
          <a:p>
            <a:r>
              <a:rPr lang="ar-SA" b="1" dirty="0" smtClean="0">
                <a:solidFill>
                  <a:srgbClr val="FF0000"/>
                </a:solidFill>
              </a:rPr>
              <a:t>باب ما يختلف به عدد الطلاق</a:t>
            </a:r>
          </a:p>
          <a:p>
            <a:r>
              <a:rPr lang="ar-SA" sz="4400" b="1" dirty="0" smtClean="0"/>
              <a:t>وإذا قال </a:t>
            </a:r>
            <a:r>
              <a:rPr lang="ar-SA" sz="4400" b="1" dirty="0" err="1" smtClean="0"/>
              <a:t>لمدخول</a:t>
            </a:r>
            <a:r>
              <a:rPr lang="ar-SA" sz="4400" b="1" dirty="0" smtClean="0"/>
              <a:t> </a:t>
            </a:r>
            <a:r>
              <a:rPr lang="ar-SA" sz="4400" b="1" dirty="0" err="1" smtClean="0"/>
              <a:t>بها</a:t>
            </a:r>
            <a:r>
              <a:rPr lang="ar-SA" sz="4400" b="1" dirty="0" smtClean="0"/>
              <a:t>: أنت طالق وكرره وقع العدد إلا أن ينوي تأكيدا "يصح" أو إفهامها وإن كرره ببل أو </a:t>
            </a:r>
            <a:r>
              <a:rPr lang="ar-SA" sz="4400" b="1" dirty="0" err="1" smtClean="0"/>
              <a:t>بثم</a:t>
            </a:r>
            <a:r>
              <a:rPr lang="ar-SA" sz="4400" b="1" dirty="0" smtClean="0"/>
              <a:t> أو بالفاء أو قال بعدها أو قبلها أو </a:t>
            </a:r>
            <a:r>
              <a:rPr lang="ar-SA" sz="4400" b="1" dirty="0" smtClean="0"/>
              <a:t>معها </a:t>
            </a:r>
            <a:r>
              <a:rPr lang="ar-SA" sz="4400" b="1" dirty="0" smtClean="0"/>
              <a:t>طلقة وقع </a:t>
            </a:r>
            <a:r>
              <a:rPr lang="ar-SA" sz="4400" b="1" dirty="0" err="1" smtClean="0"/>
              <a:t>ثنتان</a:t>
            </a:r>
            <a:r>
              <a:rPr lang="ar-SA" sz="4400" b="1" dirty="0" smtClean="0"/>
              <a:t> وإن لم يدخل </a:t>
            </a:r>
            <a:r>
              <a:rPr lang="ar-SA" sz="4400" b="1" dirty="0" err="1" smtClean="0"/>
              <a:t>بها</a:t>
            </a:r>
            <a:r>
              <a:rPr lang="ar-SA" sz="4400" b="1" dirty="0" smtClean="0"/>
              <a:t> بانت بالأولى ولم يلزمه ما بعدها والمعلق كالمنجز في هذا.</a:t>
            </a:r>
          </a:p>
          <a:p>
            <a:endParaRPr lang="ar-SA" dirty="0" smtClean="0"/>
          </a:p>
          <a:p>
            <a:endParaRPr lang="ar-SA" dirty="0" smtClean="0"/>
          </a:p>
          <a:p>
            <a:endParaRPr lang="ar-SA"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a:t>
            </a:r>
            <a:r>
              <a:rPr lang="ar-SA" sz="6000" b="1" dirty="0" smtClean="0"/>
              <a:t>كتاب الطلاق</a:t>
            </a:r>
            <a:r>
              <a:rPr lang="ar-SA" sz="6000" dirty="0" smtClean="0"/>
              <a:t> </a:t>
            </a:r>
            <a:endParaRPr lang="ar-SA" sz="6000" dirty="0"/>
          </a:p>
        </p:txBody>
      </p:sp>
      <p:sp>
        <p:nvSpPr>
          <p:cNvPr id="3" name="عنصر نائب للمحتوى 2"/>
          <p:cNvSpPr>
            <a:spLocks noGrp="1"/>
          </p:cNvSpPr>
          <p:nvPr>
            <p:ph idx="1"/>
          </p:nvPr>
        </p:nvSpPr>
        <p:spPr>
          <a:xfrm>
            <a:off x="0" y="1219200"/>
            <a:ext cx="9753600" cy="5029200"/>
          </a:xfrm>
        </p:spPr>
        <p:txBody>
          <a:bodyPr/>
          <a:lstStyle/>
          <a:p>
            <a:r>
              <a:rPr lang="ar-SA" b="1" dirty="0" smtClean="0">
                <a:solidFill>
                  <a:srgbClr val="FF0000"/>
                </a:solidFill>
              </a:rPr>
              <a:t>باب ما يختلف به عدد الطلاق</a:t>
            </a:r>
          </a:p>
          <a:p>
            <a:r>
              <a:rPr lang="ar-SA" sz="4400" b="1" dirty="0" smtClean="0"/>
              <a:t>ويصح منه استثناء النصف فأقل من عدد الطلاق "والمطلقات" فإذا قال: أنت طالق طلقتين إلا واحدة وقعت واحدة وإن قال: ثلاثا إلا واحدة فطلقتان </a:t>
            </a:r>
            <a:endParaRPr lang="ar-SA" sz="4400" b="1" dirty="0" smtClean="0"/>
          </a:p>
          <a:p>
            <a:r>
              <a:rPr lang="ar-SA" sz="4400" b="1" dirty="0" smtClean="0"/>
              <a:t>وإن </a:t>
            </a:r>
            <a:r>
              <a:rPr lang="ar-SA" sz="4400" b="1" dirty="0" smtClean="0"/>
              <a:t>استثنى بقلبه من عدد المطلقات صح الاستثناء دون عدد الطلقات "وإن قال: أربعتكن إلا فلانة </a:t>
            </a:r>
            <a:r>
              <a:rPr lang="ar-SA" sz="4400" b="1" dirty="0" err="1" smtClean="0"/>
              <a:t>طوالق</a:t>
            </a:r>
            <a:r>
              <a:rPr lang="ar-SA" sz="4400" b="1" dirty="0" smtClean="0"/>
              <a:t> صح الاستثناء".</a:t>
            </a:r>
            <a:endParaRPr lang="ar-SA" sz="4400" b="1" dirty="0" smtClean="0">
              <a:solidFill>
                <a:srgbClr val="FF0000"/>
              </a:solidFill>
            </a:endParaRP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6000" b="1" dirty="0" smtClean="0"/>
              <a:t>  كتاب الطلاق</a:t>
            </a:r>
            <a:endParaRPr lang="ar-SA" sz="6000" dirty="0"/>
          </a:p>
        </p:txBody>
      </p:sp>
      <p:sp>
        <p:nvSpPr>
          <p:cNvPr id="3" name="عنصر نائب للمحتوى 2"/>
          <p:cNvSpPr>
            <a:spLocks noGrp="1"/>
          </p:cNvSpPr>
          <p:nvPr>
            <p:ph idx="1"/>
          </p:nvPr>
        </p:nvSpPr>
        <p:spPr>
          <a:xfrm>
            <a:off x="495300" y="1371600"/>
            <a:ext cx="8915400" cy="4754563"/>
          </a:xfrm>
        </p:spPr>
        <p:txBody>
          <a:bodyPr/>
          <a:lstStyle/>
          <a:p>
            <a:r>
              <a:rPr lang="ar-SA" b="1" dirty="0" smtClean="0">
                <a:solidFill>
                  <a:srgbClr val="FF0000"/>
                </a:solidFill>
              </a:rPr>
              <a:t>باب ما يختلف به عدد الطلاق</a:t>
            </a:r>
          </a:p>
          <a:p>
            <a:r>
              <a:rPr lang="ar-SA" sz="6000" b="1" dirty="0" smtClean="0"/>
              <a:t>"ولا يصح استثناء لم يتصل عادة فلو انفصل وأمكن الكلام دونه بطل وشرطه النية قبل كمال ما استثنى منه".</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a:t>
            </a:r>
            <a:r>
              <a:rPr lang="ar-SA" sz="6000" b="1" dirty="0" smtClean="0"/>
              <a:t>كتاب الطلاق</a:t>
            </a:r>
            <a:endParaRPr lang="ar-SA" sz="6000" dirty="0"/>
          </a:p>
        </p:txBody>
      </p:sp>
      <p:sp>
        <p:nvSpPr>
          <p:cNvPr id="3" name="عنصر نائب للمحتوى 2"/>
          <p:cNvSpPr>
            <a:spLocks noGrp="1"/>
          </p:cNvSpPr>
          <p:nvPr>
            <p:ph idx="1"/>
          </p:nvPr>
        </p:nvSpPr>
        <p:spPr>
          <a:xfrm>
            <a:off x="495300" y="1371600"/>
            <a:ext cx="8915400" cy="4754563"/>
          </a:xfrm>
        </p:spPr>
        <p:txBody>
          <a:bodyPr/>
          <a:lstStyle/>
          <a:p>
            <a:r>
              <a:rPr lang="ar-SA" b="1" dirty="0" smtClean="0">
                <a:solidFill>
                  <a:srgbClr val="FF0000"/>
                </a:solidFill>
              </a:rPr>
              <a:t>باب الطلاق في الماضي والمستقبل</a:t>
            </a:r>
          </a:p>
          <a:p>
            <a:pPr rtl="1"/>
            <a:r>
              <a:rPr lang="ar-SA" sz="4800" b="1" dirty="0" smtClean="0"/>
              <a:t>  إذا قال: أنت طالق أمس أو قبل أن أنكحك ولم ينو وقوعه "في الحال" لم يقع وإن أراد بطلاق سبق من زيد وأمكن قبل فإن مات أو جن أو خرس قبل بيان مراده لم تطلق.</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6000" b="1" dirty="0" smtClean="0"/>
              <a:t>  كتاب الطلاق</a:t>
            </a:r>
            <a:r>
              <a:rPr lang="ar-SA" sz="6000" dirty="0" smtClean="0"/>
              <a:t>  </a:t>
            </a:r>
            <a:endParaRPr lang="ar-SA" sz="6000" dirty="0"/>
          </a:p>
        </p:txBody>
      </p:sp>
      <p:sp>
        <p:nvSpPr>
          <p:cNvPr id="3" name="عنصر نائب للمحتوى 2"/>
          <p:cNvSpPr>
            <a:spLocks noGrp="1"/>
          </p:cNvSpPr>
          <p:nvPr>
            <p:ph idx="1"/>
          </p:nvPr>
        </p:nvSpPr>
        <p:spPr>
          <a:xfrm>
            <a:off x="228600" y="1371600"/>
            <a:ext cx="9182100" cy="4754563"/>
          </a:xfrm>
        </p:spPr>
        <p:txBody>
          <a:bodyPr/>
          <a:lstStyle/>
          <a:p>
            <a:r>
              <a:rPr lang="ar-SA" b="1" dirty="0" smtClean="0">
                <a:solidFill>
                  <a:srgbClr val="FF0000"/>
                </a:solidFill>
              </a:rPr>
              <a:t>باب الطلاق في الماضي والمستقبل</a:t>
            </a:r>
          </a:p>
          <a:p>
            <a:r>
              <a:rPr lang="ar-SA" sz="4400" b="1" dirty="0" smtClean="0"/>
              <a:t>وإن قال: أنت طالق "ثلاثا" قبل قدوم زيد بشهر فقدم قبل مضيه لم تطلق وبعد شهر وجزء تطلق فيه يقع فإن خالعها بعد اليمين بيوم وقدم بعد شهر ويومين صح الخلع وبطل الطلاق المعلق وعكسهما بعد شهر وساعة.</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كتاب الطلاق</a:t>
            </a:r>
            <a:endParaRPr lang="ar-SA" dirty="0"/>
          </a:p>
        </p:txBody>
      </p:sp>
      <p:sp>
        <p:nvSpPr>
          <p:cNvPr id="3" name="عنصر نائب للمحتوى 2"/>
          <p:cNvSpPr>
            <a:spLocks noGrp="1"/>
          </p:cNvSpPr>
          <p:nvPr>
            <p:ph idx="1"/>
          </p:nvPr>
        </p:nvSpPr>
        <p:spPr/>
        <p:txBody>
          <a:bodyPr/>
          <a:lstStyle/>
          <a:p>
            <a:r>
              <a:rPr lang="ar-SA" b="1" dirty="0" smtClean="0">
                <a:solidFill>
                  <a:srgbClr val="FF0000"/>
                </a:solidFill>
              </a:rPr>
              <a:t>باب الطلاق في الماضي والمستقبل</a:t>
            </a:r>
            <a:endParaRPr lang="ar-SA" dirty="0" smtClean="0"/>
          </a:p>
          <a:p>
            <a:endParaRPr lang="ar-SA" dirty="0" smtClean="0"/>
          </a:p>
          <a:p>
            <a:r>
              <a:rPr lang="ar-SA" sz="6000" b="1" dirty="0" smtClean="0"/>
              <a:t>وإن قال: طالق قبل موتي طلقت في الحال وعكسه معه أو بعده.</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sz="6000" b="1" dirty="0" smtClean="0"/>
              <a:t>           </a:t>
            </a:r>
            <a:r>
              <a:rPr lang="ar-SA" sz="6000" b="1" dirty="0" smtClean="0"/>
              <a:t> كتاب الطلاق</a:t>
            </a:r>
            <a:endParaRPr lang="ar-SA" sz="6000" dirty="0"/>
          </a:p>
        </p:txBody>
      </p:sp>
      <p:sp>
        <p:nvSpPr>
          <p:cNvPr id="3" name="عنصر نائب للمحتوى 2"/>
          <p:cNvSpPr>
            <a:spLocks noGrp="1"/>
          </p:cNvSpPr>
          <p:nvPr>
            <p:ph idx="1"/>
          </p:nvPr>
        </p:nvSpPr>
        <p:spPr>
          <a:xfrm>
            <a:off x="0" y="1371600"/>
            <a:ext cx="9906000" cy="4754563"/>
          </a:xfrm>
        </p:spPr>
        <p:txBody>
          <a:bodyPr/>
          <a:lstStyle/>
          <a:p>
            <a:pPr rtl="1"/>
            <a:r>
              <a:rPr lang="ar-SA" b="1" dirty="0" smtClean="0">
                <a:solidFill>
                  <a:srgbClr val="FF0000"/>
                </a:solidFill>
              </a:rPr>
              <a:t>باب الطلاق في الماضي والمستقبل</a:t>
            </a:r>
            <a:endParaRPr lang="ar-SA" dirty="0" smtClean="0"/>
          </a:p>
          <a:p>
            <a:pPr rtl="1"/>
            <a:r>
              <a:rPr lang="ar-SA" b="1" dirty="0" smtClean="0">
                <a:solidFill>
                  <a:srgbClr val="FF0000"/>
                </a:solidFill>
              </a:rPr>
              <a:t>فصل</a:t>
            </a:r>
          </a:p>
          <a:p>
            <a:pPr rtl="1"/>
            <a:r>
              <a:rPr lang="ar-SA" sz="4400" b="1" dirty="0" smtClean="0"/>
              <a:t>  وأنت طالق "إن طرت" أو صعدت السماء "أو قلبت الحجر ذهبا" ونحوه من المستحيل لم تطلق وتطلق في عكسه فورا وهو على النفي في المستحيل مثل: </a:t>
            </a:r>
            <a:r>
              <a:rPr lang="ar-SA" sz="4400" b="1" dirty="0" err="1" smtClean="0"/>
              <a:t>لأقتلن</a:t>
            </a:r>
            <a:r>
              <a:rPr lang="ar-SA" sz="4400" b="1" dirty="0" smtClean="0"/>
              <a:t> الميت أو </a:t>
            </a:r>
            <a:r>
              <a:rPr lang="ar-SA" sz="4400" b="1" dirty="0" err="1" smtClean="0"/>
              <a:t>لأصعدن</a:t>
            </a:r>
            <a:r>
              <a:rPr lang="ar-SA" sz="4400" b="1" dirty="0" smtClean="0"/>
              <a:t> السماء ونحوهما وأنت طالق اليوم إذا جاء غد لغو.</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كتاب الطلاق</a:t>
            </a:r>
            <a:endParaRPr lang="ar-SA" dirty="0"/>
          </a:p>
        </p:txBody>
      </p:sp>
      <p:sp>
        <p:nvSpPr>
          <p:cNvPr id="3" name="عنصر نائب للمحتوى 2"/>
          <p:cNvSpPr>
            <a:spLocks noGrp="1"/>
          </p:cNvSpPr>
          <p:nvPr>
            <p:ph idx="1"/>
          </p:nvPr>
        </p:nvSpPr>
        <p:spPr>
          <a:xfrm>
            <a:off x="0" y="1371600"/>
            <a:ext cx="9906000" cy="4953000"/>
          </a:xfrm>
        </p:spPr>
        <p:txBody>
          <a:bodyPr/>
          <a:lstStyle/>
          <a:p>
            <a:pPr rtl="1"/>
            <a:r>
              <a:rPr lang="ar-SA" b="1" dirty="0" smtClean="0">
                <a:solidFill>
                  <a:srgbClr val="FF0000"/>
                </a:solidFill>
              </a:rPr>
              <a:t>باب الطلاق في الماضي والمستقبل</a:t>
            </a:r>
            <a:endParaRPr lang="ar-SA" dirty="0" smtClean="0"/>
          </a:p>
          <a:p>
            <a:pPr rtl="1"/>
            <a:r>
              <a:rPr lang="ar-SA" b="1" dirty="0" smtClean="0">
                <a:solidFill>
                  <a:srgbClr val="FF0000"/>
                </a:solidFill>
              </a:rPr>
              <a:t>فصل</a:t>
            </a:r>
          </a:p>
          <a:p>
            <a:r>
              <a:rPr lang="ar-SA" sz="4000" b="1" dirty="0" smtClean="0"/>
              <a:t>وإذا قال: أنت طالق في هذا الشهر أو اليوم طلقت في الحال وإن قال: في غد السبت أو رمضان طلقت في أوله وإن قال: أردت آخر الكل دين وقبل وأنت طالق إلى شهر طلقت عند انقضائه إلا أن ينوي في الحال فيقع وطالق إلى سنة تطلق باثني عشر شهرا فإن عرفها باللام طلقت بانسلاخ ذي الحجة.</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13</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1373</TotalTime>
  <Words>537</Words>
  <Application>Microsoft Office PowerPoint</Application>
  <PresentationFormat>A4 Paper (210x297 mm)‎</PresentationFormat>
  <Paragraphs>62</Paragraphs>
  <Slides>13</Slides>
  <Notes>0</Notes>
  <HiddenSlides>0</HiddenSlides>
  <MMClips>0</MMClips>
  <ScaleCrop>false</ScaleCrop>
  <HeadingPairs>
    <vt:vector size="4" baseType="variant">
      <vt:variant>
        <vt:lpstr>سمة</vt:lpstr>
      </vt:variant>
      <vt:variant>
        <vt:i4>1</vt:i4>
      </vt:variant>
      <vt:variant>
        <vt:lpstr>عناوين الشرائح</vt:lpstr>
      </vt:variant>
      <vt:variant>
        <vt:i4>13</vt:i4>
      </vt:variant>
    </vt:vector>
  </HeadingPairs>
  <TitlesOfParts>
    <vt:vector size="14" baseType="lpstr">
      <vt:lpstr>Office Theme</vt:lpstr>
      <vt:lpstr>الشريحة 1</vt:lpstr>
      <vt:lpstr>  كتاب الطلاق </vt:lpstr>
      <vt:lpstr>  كتاب الطلاق   </vt:lpstr>
      <vt:lpstr> كتاب الطلاق</vt:lpstr>
      <vt:lpstr>كتاب الطلاق  </vt:lpstr>
      <vt:lpstr>  كتاب الطلاق </vt:lpstr>
      <vt:lpstr>  كتاب الطلاق</vt:lpstr>
      <vt:lpstr>  كتاب الطلاق</vt:lpstr>
      <vt:lpstr>  كتاب الطلاق  </vt:lpstr>
      <vt:lpstr>كتاب الطلاق</vt:lpstr>
      <vt:lpstr>            كتاب الطلاق</vt:lpstr>
      <vt:lpstr> كتاب الطلاق</vt:lpstr>
      <vt:lpstr>الشريحة 13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Start01</cp:lastModifiedBy>
  <cp:revision>100</cp:revision>
  <dcterms:created xsi:type="dcterms:W3CDTF">2009-10-14T19:14:34Z</dcterms:created>
  <dcterms:modified xsi:type="dcterms:W3CDTF">2012-02-23T10:55:58Z</dcterms:modified>
</cp:coreProperties>
</file>