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94" r:id="rId3"/>
    <p:sldId id="295" r:id="rId4"/>
    <p:sldId id="296" r:id="rId5"/>
    <p:sldId id="297" r:id="rId6"/>
    <p:sldId id="298" r:id="rId7"/>
    <p:sldId id="299" r:id="rId8"/>
    <p:sldId id="300" r:id="rId9"/>
    <p:sldId id="30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186" y="8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rtl="0">
              <a:spcBef>
                <a:spcPct val="20000"/>
              </a:spcBef>
              <a:buFont typeface="Arial" pitchFamily="34" charset="0"/>
              <a:buNone/>
            </a:pPr>
            <a:r>
              <a:rPr lang="en-US" sz="2600" dirty="0" smtClean="0">
                <a:latin typeface="Calibri" pitchFamily="34" charset="0"/>
              </a:rPr>
              <a:t> </a:t>
            </a:r>
            <a:r>
              <a:rPr lang="ar-SA" sz="2600" dirty="0" smtClean="0">
                <a:latin typeface="Calibri" pitchFamily="34" charset="0"/>
              </a:rPr>
              <a:t> </a:t>
            </a:r>
            <a:r>
              <a:rPr lang="ar-EG" sz="2600" dirty="0" smtClean="0">
                <a:latin typeface="Calibri" pitchFamily="34" charset="0"/>
              </a:rPr>
              <a:t>كلية </a:t>
            </a:r>
            <a:r>
              <a:rPr lang="ar-EG" sz="2600" dirty="0" err="1">
                <a:latin typeface="Calibri" pitchFamily="34" charset="0"/>
              </a:rPr>
              <a:t>ا</a:t>
            </a:r>
            <a:r>
              <a:rPr lang="ar-SA" sz="2600" dirty="0" smtClean="0">
                <a:latin typeface="Calibri" pitchFamily="34" charset="0"/>
              </a:rPr>
              <a:t>لآداب</a:t>
            </a:r>
            <a:r>
              <a:rPr lang="ar-EG" sz="2600" dirty="0" smtClean="0">
                <a:latin typeface="Calibri" pitchFamily="34" charset="0"/>
              </a:rPr>
              <a:t> </a:t>
            </a:r>
            <a:r>
              <a:rPr lang="ar-EG" sz="2600" dirty="0">
                <a:latin typeface="Calibri" pitchFamily="34" charset="0"/>
              </a:rPr>
              <a:t>– </a:t>
            </a:r>
            <a:r>
              <a:rPr lang="ar-SA" sz="2600" dirty="0" err="1" smtClean="0">
                <a:latin typeface="Calibri" pitchFamily="34" charset="0"/>
              </a:rPr>
              <a:t>الدرسات</a:t>
            </a:r>
            <a:r>
              <a:rPr lang="ar-SA" sz="2600" dirty="0" smtClean="0">
                <a:latin typeface="Calibri" pitchFamily="34" charset="0"/>
              </a:rPr>
              <a:t> </a:t>
            </a:r>
            <a:r>
              <a:rPr lang="ar-SA" sz="2600" dirty="0" err="1" smtClean="0">
                <a:latin typeface="Calibri" pitchFamily="34" charset="0"/>
              </a:rPr>
              <a:t>الإ</a:t>
            </a:r>
            <a:r>
              <a:rPr lang="ar-EG" sz="2600" dirty="0" smtClean="0">
                <a:latin typeface="Calibri" pitchFamily="34" charset="0"/>
              </a:rPr>
              <a:t>س</a:t>
            </a:r>
            <a:r>
              <a:rPr lang="ar-SA" sz="2600" dirty="0" smtClean="0">
                <a:latin typeface="Calibri" pitchFamily="34" charset="0"/>
              </a:rPr>
              <a:t>لا</a:t>
            </a:r>
            <a:r>
              <a:rPr lang="ar-EG" sz="2600" dirty="0" smtClean="0">
                <a:latin typeface="Calibri" pitchFamily="34" charset="0"/>
              </a:rPr>
              <a:t>م</a:t>
            </a:r>
            <a:r>
              <a:rPr lang="ar-SA" sz="2600" dirty="0" err="1" smtClean="0">
                <a:latin typeface="Calibri" pitchFamily="34" charset="0"/>
              </a:rPr>
              <a:t>ية</a:t>
            </a:r>
            <a:endParaRPr lang="en-US" sz="2600"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828801"/>
          </a:xfrm>
          <a:prstGeom prst="rect">
            <a:avLst/>
          </a:prstGeom>
          <a:noFill/>
          <a:ln w="9525">
            <a:noFill/>
            <a:miter lim="800000"/>
            <a:headEnd/>
            <a:tailEnd/>
          </a:ln>
        </p:spPr>
        <p:txBody>
          <a:bodyPr anchor="ctr"/>
          <a:lstStyle/>
          <a:p>
            <a:pPr algn="l">
              <a:lnSpc>
                <a:spcPct val="80000"/>
              </a:lnSpc>
            </a:pPr>
            <a:endParaRPr lang="en-US" sz="3700" b="1" dirty="0" smtClean="0">
              <a:solidFill>
                <a:srgbClr val="376092"/>
              </a:solidFill>
              <a:latin typeface="AYM Wadiy S_U normal."/>
              <a:cs typeface="Times New Roman" pitchFamily="18" charset="0"/>
            </a:endParaRPr>
          </a:p>
          <a:p>
            <a:pPr algn="l">
              <a:lnSpc>
                <a:spcPct val="80000"/>
              </a:lnSpc>
            </a:pPr>
            <a:r>
              <a:rPr lang="ar-EG" sz="3700" b="1" dirty="0" smtClean="0">
                <a:solidFill>
                  <a:srgbClr val="376092"/>
                </a:solidFill>
                <a:latin typeface="AYM Wadiy S_U normal."/>
                <a:cs typeface="Times New Roman" pitchFamily="18" charset="0"/>
              </a:rPr>
              <a:t>اسم </a:t>
            </a:r>
            <a:r>
              <a:rPr lang="ar-EG" sz="3700" b="1" dirty="0">
                <a:solidFill>
                  <a:srgbClr val="376092"/>
                </a:solidFill>
                <a:latin typeface="AYM Wadiy S_U normal."/>
                <a:cs typeface="Times New Roman" pitchFamily="18" charset="0"/>
              </a:rPr>
              <a:t>المقرر ورقمه</a:t>
            </a:r>
            <a:endParaRPr lang="ar-SA" sz="3700" b="1" dirty="0">
              <a:solidFill>
                <a:srgbClr val="376092"/>
              </a:solidFill>
              <a:latin typeface="AYM Wadiy S_U normal."/>
              <a:cs typeface="Times New Roman" pitchFamily="18" charset="0"/>
            </a:endParaRPr>
          </a:p>
          <a:p>
            <a:pPr algn="l">
              <a:lnSpc>
                <a:spcPct val="80000"/>
              </a:lnSpc>
            </a:pPr>
            <a:r>
              <a:rPr lang="ar-SA" sz="4000" b="1" dirty="0" smtClean="0">
                <a:solidFill>
                  <a:srgbClr val="376092"/>
                </a:solidFill>
                <a:latin typeface="AYM Wadiy S_U normal."/>
                <a:cs typeface="Times New Roman" pitchFamily="18" charset="0"/>
              </a:rPr>
              <a:t>فقه الأسرة309</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SA" sz="1700" b="1" dirty="0" smtClean="0">
                <a:solidFill>
                  <a:srgbClr val="7F7F7F"/>
                </a:solidFill>
                <a:latin typeface="Calibri" pitchFamily="34" charset="0"/>
                <a:cs typeface="Times New Roman" pitchFamily="18" charset="0"/>
              </a:rPr>
              <a:t>ـ</a:t>
            </a:r>
            <a:endParaRPr lang="en-US" sz="1700" b="1" dirty="0">
              <a:solidFill>
                <a:srgbClr val="7F7F7F"/>
              </a:solidFill>
              <a:latin typeface="Calibri" pitchFamily="34" charset="0"/>
            </a:endParaRPr>
          </a:p>
          <a:p>
            <a:pPr algn="l">
              <a:lnSpc>
                <a:spcPct val="80000"/>
              </a:lnSpc>
            </a:pPr>
            <a:r>
              <a:rPr lang="ar-SA" sz="4000" b="1" dirty="0">
                <a:latin typeface="Calibri" pitchFamily="34" charset="0"/>
                <a:cs typeface="Times New Roman" pitchFamily="18" charset="0"/>
              </a:rPr>
              <a:t>د. </a:t>
            </a:r>
            <a:r>
              <a:rPr lang="ar-SA" sz="4000" b="1" dirty="0" smtClean="0">
                <a:latin typeface="Calibri" pitchFamily="34" charset="0"/>
                <a:cs typeface="Times New Roman" pitchFamily="18" charset="0"/>
              </a:rPr>
              <a:t>خالد </a:t>
            </a:r>
            <a:r>
              <a:rPr lang="ar-SA" sz="4000" b="1" dirty="0" err="1" smtClean="0">
                <a:latin typeface="Calibri" pitchFamily="34" charset="0"/>
                <a:cs typeface="Times New Roman" pitchFamily="18" charset="0"/>
              </a:rPr>
              <a:t>الدوغان</a:t>
            </a:r>
            <a:endParaRPr lang="ar-SA" sz="4000" b="1" dirty="0" smtClean="0">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endParaRPr lang="ar-SA" sz="6000" dirty="0"/>
          </a:p>
        </p:txBody>
      </p:sp>
      <p:sp>
        <p:nvSpPr>
          <p:cNvPr id="3" name="عنصر نائب للمحتوى 2"/>
          <p:cNvSpPr>
            <a:spLocks noGrp="1"/>
          </p:cNvSpPr>
          <p:nvPr>
            <p:ph idx="1"/>
          </p:nvPr>
        </p:nvSpPr>
        <p:spPr>
          <a:xfrm>
            <a:off x="0" y="1371600"/>
            <a:ext cx="9601200" cy="4754563"/>
          </a:xfrm>
        </p:spPr>
        <p:txBody>
          <a:bodyPr/>
          <a:lstStyle/>
          <a:p>
            <a:pPr marL="514350" indent="-514350"/>
            <a:r>
              <a:rPr lang="ar-SA" b="1" dirty="0" smtClean="0">
                <a:solidFill>
                  <a:srgbClr val="FF0000"/>
                </a:solidFill>
              </a:rPr>
              <a:t>باب تعليق الطلاق بالشروط</a:t>
            </a:r>
            <a:endParaRPr lang="ar-SA" dirty="0" smtClean="0">
              <a:solidFill>
                <a:srgbClr val="FF0000"/>
              </a:solidFill>
            </a:endParaRPr>
          </a:p>
          <a:p>
            <a:pPr marL="514350" indent="-514350"/>
            <a:r>
              <a:rPr lang="ar-SA" sz="5400" b="1" dirty="0" smtClean="0"/>
              <a:t>لا يصح إلا من زوج فإذا علقه بشرط لم تطلق قبله ولو قال: عجلته وإن قال: سبق لساني بالشرط ولم أرده وقع في الحال وإن قال: أنت طالق وقال: أردت إن قمت لم يقبل حكما.</a:t>
            </a:r>
          </a:p>
          <a:p>
            <a:pPr marL="514350" indent="-514350"/>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endParaRPr lang="ar-SA" sz="6000" dirty="0"/>
          </a:p>
        </p:txBody>
      </p:sp>
      <p:sp>
        <p:nvSpPr>
          <p:cNvPr id="3" name="عنصر نائب للمحتوى 2"/>
          <p:cNvSpPr>
            <a:spLocks noGrp="1"/>
          </p:cNvSpPr>
          <p:nvPr>
            <p:ph idx="1"/>
          </p:nvPr>
        </p:nvSpPr>
        <p:spPr>
          <a:xfrm>
            <a:off x="152400" y="1371600"/>
            <a:ext cx="9525000" cy="4754563"/>
          </a:xfrm>
        </p:spPr>
        <p:txBody>
          <a:bodyPr/>
          <a:lstStyle/>
          <a:p>
            <a:r>
              <a:rPr lang="ar-SA" b="1" dirty="0" smtClean="0">
                <a:solidFill>
                  <a:srgbClr val="FF0000"/>
                </a:solidFill>
              </a:rPr>
              <a:t>باب تعليق الطلاق بالشروط</a:t>
            </a:r>
            <a:endParaRPr lang="ar-SA" dirty="0" smtClean="0">
              <a:solidFill>
                <a:srgbClr val="FF0000"/>
              </a:solidFill>
            </a:endParaRPr>
          </a:p>
          <a:p>
            <a:r>
              <a:rPr lang="ar-SA" sz="5400" b="1" dirty="0" smtClean="0"/>
              <a:t>وأدوات الشرط: إن وإذا ومتى وأي ومن وكلما وهي وحدها للتكرار </a:t>
            </a:r>
            <a:endParaRPr lang="ar-SA" sz="5400" b="1" dirty="0" smtClean="0"/>
          </a:p>
          <a:p>
            <a:r>
              <a:rPr lang="ar-SA" sz="5400" b="1" dirty="0" smtClean="0"/>
              <a:t>وكلها </a:t>
            </a:r>
            <a:r>
              <a:rPr lang="ar-SA" sz="5400" b="1" dirty="0" smtClean="0"/>
              <a:t>"ومهما" بلا لم "أو نية فور أو قرينته" للتراخي ومع لم للفور إلا إن "مع عدم نية فور أو </a:t>
            </a:r>
            <a:r>
              <a:rPr lang="ar-SA" sz="5400" b="1" dirty="0" smtClean="0"/>
              <a:t>قرينته".</a:t>
            </a:r>
            <a:endParaRPr lang="ar-SA" sz="5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417638"/>
          </a:xfrm>
        </p:spPr>
        <p:txBody>
          <a:bodyPr/>
          <a:lstStyle/>
          <a:p>
            <a:r>
              <a:rPr lang="ar-SA" sz="6000" b="1" dirty="0" smtClean="0"/>
              <a:t/>
            </a:r>
            <a:br>
              <a:rPr lang="ar-SA" sz="6000" b="1" dirty="0" smtClean="0"/>
            </a:br>
            <a:r>
              <a:rPr lang="ar-SA" sz="6000" b="1" dirty="0" smtClean="0"/>
              <a:t>  كتاب الطلاق</a:t>
            </a:r>
            <a:r>
              <a:rPr lang="ar-SA" b="1" dirty="0" smtClean="0"/>
              <a:t> </a:t>
            </a:r>
            <a:r>
              <a:rPr lang="ar-SA" dirty="0" smtClean="0"/>
              <a:t/>
            </a:r>
            <a:br>
              <a:rPr lang="ar-SA" dirty="0" smtClean="0"/>
            </a:br>
            <a:endParaRPr lang="ar-SA" dirty="0"/>
          </a:p>
        </p:txBody>
      </p:sp>
      <p:sp>
        <p:nvSpPr>
          <p:cNvPr id="3" name="عنصر نائب للمحتوى 2"/>
          <p:cNvSpPr>
            <a:spLocks noGrp="1"/>
          </p:cNvSpPr>
          <p:nvPr>
            <p:ph idx="1"/>
          </p:nvPr>
        </p:nvSpPr>
        <p:spPr>
          <a:xfrm>
            <a:off x="0" y="1371600"/>
            <a:ext cx="9601200" cy="4754563"/>
          </a:xfrm>
        </p:spPr>
        <p:txBody>
          <a:bodyPr/>
          <a:lstStyle/>
          <a:p>
            <a:r>
              <a:rPr lang="ar-SA" b="1" dirty="0" smtClean="0">
                <a:solidFill>
                  <a:srgbClr val="FF0000"/>
                </a:solidFill>
              </a:rPr>
              <a:t>باب تعليق الطلاق بالشروط</a:t>
            </a:r>
            <a:endParaRPr lang="ar-SA" dirty="0" smtClean="0">
              <a:solidFill>
                <a:srgbClr val="FF0000"/>
              </a:solidFill>
            </a:endParaRPr>
          </a:p>
          <a:p>
            <a:r>
              <a:rPr lang="ar-SA" sz="4400" b="1" dirty="0" smtClean="0"/>
              <a:t>فإذا قال: إن قمت أو إذا أو متى أو أي وقت أو من قامت أو كلما قمت </a:t>
            </a:r>
            <a:r>
              <a:rPr lang="ar-SA" sz="4400" b="1" dirty="0" err="1" smtClean="0"/>
              <a:t>فانت</a:t>
            </a:r>
            <a:r>
              <a:rPr lang="ar-SA" sz="4400" b="1" dirty="0" smtClean="0"/>
              <a:t> طالق فمتى وجدت طلقت وإن تكرر الشرط لم يتكرر الحنث إلا في كلما ولم أطلقك فأنت طالق ولم ينو وقتا "ولم تقم قرينة </a:t>
            </a:r>
            <a:r>
              <a:rPr lang="ar-SA" sz="4400" b="1" dirty="0" err="1" smtClean="0"/>
              <a:t>بفور</a:t>
            </a:r>
            <a:r>
              <a:rPr lang="ar-SA" sz="4400" b="1" dirty="0" smtClean="0"/>
              <a:t>" ولم يطلقها طلقت في آخر حياة أولهما موتا.</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endParaRPr lang="ar-SA" sz="6000" dirty="0"/>
          </a:p>
        </p:txBody>
      </p:sp>
      <p:sp>
        <p:nvSpPr>
          <p:cNvPr id="3" name="عنصر نائب للمحتوى 2"/>
          <p:cNvSpPr>
            <a:spLocks noGrp="1"/>
          </p:cNvSpPr>
          <p:nvPr>
            <p:ph idx="1"/>
          </p:nvPr>
        </p:nvSpPr>
        <p:spPr>
          <a:xfrm>
            <a:off x="0" y="1371600"/>
            <a:ext cx="9677400" cy="4754563"/>
          </a:xfrm>
        </p:spPr>
        <p:txBody>
          <a:bodyPr/>
          <a:lstStyle/>
          <a:p>
            <a:r>
              <a:rPr lang="ar-SA" b="1" dirty="0" smtClean="0">
                <a:solidFill>
                  <a:srgbClr val="FF0000"/>
                </a:solidFill>
              </a:rPr>
              <a:t>باب تعليق الطلاق بالشروط</a:t>
            </a:r>
            <a:endParaRPr lang="ar-SA" dirty="0" smtClean="0"/>
          </a:p>
          <a:p>
            <a:r>
              <a:rPr lang="ar-SA" sz="4800" b="1" dirty="0" smtClean="0"/>
              <a:t>ومتى لم أو إذا لم أو أي وقت لم أطلقك فأنت طالق ومضى زمن يمكن إيقاعه فيه "ولم يفعل" طلقت وكلما لم أطلقك فأنت طالق ومضى ما يمكن إيقاع ثلاث مرتبة </a:t>
            </a:r>
            <a:r>
              <a:rPr lang="en-US" sz="4800" b="1" dirty="0" smtClean="0"/>
              <a:t> </a:t>
            </a:r>
            <a:r>
              <a:rPr lang="ar-SA" sz="4800" b="1" dirty="0" smtClean="0"/>
              <a:t>فيه ولم يطلقها طلقت </a:t>
            </a:r>
            <a:r>
              <a:rPr lang="ar-SA" sz="4800" b="1" dirty="0" err="1" smtClean="0"/>
              <a:t>المدخول</a:t>
            </a:r>
            <a:r>
              <a:rPr lang="ar-SA" sz="4800" b="1" dirty="0" smtClean="0"/>
              <a:t> </a:t>
            </a:r>
            <a:r>
              <a:rPr lang="ar-SA" sz="4800" b="1" dirty="0" err="1" smtClean="0"/>
              <a:t>بها</a:t>
            </a:r>
            <a:r>
              <a:rPr lang="ar-SA" sz="4800" b="1" dirty="0" smtClean="0"/>
              <a:t> ثلاثا وتبين غيرها بالأولى. </a:t>
            </a:r>
            <a:endParaRPr lang="ar-SA" sz="4800"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endParaRPr lang="ar-SA" sz="6000" dirty="0"/>
          </a:p>
        </p:txBody>
      </p:sp>
      <p:sp>
        <p:nvSpPr>
          <p:cNvPr id="3" name="عنصر نائب للمحتوى 2"/>
          <p:cNvSpPr>
            <a:spLocks noGrp="1"/>
          </p:cNvSpPr>
          <p:nvPr>
            <p:ph idx="1"/>
          </p:nvPr>
        </p:nvSpPr>
        <p:spPr>
          <a:xfrm>
            <a:off x="0" y="1371600"/>
            <a:ext cx="9753600" cy="4754563"/>
          </a:xfrm>
        </p:spPr>
        <p:txBody>
          <a:bodyPr/>
          <a:lstStyle/>
          <a:p>
            <a:r>
              <a:rPr lang="ar-SA" b="1" dirty="0" smtClean="0">
                <a:solidFill>
                  <a:srgbClr val="FF0000"/>
                </a:solidFill>
              </a:rPr>
              <a:t>باب تعليق الطلاق بالشروط</a:t>
            </a:r>
          </a:p>
          <a:p>
            <a:r>
              <a:rPr lang="ar-SA" sz="5400" b="1" dirty="0" smtClean="0"/>
              <a:t>وإن قمت </a:t>
            </a:r>
            <a:r>
              <a:rPr lang="ar-SA" sz="5400" b="1" dirty="0" smtClean="0"/>
              <a:t>فقعدت </a:t>
            </a:r>
            <a:r>
              <a:rPr lang="ar-SA" sz="5400" b="1" dirty="0" smtClean="0"/>
              <a:t>"أو ثم قعدت" أو قعدت إذا قمت أو إن قعدت إن قمت فأنت طالق لم تطلق حتى تقوم ثم تقعد وبالواو تطلق بوجودهما ولو غير مرتبين </a:t>
            </a:r>
            <a:r>
              <a:rPr lang="ar-SA" sz="5400" b="1" dirty="0" err="1" smtClean="0"/>
              <a:t>وبأو</a:t>
            </a:r>
            <a:r>
              <a:rPr lang="ar-SA" sz="5400" b="1" dirty="0" smtClean="0"/>
              <a:t> بوجود أحدهما.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6000" b="1" dirty="0" smtClean="0"/>
              <a:t>كتاب الطلاق</a:t>
            </a:r>
            <a:endParaRPr lang="ar-SA" sz="6000" dirty="0"/>
          </a:p>
        </p:txBody>
      </p:sp>
      <p:sp>
        <p:nvSpPr>
          <p:cNvPr id="3" name="عنصر نائب للمحتوى 2"/>
          <p:cNvSpPr>
            <a:spLocks noGrp="1"/>
          </p:cNvSpPr>
          <p:nvPr>
            <p:ph idx="1"/>
          </p:nvPr>
        </p:nvSpPr>
        <p:spPr/>
        <p:txBody>
          <a:bodyPr/>
          <a:lstStyle/>
          <a:p>
            <a:pPr rtl="1"/>
            <a:r>
              <a:rPr lang="ar-SA" b="1" dirty="0" smtClean="0">
                <a:solidFill>
                  <a:srgbClr val="FF0000"/>
                </a:solidFill>
              </a:rPr>
              <a:t>باب تعليق الطلاق بالشروط</a:t>
            </a:r>
            <a:endParaRPr lang="ar-SA" b="1" dirty="0" smtClean="0"/>
          </a:p>
          <a:p>
            <a:pPr rtl="1"/>
            <a:r>
              <a:rPr lang="ar-SA" sz="4400" b="1" dirty="0" smtClean="0"/>
              <a:t>فصل</a:t>
            </a:r>
          </a:p>
          <a:p>
            <a:pPr rtl="1"/>
            <a:r>
              <a:rPr lang="ar-SA" sz="4400" b="1" dirty="0" smtClean="0"/>
              <a:t>إذا قال: إن حضت فأنت طالق طلقت بأول حيض متيقن, وفي: إذا حضت </a:t>
            </a:r>
            <a:r>
              <a:rPr lang="ar-SA" sz="4400" b="1" dirty="0" err="1" smtClean="0"/>
              <a:t>حيضة</a:t>
            </a:r>
            <a:r>
              <a:rPr lang="ar-SA" sz="4400" b="1" dirty="0" smtClean="0"/>
              <a:t> تطلق بأول الطهر من </a:t>
            </a:r>
            <a:r>
              <a:rPr lang="ar-SA" sz="4400" b="1" dirty="0" err="1" smtClean="0"/>
              <a:t>حيضة</a:t>
            </a:r>
            <a:r>
              <a:rPr lang="ar-SA" sz="4400" b="1" dirty="0" smtClean="0"/>
              <a:t> كاملة, وفي: إذا حضت نصف </a:t>
            </a:r>
            <a:r>
              <a:rPr lang="ar-SA" sz="4400" b="1" dirty="0" err="1" smtClean="0"/>
              <a:t>حيضة</a:t>
            </a:r>
            <a:r>
              <a:rPr lang="ar-SA" sz="4400" b="1" dirty="0" smtClean="0"/>
              <a:t> تطلق في نصف عادتها.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r>
              <a:rPr lang="ar-SA" sz="6000" b="1" dirty="0" smtClean="0"/>
              <a:t>كتاب الطلاق</a:t>
            </a:r>
            <a:endParaRPr lang="ar-SA" sz="6000" dirty="0"/>
          </a:p>
        </p:txBody>
      </p:sp>
      <p:sp>
        <p:nvSpPr>
          <p:cNvPr id="3" name="عنصر نائب للمحتوى 2"/>
          <p:cNvSpPr>
            <a:spLocks noGrp="1"/>
          </p:cNvSpPr>
          <p:nvPr>
            <p:ph idx="1"/>
          </p:nvPr>
        </p:nvSpPr>
        <p:spPr>
          <a:xfrm>
            <a:off x="152400" y="1371600"/>
            <a:ext cx="9258300" cy="4754563"/>
          </a:xfrm>
        </p:spPr>
        <p:txBody>
          <a:bodyPr/>
          <a:lstStyle/>
          <a:p>
            <a:pPr rtl="1"/>
            <a:r>
              <a:rPr lang="ar-SA" b="1" dirty="0" smtClean="0">
                <a:solidFill>
                  <a:srgbClr val="FF0000"/>
                </a:solidFill>
              </a:rPr>
              <a:t>باب تعليق الطلاق بالشروط</a:t>
            </a:r>
            <a:endParaRPr lang="ar-SA" b="1" dirty="0" smtClean="0"/>
          </a:p>
          <a:p>
            <a:pPr rtl="1"/>
            <a:r>
              <a:rPr lang="ar-SA" sz="4400" b="1" dirty="0" smtClean="0"/>
              <a:t>فصل</a:t>
            </a:r>
          </a:p>
          <a:p>
            <a:r>
              <a:rPr lang="ar-SA" sz="4400" b="1" dirty="0" smtClean="0"/>
              <a:t>إذا علقه بالحمل فولدت لأقل من ستة أشهر طلقت منذ حلف وإن قال إن لم تكوني حاملا فأنت طالق حرم وطؤها قبل </a:t>
            </a:r>
            <a:r>
              <a:rPr lang="ar-SA" sz="4400" b="1" dirty="0" err="1" smtClean="0"/>
              <a:t>استبرائها</a:t>
            </a:r>
            <a:r>
              <a:rPr lang="ar-SA" sz="4400" b="1" dirty="0" smtClean="0"/>
              <a:t> </a:t>
            </a:r>
            <a:r>
              <a:rPr lang="ar-SA" sz="4400" b="1" dirty="0" err="1" smtClean="0"/>
              <a:t>بحيضة</a:t>
            </a:r>
            <a:r>
              <a:rPr lang="ar-SA" sz="4400" b="1" dirty="0" smtClean="0"/>
              <a:t> في </a:t>
            </a:r>
            <a:r>
              <a:rPr lang="ar-SA" sz="4400" b="1" dirty="0" err="1" smtClean="0"/>
              <a:t>البائن</a:t>
            </a:r>
            <a:r>
              <a:rPr lang="ar-SA" sz="4400" b="1" dirty="0" smtClean="0"/>
              <a:t> وهي عكس الأولى عكس الأولى في الأحكام.</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en-US" b="1" dirty="0" smtClean="0"/>
              <a:t>       </a:t>
            </a:r>
            <a:r>
              <a:rPr lang="ar-SA" b="1" dirty="0" smtClean="0"/>
              <a:t> </a:t>
            </a:r>
            <a:r>
              <a:rPr lang="ar-SA" sz="6000" b="1" dirty="0" smtClean="0"/>
              <a:t>كتاب الطلاق</a:t>
            </a:r>
            <a:endParaRPr lang="ar-SA" sz="6000" dirty="0"/>
          </a:p>
        </p:txBody>
      </p:sp>
      <p:sp>
        <p:nvSpPr>
          <p:cNvPr id="3" name="عنصر نائب للمحتوى 2"/>
          <p:cNvSpPr>
            <a:spLocks noGrp="1"/>
          </p:cNvSpPr>
          <p:nvPr>
            <p:ph idx="1"/>
          </p:nvPr>
        </p:nvSpPr>
        <p:spPr>
          <a:xfrm>
            <a:off x="152400" y="1371600"/>
            <a:ext cx="9258300" cy="4754563"/>
          </a:xfrm>
        </p:spPr>
        <p:txBody>
          <a:bodyPr/>
          <a:lstStyle/>
          <a:p>
            <a:pPr rtl="1"/>
            <a:r>
              <a:rPr lang="ar-SA" sz="3600" b="1" dirty="0" smtClean="0">
                <a:solidFill>
                  <a:srgbClr val="FF0000"/>
                </a:solidFill>
              </a:rPr>
              <a:t>باب تعليق الطلاق </a:t>
            </a:r>
            <a:r>
              <a:rPr lang="ar-SA" sz="3600" b="1" smtClean="0">
                <a:solidFill>
                  <a:srgbClr val="FF0000"/>
                </a:solidFill>
              </a:rPr>
              <a:t>بالشروط ــ فصل</a:t>
            </a:r>
            <a:endParaRPr lang="ar-SA" sz="3600" b="1" dirty="0" smtClean="0"/>
          </a:p>
          <a:p>
            <a:pPr rtl="1"/>
            <a:r>
              <a:rPr lang="ar-SA" sz="6000" b="1" dirty="0" smtClean="0"/>
              <a:t>وإن علق طلقة إن كنت حاملا بذكر وطلقتين بأنثى فولدتهما طلقت ثلاثا وإن كان مكانه: إن كان حملك "أو ما في بطنك" لم تطلق </a:t>
            </a:r>
            <a:r>
              <a:rPr lang="ar-SA" sz="6000" b="1" dirty="0" err="1" smtClean="0"/>
              <a:t>بهما</a:t>
            </a:r>
            <a:r>
              <a:rPr lang="ar-SA" sz="6000" b="1" dirty="0" smtClean="0"/>
              <a:t>.</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10</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2742</TotalTime>
  <Words>399</Words>
  <Application>Microsoft Office PowerPoint</Application>
  <PresentationFormat>A4 Paper (210x297 mm)‎</PresentationFormat>
  <Paragraphs>45</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  كتاب الطلاق</vt:lpstr>
      <vt:lpstr>  كتاب الطلاق</vt:lpstr>
      <vt:lpstr>   كتاب الطلاق  </vt:lpstr>
      <vt:lpstr>  كتاب الطلاق</vt:lpstr>
      <vt:lpstr>  كتاب الطلاق</vt:lpstr>
      <vt:lpstr>كتاب الطلاق</vt:lpstr>
      <vt:lpstr>  كتاب الطلاق</vt:lpstr>
      <vt:lpstr>        كتاب الطلاق</vt:lpstr>
      <vt:lpstr>الشريحة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97</cp:revision>
  <dcterms:created xsi:type="dcterms:W3CDTF">2009-10-14T19:14:34Z</dcterms:created>
  <dcterms:modified xsi:type="dcterms:W3CDTF">2012-02-24T10:25:13Z</dcterms:modified>
</cp:coreProperties>
</file>