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94" r:id="rId3"/>
    <p:sldId id="295" r:id="rId4"/>
    <p:sldId id="296" r:id="rId5"/>
    <p:sldId id="297" r:id="rId6"/>
    <p:sldId id="298" r:id="rId7"/>
    <p:sldId id="299" r:id="rId8"/>
    <p:sldId id="300" r:id="rId9"/>
    <p:sldId id="301" r:id="rId10"/>
    <p:sldId id="302" r:id="rId11"/>
    <p:sldId id="303" r:id="rId12"/>
    <p:sldId id="304" r:id="rId13"/>
    <p:sldId id="305"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83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للانتساب</a:t>
            </a:r>
            <a:endParaRPr lang="en-US" sz="2800" b="1" dirty="0">
              <a:latin typeface="Calibri" pitchFamily="34" charset="0"/>
            </a:endParaRPr>
          </a:p>
          <a:p>
            <a:pPr algn="ctr" rtl="0">
              <a:spcBef>
                <a:spcPct val="20000"/>
              </a:spcBef>
              <a:buFont typeface="Arial" pitchFamily="34" charset="0"/>
              <a:buNone/>
            </a:pPr>
            <a:r>
              <a:rPr lang="en-US" sz="2600" dirty="0" smtClean="0">
                <a:latin typeface="Calibri" pitchFamily="34" charset="0"/>
              </a:rPr>
              <a:t> </a:t>
            </a:r>
            <a:r>
              <a:rPr lang="ar-SA" sz="2600" dirty="0" smtClean="0">
                <a:latin typeface="Calibri" pitchFamily="34" charset="0"/>
              </a:rPr>
              <a:t> </a:t>
            </a:r>
            <a:r>
              <a:rPr lang="ar-EG" sz="2600" dirty="0" smtClean="0">
                <a:latin typeface="Calibri" pitchFamily="34" charset="0"/>
              </a:rPr>
              <a:t>كلية </a:t>
            </a:r>
            <a:r>
              <a:rPr lang="ar-EG" sz="2600" dirty="0" err="1">
                <a:latin typeface="Calibri" pitchFamily="34" charset="0"/>
              </a:rPr>
              <a:t>ا</a:t>
            </a:r>
            <a:r>
              <a:rPr lang="ar-SA" sz="2600" dirty="0" smtClean="0">
                <a:latin typeface="Calibri" pitchFamily="34" charset="0"/>
              </a:rPr>
              <a:t>لآداب</a:t>
            </a:r>
            <a:r>
              <a:rPr lang="ar-EG" sz="2600" dirty="0" smtClean="0">
                <a:latin typeface="Calibri" pitchFamily="34" charset="0"/>
              </a:rPr>
              <a:t> </a:t>
            </a:r>
            <a:r>
              <a:rPr lang="ar-EG" sz="2600" dirty="0">
                <a:latin typeface="Calibri" pitchFamily="34" charset="0"/>
              </a:rPr>
              <a:t>– </a:t>
            </a:r>
            <a:r>
              <a:rPr lang="ar-SA" sz="2600" dirty="0" err="1" smtClean="0">
                <a:latin typeface="Calibri" pitchFamily="34" charset="0"/>
              </a:rPr>
              <a:t>الدرسات</a:t>
            </a:r>
            <a:r>
              <a:rPr lang="ar-SA" sz="2600" dirty="0" smtClean="0">
                <a:latin typeface="Calibri" pitchFamily="34" charset="0"/>
              </a:rPr>
              <a:t> </a:t>
            </a:r>
            <a:r>
              <a:rPr lang="ar-SA" sz="2600" dirty="0" err="1" smtClean="0">
                <a:latin typeface="Calibri" pitchFamily="34" charset="0"/>
              </a:rPr>
              <a:t>الإ</a:t>
            </a:r>
            <a:r>
              <a:rPr lang="ar-EG" sz="2600" dirty="0" smtClean="0">
                <a:latin typeface="Calibri" pitchFamily="34" charset="0"/>
              </a:rPr>
              <a:t>س</a:t>
            </a:r>
            <a:r>
              <a:rPr lang="ar-SA" sz="2600" dirty="0" smtClean="0">
                <a:latin typeface="Calibri" pitchFamily="34" charset="0"/>
              </a:rPr>
              <a:t>لا</a:t>
            </a:r>
            <a:r>
              <a:rPr lang="ar-EG" sz="2600" dirty="0" smtClean="0">
                <a:latin typeface="Calibri" pitchFamily="34" charset="0"/>
              </a:rPr>
              <a:t>م</a:t>
            </a:r>
            <a:r>
              <a:rPr lang="ar-SA" sz="2600" dirty="0" err="1" smtClean="0">
                <a:latin typeface="Calibri" pitchFamily="34" charset="0"/>
              </a:rPr>
              <a:t>ية</a:t>
            </a:r>
            <a:endParaRPr lang="en-US" sz="2600" dirty="0">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828801"/>
          </a:xfrm>
          <a:prstGeom prst="rect">
            <a:avLst/>
          </a:prstGeom>
          <a:noFill/>
          <a:ln w="9525">
            <a:noFill/>
            <a:miter lim="800000"/>
            <a:headEnd/>
            <a:tailEnd/>
          </a:ln>
        </p:spPr>
        <p:txBody>
          <a:bodyPr anchor="ctr"/>
          <a:lstStyle/>
          <a:p>
            <a:pPr algn="l">
              <a:lnSpc>
                <a:spcPct val="80000"/>
              </a:lnSpc>
            </a:pPr>
            <a:endParaRPr lang="en-US" sz="3700" b="1" dirty="0" smtClean="0">
              <a:solidFill>
                <a:srgbClr val="376092"/>
              </a:solidFill>
              <a:latin typeface="AYM Wadiy S_U normal."/>
              <a:cs typeface="Times New Roman" pitchFamily="18" charset="0"/>
            </a:endParaRPr>
          </a:p>
          <a:p>
            <a:pPr algn="l">
              <a:lnSpc>
                <a:spcPct val="80000"/>
              </a:lnSpc>
            </a:pPr>
            <a:r>
              <a:rPr lang="ar-EG" sz="3700" b="1" dirty="0" smtClean="0">
                <a:solidFill>
                  <a:srgbClr val="376092"/>
                </a:solidFill>
                <a:latin typeface="AYM Wadiy S_U normal."/>
                <a:cs typeface="Times New Roman" pitchFamily="18" charset="0"/>
              </a:rPr>
              <a:t>اسم </a:t>
            </a:r>
            <a:r>
              <a:rPr lang="ar-EG" sz="3700" b="1" dirty="0">
                <a:solidFill>
                  <a:srgbClr val="376092"/>
                </a:solidFill>
                <a:latin typeface="AYM Wadiy S_U normal."/>
                <a:cs typeface="Times New Roman" pitchFamily="18" charset="0"/>
              </a:rPr>
              <a:t>المقرر ورقمه</a:t>
            </a:r>
            <a:endParaRPr lang="ar-SA" sz="3700" b="1" dirty="0">
              <a:solidFill>
                <a:srgbClr val="376092"/>
              </a:solidFill>
              <a:latin typeface="AYM Wadiy S_U normal."/>
              <a:cs typeface="Times New Roman" pitchFamily="18" charset="0"/>
            </a:endParaRPr>
          </a:p>
          <a:p>
            <a:pPr algn="l">
              <a:lnSpc>
                <a:spcPct val="80000"/>
              </a:lnSpc>
            </a:pPr>
            <a:r>
              <a:rPr lang="ar-SA" sz="4000" b="1" dirty="0" smtClean="0">
                <a:solidFill>
                  <a:srgbClr val="376092"/>
                </a:solidFill>
                <a:latin typeface="AYM Wadiy S_U normal."/>
                <a:cs typeface="Times New Roman" pitchFamily="18" charset="0"/>
              </a:rPr>
              <a:t>فقه الأسرة309</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SA" sz="1700" b="1" dirty="0" smtClean="0">
                <a:solidFill>
                  <a:srgbClr val="7F7F7F"/>
                </a:solidFill>
                <a:latin typeface="Calibri" pitchFamily="34" charset="0"/>
                <a:cs typeface="Times New Roman" pitchFamily="18" charset="0"/>
              </a:rPr>
              <a:t>ـ</a:t>
            </a:r>
            <a:endParaRPr lang="en-US" sz="1700" b="1" dirty="0">
              <a:solidFill>
                <a:srgbClr val="7F7F7F"/>
              </a:solidFill>
              <a:latin typeface="Calibri" pitchFamily="34" charset="0"/>
            </a:endParaRPr>
          </a:p>
          <a:p>
            <a:pPr algn="l">
              <a:lnSpc>
                <a:spcPct val="80000"/>
              </a:lnSpc>
            </a:pPr>
            <a:r>
              <a:rPr lang="ar-SA" sz="4000" b="1" dirty="0">
                <a:latin typeface="Calibri" pitchFamily="34" charset="0"/>
                <a:cs typeface="MCS Diwany1 E_U 3D." pitchFamily="2" charset="-78"/>
              </a:rPr>
              <a:t>د. </a:t>
            </a:r>
            <a:r>
              <a:rPr lang="ar-SA" sz="4000" b="1" dirty="0" smtClean="0">
                <a:latin typeface="Calibri" pitchFamily="34" charset="0"/>
                <a:cs typeface="MCS Diwany1 E_U 3D." pitchFamily="2" charset="-78"/>
              </a:rPr>
              <a:t>خالد الدوغان</a:t>
            </a: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b="1" dirty="0" smtClean="0"/>
              <a:t> </a:t>
            </a:r>
            <a:r>
              <a:rPr lang="ar-SA" b="1" dirty="0" smtClean="0"/>
              <a:t>باب الرجعة</a:t>
            </a:r>
            <a:r>
              <a:rPr lang="ar-SA" b="1" dirty="0" smtClean="0"/>
              <a:t/>
            </a:r>
            <a:br>
              <a:rPr lang="ar-SA" b="1" dirty="0" smtClean="0"/>
            </a:br>
            <a:r>
              <a:rPr lang="en-US" dirty="0" smtClean="0"/>
              <a:t> </a:t>
            </a:r>
            <a:endParaRPr lang="ar-SA" dirty="0"/>
          </a:p>
        </p:txBody>
      </p:sp>
      <p:sp>
        <p:nvSpPr>
          <p:cNvPr id="3" name="عنصر نائب للمحتوى 2"/>
          <p:cNvSpPr>
            <a:spLocks noGrp="1"/>
          </p:cNvSpPr>
          <p:nvPr>
            <p:ph idx="1"/>
          </p:nvPr>
        </p:nvSpPr>
        <p:spPr>
          <a:xfrm>
            <a:off x="0" y="1371600"/>
            <a:ext cx="9677400" cy="4754563"/>
          </a:xfrm>
        </p:spPr>
        <p:txBody>
          <a:bodyPr/>
          <a:lstStyle/>
          <a:p>
            <a:pPr marL="514350" indent="-514350"/>
            <a:endParaRPr lang="ar-SA" dirty="0" smtClean="0"/>
          </a:p>
          <a:p>
            <a:pPr marL="514350" indent="-514350"/>
            <a:r>
              <a:rPr lang="ar-SA" sz="5400" b="1" dirty="0" smtClean="0"/>
              <a:t>من طلق بلا عوض زوجتا </a:t>
            </a:r>
            <a:r>
              <a:rPr lang="ar-SA" sz="5400" b="1" dirty="0" err="1" smtClean="0"/>
              <a:t>مدخولا</a:t>
            </a:r>
            <a:r>
              <a:rPr lang="ar-SA" sz="5400" b="1" dirty="0" smtClean="0"/>
              <a:t> </a:t>
            </a:r>
            <a:r>
              <a:rPr lang="ar-SA" sz="5400" b="1" dirty="0" err="1" smtClean="0"/>
              <a:t>بها</a:t>
            </a:r>
            <a:r>
              <a:rPr lang="ar-SA" sz="5400" b="1" dirty="0" smtClean="0"/>
              <a:t> "أو </a:t>
            </a:r>
            <a:r>
              <a:rPr lang="ar-SA" sz="5400" b="1" dirty="0" err="1" smtClean="0"/>
              <a:t>مخلوا</a:t>
            </a:r>
            <a:r>
              <a:rPr lang="ar-SA" sz="5400" b="1" dirty="0" smtClean="0"/>
              <a:t> </a:t>
            </a:r>
            <a:r>
              <a:rPr lang="ar-SA" sz="5400" b="1" dirty="0" err="1" smtClean="0"/>
              <a:t>بها</a:t>
            </a:r>
            <a:r>
              <a:rPr lang="ar-SA" sz="5400" b="1" dirty="0" smtClean="0"/>
              <a:t>" دون ما له من العدد فله رجعتها في عدتها ولو كرهت بلفظ: راجعت امرأتي ونحوه لا نكحتها ونحوه.</a:t>
            </a:r>
          </a:p>
          <a:p>
            <a:pPr marL="514350" indent="-514350"/>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a:t>
            </a:r>
            <a:r>
              <a:rPr lang="ar-SA" b="1" dirty="0" smtClean="0"/>
              <a:t>الرجعة</a:t>
            </a:r>
            <a:r>
              <a:rPr lang="ar-SA" dirty="0" smtClean="0"/>
              <a:t> </a:t>
            </a:r>
            <a:endParaRPr lang="ar-SA" dirty="0"/>
          </a:p>
        </p:txBody>
      </p:sp>
      <p:sp>
        <p:nvSpPr>
          <p:cNvPr id="3" name="عنصر نائب للمحتوى 2"/>
          <p:cNvSpPr>
            <a:spLocks noGrp="1"/>
          </p:cNvSpPr>
          <p:nvPr>
            <p:ph idx="1"/>
          </p:nvPr>
        </p:nvSpPr>
        <p:spPr>
          <a:xfrm>
            <a:off x="0" y="1447800"/>
            <a:ext cx="9753600" cy="4876800"/>
          </a:xfrm>
        </p:spPr>
        <p:txBody>
          <a:bodyPr/>
          <a:lstStyle/>
          <a:p>
            <a:pPr rtl="1"/>
            <a:r>
              <a:rPr lang="ar-SA" sz="6000" b="1" dirty="0" smtClean="0"/>
              <a:t>ويسن الإشهاد وهي زوجة لها وعليها حكم الزوجات "لكن لا قسم </a:t>
            </a:r>
            <a:r>
              <a:rPr lang="ar-SA" sz="6000" b="1" dirty="0" smtClean="0"/>
              <a:t>لها”</a:t>
            </a:r>
          </a:p>
          <a:p>
            <a:pPr rtl="1"/>
            <a:r>
              <a:rPr lang="ar-SA" sz="6000" b="1" dirty="0" smtClean="0"/>
              <a:t> </a:t>
            </a:r>
          </a:p>
          <a:p>
            <a:pPr rtl="1"/>
            <a:r>
              <a:rPr lang="ar-SA" sz="6000" b="1" dirty="0" smtClean="0"/>
              <a:t>وتحصل </a:t>
            </a:r>
            <a:r>
              <a:rPr lang="ar-SA" sz="6000" b="1" dirty="0" smtClean="0"/>
              <a:t>الرجعة أيضا </a:t>
            </a:r>
            <a:r>
              <a:rPr lang="ar-SA" sz="6000" b="1" dirty="0" err="1" smtClean="0"/>
              <a:t>بوطئها</a:t>
            </a:r>
            <a:r>
              <a:rPr lang="ar-SA" sz="6000" b="1" dirty="0" smtClean="0"/>
              <a:t>.</a:t>
            </a:r>
          </a:p>
          <a:p>
            <a:pPr rtl="1"/>
            <a:endParaRPr lang="ar-SA" b="1" dirty="0" smtClean="0"/>
          </a:p>
          <a:p>
            <a:pPr rtl="1"/>
            <a:endParaRPr lang="ar-SA" b="1"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r>
              <a:rPr lang="ar-SA" b="1" dirty="0" smtClean="0"/>
              <a:t> باب الرجعة</a:t>
            </a:r>
            <a:r>
              <a:rPr lang="ar-SA" dirty="0" smtClean="0"/>
              <a:t> </a:t>
            </a:r>
            <a:r>
              <a:rPr lang="ar-SA" dirty="0" smtClean="0"/>
              <a:t/>
            </a:r>
            <a:br>
              <a:rPr lang="ar-SA" dirty="0" smtClean="0"/>
            </a:br>
            <a:endParaRPr lang="ar-SA" dirty="0"/>
          </a:p>
        </p:txBody>
      </p:sp>
      <p:sp>
        <p:nvSpPr>
          <p:cNvPr id="3" name="عنصر نائب للمحتوى 2"/>
          <p:cNvSpPr>
            <a:spLocks noGrp="1"/>
          </p:cNvSpPr>
          <p:nvPr>
            <p:ph idx="1"/>
          </p:nvPr>
        </p:nvSpPr>
        <p:spPr>
          <a:xfrm>
            <a:off x="0" y="1371600"/>
            <a:ext cx="9677400" cy="4754563"/>
          </a:xfrm>
        </p:spPr>
        <p:txBody>
          <a:bodyPr/>
          <a:lstStyle/>
          <a:p>
            <a:r>
              <a:rPr lang="ar-SA" sz="6000" b="1" dirty="0" smtClean="0"/>
              <a:t>ولا تصح معلقة بشرط فإذا طهرت من </a:t>
            </a:r>
            <a:r>
              <a:rPr lang="ar-SA" sz="6000" b="1" dirty="0" err="1" smtClean="0"/>
              <a:t>الحيضة</a:t>
            </a:r>
            <a:r>
              <a:rPr lang="ar-SA" sz="6000" b="1" dirty="0" smtClean="0"/>
              <a:t> الثالثة ولم تغتسل فله رجعتها وإن انقضت عدتها قبل رجعتها بانت وحرمت قبل عقد جديد.</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b="1" dirty="0" smtClean="0"/>
              <a:t>باب </a:t>
            </a:r>
            <a:r>
              <a:rPr lang="ar-SA" b="1" dirty="0" smtClean="0"/>
              <a:t>الرجعة</a:t>
            </a:r>
            <a:endParaRPr lang="ar-SA" dirty="0"/>
          </a:p>
        </p:txBody>
      </p:sp>
      <p:sp>
        <p:nvSpPr>
          <p:cNvPr id="3" name="عنصر نائب للمحتوى 2"/>
          <p:cNvSpPr>
            <a:spLocks noGrp="1"/>
          </p:cNvSpPr>
          <p:nvPr>
            <p:ph idx="1"/>
          </p:nvPr>
        </p:nvSpPr>
        <p:spPr>
          <a:xfrm>
            <a:off x="0" y="1371600"/>
            <a:ext cx="9753600" cy="4953000"/>
          </a:xfrm>
        </p:spPr>
        <p:txBody>
          <a:bodyPr/>
          <a:lstStyle/>
          <a:p>
            <a:endParaRPr lang="ar-SA" dirty="0" smtClean="0"/>
          </a:p>
          <a:p>
            <a:r>
              <a:rPr lang="ar-SA" sz="6000" b="1" dirty="0" smtClean="0"/>
              <a:t>"ومن طلق دون ما يملك ثم راجع أو تزوج لم يملك أكثر مما بقي وطئها زوج غيره أو </a:t>
            </a:r>
            <a:r>
              <a:rPr lang="ar-SA" sz="6000" b="1" dirty="0" smtClean="0"/>
              <a:t>لا".</a:t>
            </a:r>
            <a:endParaRPr lang="ar-SA" sz="6000"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a:t>
            </a:r>
            <a:r>
              <a:rPr lang="ar-SA" b="1" dirty="0" smtClean="0"/>
              <a:t>الرجعة</a:t>
            </a:r>
            <a:r>
              <a:rPr lang="ar-SA" dirty="0" smtClean="0"/>
              <a:t> </a:t>
            </a:r>
            <a:endParaRPr lang="ar-SA" dirty="0"/>
          </a:p>
        </p:txBody>
      </p:sp>
      <p:sp>
        <p:nvSpPr>
          <p:cNvPr id="3" name="عنصر نائب للمحتوى 2"/>
          <p:cNvSpPr>
            <a:spLocks noGrp="1"/>
          </p:cNvSpPr>
          <p:nvPr>
            <p:ph idx="1"/>
          </p:nvPr>
        </p:nvSpPr>
        <p:spPr>
          <a:xfrm>
            <a:off x="0" y="1447800"/>
            <a:ext cx="9677400" cy="4876800"/>
          </a:xfrm>
        </p:spPr>
        <p:txBody>
          <a:bodyPr/>
          <a:lstStyle/>
          <a:p>
            <a:pPr rtl="1"/>
            <a:r>
              <a:rPr lang="ar-SA" sz="4000" b="1" dirty="0" smtClean="0"/>
              <a:t>فصل</a:t>
            </a:r>
          </a:p>
          <a:p>
            <a:pPr rtl="1"/>
            <a:r>
              <a:rPr lang="ar-SA" sz="4000" b="1" dirty="0" smtClean="0"/>
              <a:t>وإن ادعت انقضاء عدتها في زمن يمكن انقضاؤها فيه "أو بوضع الحمل الممكن" "وأنكره" فقولها.</a:t>
            </a:r>
          </a:p>
          <a:p>
            <a:pPr rtl="1"/>
            <a:r>
              <a:rPr lang="ar-SA" sz="4000" b="1" dirty="0" smtClean="0"/>
              <a:t>وإن ادعته الحرة بالحيض في أقل من تسعة وعشرين يوما ولحظة لم تسمع دعواها وإن بدأته فقالت: انقضت فقال كنت راجعتك أو بدأها به فأنكرته فقولها.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t>
            </a:r>
            <a:r>
              <a:rPr lang="ar-SA" b="1" dirty="0" smtClean="0"/>
              <a:t> باب الرجعة  </a:t>
            </a:r>
            <a:endParaRPr lang="ar-SA" dirty="0"/>
          </a:p>
        </p:txBody>
      </p:sp>
      <p:sp>
        <p:nvSpPr>
          <p:cNvPr id="3" name="عنصر نائب للمحتوى 2"/>
          <p:cNvSpPr>
            <a:spLocks noGrp="1"/>
          </p:cNvSpPr>
          <p:nvPr>
            <p:ph idx="1"/>
          </p:nvPr>
        </p:nvSpPr>
        <p:spPr>
          <a:xfrm>
            <a:off x="0" y="1371600"/>
            <a:ext cx="9677400" cy="4953000"/>
          </a:xfrm>
        </p:spPr>
        <p:txBody>
          <a:bodyPr/>
          <a:lstStyle/>
          <a:p>
            <a:pPr rtl="1"/>
            <a:r>
              <a:rPr lang="ar-SA" sz="5400" b="1" dirty="0" smtClean="0"/>
              <a:t>فصل</a:t>
            </a:r>
          </a:p>
          <a:p>
            <a:pPr rtl="1"/>
            <a:r>
              <a:rPr lang="ar-SA" sz="5400" b="1" dirty="0" smtClean="0"/>
              <a:t>إذا استوفى ما يملك من الطلاق حرمت عليه حتى يطأها زوج في قبل مراهقا ويكفي تغييب الحشفة أو قدرها مع جب في فرجها "مع انتشار" وإن لم ينزل.</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a:t>
            </a:r>
            <a:r>
              <a:rPr lang="ar-SA" b="1" dirty="0" smtClean="0"/>
              <a:t>الرجعة</a:t>
            </a:r>
            <a:endParaRPr lang="ar-SA" dirty="0"/>
          </a:p>
        </p:txBody>
      </p:sp>
      <p:sp>
        <p:nvSpPr>
          <p:cNvPr id="3" name="عنصر نائب للمحتوى 2"/>
          <p:cNvSpPr>
            <a:spLocks noGrp="1"/>
          </p:cNvSpPr>
          <p:nvPr>
            <p:ph idx="1"/>
          </p:nvPr>
        </p:nvSpPr>
        <p:spPr>
          <a:xfrm>
            <a:off x="0" y="1371600"/>
            <a:ext cx="9677400" cy="5029200"/>
          </a:xfrm>
        </p:spPr>
        <p:txBody>
          <a:bodyPr/>
          <a:lstStyle/>
          <a:p>
            <a:pPr rtl="1"/>
            <a:r>
              <a:rPr lang="ar-SA" sz="5000" b="1" dirty="0" smtClean="0"/>
              <a:t>ولا تحل بوطء دبر وشبهة وملك يمين ونكاح فاسد ولا في حيض ونفاس وإحرام "وصيام فرض".</a:t>
            </a:r>
          </a:p>
          <a:p>
            <a:pPr rtl="1"/>
            <a:r>
              <a:rPr lang="ar-SA" sz="5000" b="1" dirty="0" smtClean="0"/>
              <a:t>ومن ادعت مطلقته المحرمة وقد غابت نكاح من أحلها وانقضاء عدتها منه فله نكاحها إن صدقها وأمكن.</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الإيلاء</a:t>
            </a:r>
            <a:endParaRPr lang="ar-SA" dirty="0"/>
          </a:p>
        </p:txBody>
      </p:sp>
      <p:sp>
        <p:nvSpPr>
          <p:cNvPr id="3" name="عنصر نائب للمحتوى 2"/>
          <p:cNvSpPr>
            <a:spLocks noGrp="1"/>
          </p:cNvSpPr>
          <p:nvPr>
            <p:ph idx="1"/>
          </p:nvPr>
        </p:nvSpPr>
        <p:spPr>
          <a:xfrm>
            <a:off x="0" y="1371600"/>
            <a:ext cx="9601200" cy="4754563"/>
          </a:xfrm>
        </p:spPr>
        <p:txBody>
          <a:bodyPr/>
          <a:lstStyle/>
          <a:p>
            <a:r>
              <a:rPr lang="ar-SA" sz="7200" b="1" dirty="0" smtClean="0"/>
              <a:t>"وهو حلف زوج بالله تعالى أو صفته على ترك وطء زوجته في قبلها أكثر من أربعة أشهر".</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الإيلاء</a:t>
            </a:r>
            <a:endParaRPr lang="ar-SA" dirty="0"/>
          </a:p>
        </p:txBody>
      </p:sp>
      <p:sp>
        <p:nvSpPr>
          <p:cNvPr id="3" name="عنصر نائب للمحتوى 2"/>
          <p:cNvSpPr>
            <a:spLocks noGrp="1"/>
          </p:cNvSpPr>
          <p:nvPr>
            <p:ph idx="1"/>
          </p:nvPr>
        </p:nvSpPr>
        <p:spPr>
          <a:xfrm>
            <a:off x="0" y="1371600"/>
            <a:ext cx="9677400" cy="4953000"/>
          </a:xfrm>
        </p:spPr>
        <p:txBody>
          <a:bodyPr/>
          <a:lstStyle/>
          <a:p>
            <a:pPr rtl="1"/>
            <a:r>
              <a:rPr lang="ar-SA" sz="6000" b="1" dirty="0" smtClean="0"/>
              <a:t>ويصح من كافر </a:t>
            </a:r>
            <a:r>
              <a:rPr lang="ar-SA" sz="6000" b="1" dirty="0" err="1" smtClean="0"/>
              <a:t>وقن</a:t>
            </a:r>
            <a:r>
              <a:rPr lang="ar-SA" sz="6000" b="1" dirty="0" smtClean="0"/>
              <a:t> ومميز "وغضبان" وسكران ومريض مرجو برؤه "وممن لم يدخل </a:t>
            </a:r>
            <a:r>
              <a:rPr lang="ar-SA" sz="6000" b="1" dirty="0" err="1" smtClean="0"/>
              <a:t>بها</a:t>
            </a:r>
            <a:r>
              <a:rPr lang="ar-SA" sz="6000" b="1" dirty="0" smtClean="0"/>
              <a:t>" لا من مجنون "ومغمى عليه" وعاجز عن وطء لجب كامل أو شلل.</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الإيلاء</a:t>
            </a:r>
            <a:endParaRPr lang="ar-SA" dirty="0"/>
          </a:p>
        </p:txBody>
      </p:sp>
      <p:sp>
        <p:nvSpPr>
          <p:cNvPr id="3" name="عنصر نائب للمحتوى 2"/>
          <p:cNvSpPr>
            <a:spLocks noGrp="1"/>
          </p:cNvSpPr>
          <p:nvPr>
            <p:ph idx="1"/>
          </p:nvPr>
        </p:nvSpPr>
        <p:spPr>
          <a:xfrm>
            <a:off x="0" y="1371600"/>
            <a:ext cx="9677400" cy="4953000"/>
          </a:xfrm>
        </p:spPr>
        <p:txBody>
          <a:bodyPr/>
          <a:lstStyle/>
          <a:p>
            <a:pPr rtl="1"/>
            <a:r>
              <a:rPr lang="ar-SA" sz="6000" b="1" dirty="0" smtClean="0"/>
              <a:t>فإذا قال: والله لا وطئتك أبدا أو عين مدة تزيد على أربعة أشهر أو حتى ينزل عيسى, أو يخرج الدجال, "أو حتى تشربي الخمر أو تسقطي دينك أو تهبي مالك" ونحوه </a:t>
            </a:r>
            <a:r>
              <a:rPr lang="ar-SA" sz="6000" b="1" dirty="0" err="1" smtClean="0"/>
              <a:t>فمؤل</a:t>
            </a:r>
            <a:r>
              <a:rPr lang="ar-SA" sz="6000" b="1" dirty="0" smtClean="0"/>
              <a:t>.</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الإيلاء</a:t>
            </a:r>
            <a:endParaRPr lang="ar-SA" dirty="0"/>
          </a:p>
        </p:txBody>
      </p:sp>
      <p:sp>
        <p:nvSpPr>
          <p:cNvPr id="3" name="عنصر نائب للمحتوى 2"/>
          <p:cNvSpPr>
            <a:spLocks noGrp="1"/>
          </p:cNvSpPr>
          <p:nvPr>
            <p:ph idx="1"/>
          </p:nvPr>
        </p:nvSpPr>
        <p:spPr>
          <a:xfrm>
            <a:off x="0" y="1371600"/>
            <a:ext cx="9410700" cy="4953000"/>
          </a:xfrm>
        </p:spPr>
        <p:txBody>
          <a:bodyPr/>
          <a:lstStyle/>
          <a:p>
            <a:r>
              <a:rPr lang="ar-SA" sz="6000" b="1" dirty="0" smtClean="0"/>
              <a:t>فإذا مضى أربعة أشهر من يمينه ولو قنا فإن وطئ ولو بتغيب حشفة في </a:t>
            </a:r>
            <a:r>
              <a:rPr lang="ar-SA" sz="6000" b="1" dirty="0" smtClean="0"/>
              <a:t>الفرج </a:t>
            </a:r>
            <a:r>
              <a:rPr lang="ar-SA" sz="6000" b="1" dirty="0" smtClean="0"/>
              <a:t>فقد فاء وإلا أمره بالطلاق فإن أبى طلق حاكم عليه واحدة أو ثلاثا </a:t>
            </a:r>
            <a:r>
              <a:rPr lang="en-US" sz="6000" b="1" dirty="0" smtClean="0"/>
              <a:t>.</a:t>
            </a:r>
            <a:r>
              <a:rPr lang="ar-SA" sz="6000" b="1" dirty="0" smtClean="0"/>
              <a:t>أو </a:t>
            </a:r>
            <a:r>
              <a:rPr lang="ar-SA" sz="6000" b="1" dirty="0" smtClean="0"/>
              <a:t>فسخ</a:t>
            </a:r>
            <a:endParaRPr lang="ar-SA" sz="6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الإيلاء</a:t>
            </a:r>
            <a:endParaRPr lang="ar-SA" dirty="0"/>
          </a:p>
        </p:txBody>
      </p:sp>
      <p:sp>
        <p:nvSpPr>
          <p:cNvPr id="3" name="عنصر نائب للمحتوى 2"/>
          <p:cNvSpPr>
            <a:spLocks noGrp="1"/>
          </p:cNvSpPr>
          <p:nvPr>
            <p:ph idx="1"/>
          </p:nvPr>
        </p:nvSpPr>
        <p:spPr>
          <a:xfrm>
            <a:off x="0" y="1371600"/>
            <a:ext cx="9753600" cy="5105400"/>
          </a:xfrm>
        </p:spPr>
        <p:txBody>
          <a:bodyPr/>
          <a:lstStyle/>
          <a:p>
            <a:r>
              <a:rPr lang="ar-SA" sz="5400" b="1" dirty="0" smtClean="0"/>
              <a:t>وإن وطئ في الدبر أو دون الفرج فما فاء وإن ادعى بقاء المدة أو أنه وطئها وهي ثيب صدق "مع يمينه" وإن كانت بكرا أو ادعت البكارة وشهد بذلك امرأة عدل صدقت وإن ترك وطأها إضرارا </a:t>
            </a:r>
            <a:r>
              <a:rPr lang="ar-SA" sz="5400" b="1" dirty="0" err="1" smtClean="0"/>
              <a:t>بها</a:t>
            </a:r>
            <a:r>
              <a:rPr lang="ar-SA" sz="5400" b="1" dirty="0" smtClean="0"/>
              <a:t> بلا يمين ولا عذر </a:t>
            </a:r>
            <a:r>
              <a:rPr lang="ar-SA" sz="5400" b="1" dirty="0" err="1" smtClean="0"/>
              <a:t>فكمؤل</a:t>
            </a:r>
            <a:r>
              <a:rPr lang="ar-SA" sz="5400" b="1" dirty="0" smtClean="0"/>
              <a:t>.</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1353</TotalTime>
  <Words>446</Words>
  <Application>Microsoft Office PowerPoint</Application>
  <PresentationFormat>A4 Paper (210x297 mm)‎</PresentationFormat>
  <Paragraphs>54</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  باب الرجعة  </vt:lpstr>
      <vt:lpstr> باب الرجعة </vt:lpstr>
      <vt:lpstr>  باب الرجعة  </vt:lpstr>
      <vt:lpstr>  باب الرجعة</vt:lpstr>
      <vt:lpstr> باب الرجعة </vt:lpstr>
      <vt:lpstr>  باب الرجعة  </vt:lpstr>
      <vt:lpstr> باب الرجعة</vt:lpstr>
      <vt:lpstr>كتاب الإيلاء</vt:lpstr>
      <vt:lpstr> كتاب الإيلاء</vt:lpstr>
      <vt:lpstr> كتاب الإيلاء</vt:lpstr>
      <vt:lpstr> كتاب الإيلاء</vt:lpstr>
      <vt:lpstr>  كتاب الإيلاء</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PC Planet</cp:lastModifiedBy>
  <cp:revision>102</cp:revision>
  <dcterms:created xsi:type="dcterms:W3CDTF">2009-10-14T19:14:34Z</dcterms:created>
  <dcterms:modified xsi:type="dcterms:W3CDTF">2012-03-01T20:13:33Z</dcterms:modified>
</cp:coreProperties>
</file>