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4" r:id="rId3"/>
    <p:sldId id="295" r:id="rId4"/>
    <p:sldId id="296" r:id="rId5"/>
    <p:sldId id="297" r:id="rId6"/>
    <p:sldId id="298" r:id="rId7"/>
    <p:sldId id="299" r:id="rId8"/>
    <p:sldId id="300" r:id="rId9"/>
    <p:sldId id="301" r:id="rId10"/>
    <p:sldId id="302" r:id="rId11"/>
    <p:sldId id="303"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5" d="100"/>
          <a:sy n="75" d="100"/>
        </p:scale>
        <p:origin x="-83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rtl="0">
              <a:spcBef>
                <a:spcPct val="20000"/>
              </a:spcBef>
              <a:buFont typeface="Arial" pitchFamily="34" charset="0"/>
              <a:buNone/>
            </a:pPr>
            <a:r>
              <a:rPr lang="en-US" sz="2600" dirty="0" smtClean="0">
                <a:latin typeface="Calibri" pitchFamily="34" charset="0"/>
              </a:rPr>
              <a:t> </a:t>
            </a:r>
            <a:r>
              <a:rPr lang="ar-SA" sz="2600" dirty="0" smtClean="0">
                <a:latin typeface="Calibri" pitchFamily="34" charset="0"/>
              </a:rPr>
              <a:t> </a:t>
            </a:r>
            <a:r>
              <a:rPr lang="ar-EG" sz="2600" dirty="0" smtClean="0">
                <a:latin typeface="Calibri" pitchFamily="34" charset="0"/>
              </a:rPr>
              <a:t>كلية </a:t>
            </a:r>
            <a:r>
              <a:rPr lang="ar-EG" sz="2600" dirty="0" err="1">
                <a:latin typeface="Calibri" pitchFamily="34" charset="0"/>
              </a:rPr>
              <a:t>ا</a:t>
            </a:r>
            <a:r>
              <a:rPr lang="ar-SA" sz="2600" dirty="0" smtClean="0">
                <a:latin typeface="Calibri" pitchFamily="34" charset="0"/>
              </a:rPr>
              <a:t>لآداب</a:t>
            </a:r>
            <a:r>
              <a:rPr lang="ar-EG" sz="2600" dirty="0" smtClean="0">
                <a:latin typeface="Calibri" pitchFamily="34" charset="0"/>
              </a:rPr>
              <a:t> </a:t>
            </a:r>
            <a:r>
              <a:rPr lang="ar-EG" sz="2600" dirty="0">
                <a:latin typeface="Calibri" pitchFamily="34" charset="0"/>
              </a:rPr>
              <a:t>– </a:t>
            </a:r>
            <a:r>
              <a:rPr lang="ar-SA" sz="2600" dirty="0" err="1" smtClean="0">
                <a:latin typeface="Calibri" pitchFamily="34" charset="0"/>
              </a:rPr>
              <a:t>الدرسات</a:t>
            </a:r>
            <a:r>
              <a:rPr lang="ar-SA" sz="2600" dirty="0" smtClean="0">
                <a:latin typeface="Calibri" pitchFamily="34" charset="0"/>
              </a:rPr>
              <a:t> </a:t>
            </a:r>
            <a:r>
              <a:rPr lang="ar-SA" sz="2600" dirty="0" err="1" smtClean="0">
                <a:latin typeface="Calibri" pitchFamily="34" charset="0"/>
              </a:rPr>
              <a:t>الإ</a:t>
            </a:r>
            <a:r>
              <a:rPr lang="ar-EG" sz="2600" dirty="0" smtClean="0">
                <a:latin typeface="Calibri" pitchFamily="34" charset="0"/>
              </a:rPr>
              <a:t>س</a:t>
            </a:r>
            <a:r>
              <a:rPr lang="ar-SA" sz="2600" dirty="0" smtClean="0">
                <a:latin typeface="Calibri" pitchFamily="34" charset="0"/>
              </a:rPr>
              <a:t>لا</a:t>
            </a:r>
            <a:r>
              <a:rPr lang="ar-EG" sz="2600" dirty="0" smtClean="0">
                <a:latin typeface="Calibri" pitchFamily="34" charset="0"/>
              </a:rPr>
              <a:t>م</a:t>
            </a:r>
            <a:r>
              <a:rPr lang="ar-SA" sz="2600" dirty="0" err="1" smtClean="0">
                <a:latin typeface="Calibri" pitchFamily="34" charset="0"/>
              </a:rPr>
              <a:t>ية</a:t>
            </a:r>
            <a:endParaRPr lang="en-US" sz="2600"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828801"/>
          </a:xfrm>
          <a:prstGeom prst="rect">
            <a:avLst/>
          </a:prstGeom>
          <a:noFill/>
          <a:ln w="9525">
            <a:noFill/>
            <a:miter lim="800000"/>
            <a:headEnd/>
            <a:tailEnd/>
          </a:ln>
        </p:spPr>
        <p:txBody>
          <a:bodyPr anchor="ctr"/>
          <a:lstStyle/>
          <a:p>
            <a:pPr algn="l">
              <a:lnSpc>
                <a:spcPct val="80000"/>
              </a:lnSpc>
            </a:pPr>
            <a:endParaRPr lang="en-US" sz="3700" b="1" dirty="0" smtClean="0">
              <a:solidFill>
                <a:srgbClr val="376092"/>
              </a:solidFill>
              <a:latin typeface="AYM Wadiy S_U normal."/>
              <a:cs typeface="Times New Roman" pitchFamily="18" charset="0"/>
            </a:endParaRPr>
          </a:p>
          <a:p>
            <a:pPr algn="l">
              <a:lnSpc>
                <a:spcPct val="80000"/>
              </a:lnSpc>
            </a:pPr>
            <a:r>
              <a:rPr lang="ar-EG" sz="3700" b="1" dirty="0" smtClean="0">
                <a:solidFill>
                  <a:srgbClr val="376092"/>
                </a:solidFill>
                <a:latin typeface="AYM Wadiy S_U normal."/>
                <a:cs typeface="Times New Roman" pitchFamily="18" charset="0"/>
              </a:rPr>
              <a:t>اسم </a:t>
            </a:r>
            <a:r>
              <a:rPr lang="ar-EG" sz="3700" b="1" dirty="0">
                <a:solidFill>
                  <a:srgbClr val="376092"/>
                </a:solidFill>
                <a:latin typeface="AYM Wadiy S_U normal."/>
                <a:cs typeface="Times New Roman" pitchFamily="18" charset="0"/>
              </a:rPr>
              <a:t>المقرر ورقمه</a:t>
            </a:r>
            <a:endParaRPr lang="ar-SA" sz="3700" b="1" dirty="0">
              <a:solidFill>
                <a:srgbClr val="376092"/>
              </a:solidFill>
              <a:latin typeface="AYM Wadiy S_U normal."/>
              <a:cs typeface="Times New Roman" pitchFamily="18" charset="0"/>
            </a:endParaRPr>
          </a:p>
          <a:p>
            <a:pPr algn="l">
              <a:lnSpc>
                <a:spcPct val="80000"/>
              </a:lnSpc>
            </a:pPr>
            <a:r>
              <a:rPr lang="ar-SA" sz="4000" b="1" dirty="0" smtClean="0">
                <a:solidFill>
                  <a:srgbClr val="376092"/>
                </a:solidFill>
                <a:latin typeface="AYM Wadiy S_U normal."/>
                <a:cs typeface="Times New Roman" pitchFamily="18" charset="0"/>
              </a:rPr>
              <a:t>فقه الأسرة309</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SA" sz="1700" b="1" dirty="0" smtClean="0">
                <a:solidFill>
                  <a:srgbClr val="7F7F7F"/>
                </a:solidFill>
                <a:latin typeface="Calibri" pitchFamily="34" charset="0"/>
                <a:cs typeface="Times New Roman" pitchFamily="18" charset="0"/>
              </a:rPr>
              <a:t>ـ</a:t>
            </a:r>
            <a:endParaRPr lang="en-US" sz="1700" b="1" dirty="0">
              <a:solidFill>
                <a:srgbClr val="7F7F7F"/>
              </a:solidFill>
              <a:latin typeface="Calibri" pitchFamily="34" charset="0"/>
            </a:endParaRPr>
          </a:p>
          <a:p>
            <a:pPr algn="l">
              <a:lnSpc>
                <a:spcPct val="80000"/>
              </a:lnSpc>
            </a:pPr>
            <a:r>
              <a:rPr lang="ar-SA" sz="4000" b="1" dirty="0">
                <a:latin typeface="Calibri" pitchFamily="34" charset="0"/>
                <a:cs typeface="Times New Roman" pitchFamily="18" charset="0"/>
              </a:rPr>
              <a:t>د. </a:t>
            </a:r>
            <a:r>
              <a:rPr lang="ar-SA" sz="4000" b="1" dirty="0" smtClean="0">
                <a:latin typeface="Calibri" pitchFamily="34" charset="0"/>
                <a:cs typeface="Times New Roman" pitchFamily="18" charset="0"/>
              </a:rPr>
              <a:t>خالد </a:t>
            </a:r>
            <a:r>
              <a:rPr lang="ar-SA" sz="4000" b="1" dirty="0" err="1" smtClean="0">
                <a:latin typeface="Calibri" pitchFamily="34" charset="0"/>
                <a:cs typeface="Times New Roman" pitchFamily="18" charset="0"/>
              </a:rPr>
              <a:t>الدوغان</a:t>
            </a:r>
            <a:endParaRPr lang="ar-SA" sz="4000" b="1" dirty="0" smtClean="0">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endParaRPr lang="ar-SA" dirty="0"/>
          </a:p>
        </p:txBody>
      </p:sp>
      <p:sp>
        <p:nvSpPr>
          <p:cNvPr id="3" name="عنصر نائب للمحتوى 2"/>
          <p:cNvSpPr>
            <a:spLocks noGrp="1"/>
          </p:cNvSpPr>
          <p:nvPr>
            <p:ph idx="1"/>
          </p:nvPr>
        </p:nvSpPr>
        <p:spPr>
          <a:xfrm>
            <a:off x="0" y="1371600"/>
            <a:ext cx="9753600" cy="4754563"/>
          </a:xfrm>
        </p:spPr>
        <p:txBody>
          <a:bodyPr/>
          <a:lstStyle/>
          <a:p>
            <a:pPr marL="514350" indent="-514350"/>
            <a:r>
              <a:rPr lang="ar-SA" sz="4400" b="1" dirty="0" smtClean="0"/>
              <a:t>وهو محرم فمن شبه زوجته أو بعضها ببعض أو بكل من تحرم عليه أبدا بنسب أو رضاع من ظهر "أو بطن" أو عضو آخر "لا ينفصل" بقوله لها: أنت علي "أو معي أو مني" كظهر أمي أو كيد أختي أو وجه حماتي ونحوه أو أنت علي حرام أو كالميتة والدم فهو </a:t>
            </a:r>
            <a:r>
              <a:rPr lang="ar-SA" sz="4400" b="1" dirty="0" smtClean="0"/>
              <a:t>مظاهر.</a:t>
            </a:r>
            <a:endParaRPr lang="ar-SA" sz="4400" b="1" dirty="0" smtClean="0"/>
          </a:p>
          <a:p>
            <a:pPr marL="514350" indent="-514350"/>
            <a:endParaRPr lang="ar-SA" dirty="0" smtClean="0"/>
          </a:p>
          <a:p>
            <a:pPr marL="514350" indent="-514350">
              <a:buFont typeface="+mj-lt"/>
              <a:buAutoNum type="arabicPeriod"/>
            </a:pP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الظهار </a:t>
            </a:r>
            <a:endParaRPr lang="ar-SA" dirty="0"/>
          </a:p>
        </p:txBody>
      </p:sp>
      <p:sp>
        <p:nvSpPr>
          <p:cNvPr id="3" name="عنصر نائب للمحتوى 2"/>
          <p:cNvSpPr>
            <a:spLocks noGrp="1"/>
          </p:cNvSpPr>
          <p:nvPr>
            <p:ph idx="1"/>
          </p:nvPr>
        </p:nvSpPr>
        <p:spPr>
          <a:xfrm>
            <a:off x="0" y="1371600"/>
            <a:ext cx="9677400" cy="4800600"/>
          </a:xfrm>
        </p:spPr>
        <p:txBody>
          <a:bodyPr/>
          <a:lstStyle/>
          <a:p>
            <a:r>
              <a:rPr lang="ar-SA" sz="8800" b="1" dirty="0" smtClean="0"/>
              <a:t>وإن قالته لزوجها فليس بظهار وعليها كفارته ويصح من كل </a:t>
            </a:r>
            <a:r>
              <a:rPr lang="ar-SA" sz="8800" b="1" dirty="0" smtClean="0"/>
              <a:t>زوجة.</a:t>
            </a:r>
            <a:endParaRPr lang="ar-SA" sz="88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a:t>
            </a:r>
            <a:r>
              <a:rPr lang="ar-SA" b="1" dirty="0" smtClean="0"/>
              <a:t>الظهار</a:t>
            </a:r>
            <a:endParaRPr lang="ar-SA" dirty="0"/>
          </a:p>
        </p:txBody>
      </p:sp>
      <p:sp>
        <p:nvSpPr>
          <p:cNvPr id="3" name="عنصر نائب للمحتوى 2"/>
          <p:cNvSpPr>
            <a:spLocks noGrp="1"/>
          </p:cNvSpPr>
          <p:nvPr>
            <p:ph idx="1"/>
          </p:nvPr>
        </p:nvSpPr>
        <p:spPr>
          <a:xfrm>
            <a:off x="0" y="1371600"/>
            <a:ext cx="9677400" cy="4953000"/>
          </a:xfrm>
        </p:spPr>
        <p:txBody>
          <a:bodyPr/>
          <a:lstStyle/>
          <a:p>
            <a:pPr rtl="1"/>
            <a:r>
              <a:rPr lang="ar-SA" b="1" dirty="0" smtClean="0"/>
              <a:t>فصل</a:t>
            </a:r>
          </a:p>
          <a:p>
            <a:pPr rtl="1"/>
            <a:r>
              <a:rPr lang="ar-SA" sz="6600" b="1" dirty="0" smtClean="0"/>
              <a:t>ويصح الظهار معجلا ومعلقا بشرط "فإذا وجد صار مظاهرا" ومطلقا ومؤقتا فإن وطئ فيه كفر </a:t>
            </a:r>
            <a:r>
              <a:rPr lang="ar-SA" sz="6600" b="1" dirty="0" smtClean="0"/>
              <a:t>فإذا </a:t>
            </a:r>
            <a:r>
              <a:rPr lang="ar-SA" sz="6600" b="1" dirty="0" smtClean="0"/>
              <a:t>فرغ الوقت زال الظهار.</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endParaRPr lang="ar-SA" dirty="0"/>
          </a:p>
        </p:txBody>
      </p:sp>
      <p:sp>
        <p:nvSpPr>
          <p:cNvPr id="3" name="عنصر نائب للمحتوى 2"/>
          <p:cNvSpPr>
            <a:spLocks noGrp="1"/>
          </p:cNvSpPr>
          <p:nvPr>
            <p:ph idx="1"/>
          </p:nvPr>
        </p:nvSpPr>
        <p:spPr>
          <a:xfrm>
            <a:off x="0" y="1371600"/>
            <a:ext cx="9753600" cy="4953000"/>
          </a:xfrm>
        </p:spPr>
        <p:txBody>
          <a:bodyPr/>
          <a:lstStyle/>
          <a:p>
            <a:endParaRPr lang="ar-SA" dirty="0" smtClean="0"/>
          </a:p>
          <a:p>
            <a:r>
              <a:rPr lang="ar-SA" sz="6000" b="1" dirty="0" smtClean="0"/>
              <a:t>ويحرم قبل أن يكفر وطء ودواعيه ممن ظاهر منها ولا تثبت الكفارة في الذمة إلا بالوطء وهو العود "ويلزم إخراجها قبله عند العزم عليه".</a:t>
            </a:r>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endParaRPr lang="ar-SA" dirty="0"/>
          </a:p>
        </p:txBody>
      </p:sp>
      <p:sp>
        <p:nvSpPr>
          <p:cNvPr id="3" name="عنصر نائب للمحتوى 2"/>
          <p:cNvSpPr>
            <a:spLocks noGrp="1"/>
          </p:cNvSpPr>
          <p:nvPr>
            <p:ph idx="1"/>
          </p:nvPr>
        </p:nvSpPr>
        <p:spPr>
          <a:xfrm>
            <a:off x="0" y="1371600"/>
            <a:ext cx="9677400" cy="4754563"/>
          </a:xfrm>
        </p:spPr>
        <p:txBody>
          <a:bodyPr/>
          <a:lstStyle/>
          <a:p>
            <a:r>
              <a:rPr lang="ar-SA" sz="6600" b="1" dirty="0" smtClean="0"/>
              <a:t>وتلزمه كفارة واحدة </a:t>
            </a:r>
            <a:r>
              <a:rPr lang="ar-SA" sz="6600" b="1" dirty="0" smtClean="0"/>
              <a:t>لتكريره </a:t>
            </a:r>
            <a:r>
              <a:rPr lang="ar-SA" sz="6600" b="1" dirty="0" smtClean="0"/>
              <a:t>قبل التكفير من واحدة </a:t>
            </a:r>
            <a:r>
              <a:rPr lang="ar-SA" sz="6600" b="1" dirty="0" err="1" smtClean="0"/>
              <a:t>ولظهاره</a:t>
            </a:r>
            <a:r>
              <a:rPr lang="ar-SA" sz="6600" b="1" dirty="0" smtClean="0"/>
              <a:t> </a:t>
            </a:r>
            <a:r>
              <a:rPr lang="ar-SA" sz="6600" b="1" dirty="0" smtClean="0"/>
              <a:t>من نسائه بكلمة واحدة وإن ظاهر منهن بكلمات فكفارات.</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r>
              <a:rPr lang="ar-SA" dirty="0" smtClean="0"/>
              <a:t> </a:t>
            </a:r>
            <a:endParaRPr lang="ar-SA" dirty="0"/>
          </a:p>
        </p:txBody>
      </p:sp>
      <p:sp>
        <p:nvSpPr>
          <p:cNvPr id="3" name="عنصر نائب للمحتوى 2"/>
          <p:cNvSpPr>
            <a:spLocks noGrp="1"/>
          </p:cNvSpPr>
          <p:nvPr>
            <p:ph idx="1"/>
          </p:nvPr>
        </p:nvSpPr>
        <p:spPr>
          <a:xfrm>
            <a:off x="0" y="1371600"/>
            <a:ext cx="9753600" cy="4983163"/>
          </a:xfrm>
        </p:spPr>
        <p:txBody>
          <a:bodyPr/>
          <a:lstStyle/>
          <a:p>
            <a:pPr rtl="1"/>
            <a:r>
              <a:rPr lang="ar-SA" sz="3600" b="1" dirty="0" smtClean="0"/>
              <a:t>فصل</a:t>
            </a:r>
          </a:p>
          <a:p>
            <a:pPr rtl="1"/>
            <a:r>
              <a:rPr lang="ar-SA" sz="3600" b="1" dirty="0" smtClean="0"/>
              <a:t>كفارته: </a:t>
            </a:r>
            <a:r>
              <a:rPr lang="ar-SA" sz="3600" b="1" dirty="0" smtClean="0"/>
              <a:t>عتق رقبة فإن لم يجد صام شهرين متتابعين فإن لم يستطع أطعم ستين مسكينا والذين يظاهرون من نسائهم ثم يعودون لما قالوا فتحرير رقبة ولا تلزم الرقبة إلا لمن ملكها أو أمكنه ذلك بثمن مثلها فاضلا عن كفايته دائما وكفاية من </a:t>
            </a:r>
            <a:r>
              <a:rPr lang="ar-SA" sz="3600" b="1" dirty="0" err="1" smtClean="0"/>
              <a:t>يمونه</a:t>
            </a:r>
            <a:r>
              <a:rPr lang="ar-SA" sz="3600" b="1" dirty="0" smtClean="0"/>
              <a:t> وعما يحتاجه من مسكن وخادم ومركوب "وعرض </a:t>
            </a:r>
            <a:r>
              <a:rPr lang="ar-SA" sz="3600" b="1" dirty="0" smtClean="0"/>
              <a:t>بذلته </a:t>
            </a:r>
            <a:r>
              <a:rPr lang="ar-SA" sz="3600" b="1" dirty="0" smtClean="0"/>
              <a:t>وثياب تجمل "ومال يقوم كسبه </a:t>
            </a:r>
            <a:r>
              <a:rPr lang="ar-SA" sz="3600" b="1" dirty="0" err="1" smtClean="0"/>
              <a:t>بمؤنته</a:t>
            </a:r>
            <a:r>
              <a:rPr lang="ar-SA" sz="3600" b="1" dirty="0" smtClean="0"/>
              <a:t>" وكتب علم "ووفاء دين".</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endParaRPr lang="ar-SA" dirty="0"/>
          </a:p>
        </p:txBody>
      </p:sp>
      <p:sp>
        <p:nvSpPr>
          <p:cNvPr id="3" name="عنصر نائب للمحتوى 2"/>
          <p:cNvSpPr>
            <a:spLocks noGrp="1"/>
          </p:cNvSpPr>
          <p:nvPr>
            <p:ph idx="1"/>
          </p:nvPr>
        </p:nvSpPr>
        <p:spPr>
          <a:xfrm>
            <a:off x="0" y="1371600"/>
            <a:ext cx="9677400" cy="4953000"/>
          </a:xfrm>
        </p:spPr>
        <p:txBody>
          <a:bodyPr/>
          <a:lstStyle/>
          <a:p>
            <a:r>
              <a:rPr lang="ar-SA" sz="4000" b="1" dirty="0" smtClean="0"/>
              <a:t>ولا يجزئ في </a:t>
            </a:r>
            <a:r>
              <a:rPr lang="ar-SA" sz="4000" b="1" dirty="0" err="1" smtClean="0"/>
              <a:t>الكفارات</a:t>
            </a:r>
            <a:r>
              <a:rPr lang="ar-SA" sz="4000" b="1" dirty="0" smtClean="0"/>
              <a:t> كلها إلا رقبة مؤمنة سليمة من عيب بضر بالعمل ضررا بينا كالعمى والشلل اليد أو </a:t>
            </a:r>
            <a:r>
              <a:rPr lang="ar-SA" sz="4000" b="1" dirty="0" smtClean="0"/>
              <a:t>الرجل أو أقطعهما </a:t>
            </a:r>
            <a:r>
              <a:rPr lang="ar-SA" sz="4000" b="1" dirty="0" smtClean="0"/>
              <a:t>أو أقطع الأصبع الوسطى أو السبابة أو الإبهام "أو الأنملة من الإبهام" أو أقطع الخنصر والبنصر من يد واحدة ولا تجزئ مريض </a:t>
            </a:r>
            <a:r>
              <a:rPr lang="ar-SA" sz="4000" b="1" dirty="0" err="1" smtClean="0"/>
              <a:t>ميؤوس</a:t>
            </a:r>
            <a:r>
              <a:rPr lang="ar-SA" sz="4000" b="1" dirty="0" smtClean="0"/>
              <a:t> منه ونحوه ولا أم ولد ويجزئ المدبر وولد الزنا "والأحمق والمرهون والجاني والأمة الحامل ولو استثنى حملها".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endParaRPr lang="ar-SA" dirty="0"/>
          </a:p>
        </p:txBody>
      </p:sp>
      <p:sp>
        <p:nvSpPr>
          <p:cNvPr id="3" name="عنصر نائب للمحتوى 2"/>
          <p:cNvSpPr>
            <a:spLocks noGrp="1"/>
          </p:cNvSpPr>
          <p:nvPr>
            <p:ph idx="1"/>
          </p:nvPr>
        </p:nvSpPr>
        <p:spPr>
          <a:xfrm>
            <a:off x="0" y="1371600"/>
            <a:ext cx="9753600" cy="4953000"/>
          </a:xfrm>
        </p:spPr>
        <p:txBody>
          <a:bodyPr/>
          <a:lstStyle/>
          <a:p>
            <a:pPr rtl="1"/>
            <a:r>
              <a:rPr lang="ar-SA" b="1" dirty="0" smtClean="0"/>
              <a:t>فصل</a:t>
            </a:r>
          </a:p>
          <a:p>
            <a:pPr rtl="1"/>
            <a:r>
              <a:rPr lang="ar-SA" sz="5700" b="1" dirty="0" smtClean="0"/>
              <a:t>يجب التتابع في الصوم فإن تخلله رمضان أو فطر يجب "كعيد وأيام تشريق" وحيض وجنون ومرض مخوف ونحوه "أو أفطر ناسيا أو مكرها" أو لعذر يبيح الفطر لم ينقطع.</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endParaRPr lang="ar-SA" dirty="0"/>
          </a:p>
        </p:txBody>
      </p:sp>
      <p:sp>
        <p:nvSpPr>
          <p:cNvPr id="3" name="عنصر نائب للمحتوى 2"/>
          <p:cNvSpPr>
            <a:spLocks noGrp="1"/>
          </p:cNvSpPr>
          <p:nvPr>
            <p:ph idx="1"/>
          </p:nvPr>
        </p:nvSpPr>
        <p:spPr>
          <a:xfrm>
            <a:off x="0" y="1371600"/>
            <a:ext cx="9677400" cy="4754563"/>
          </a:xfrm>
        </p:spPr>
        <p:txBody>
          <a:bodyPr/>
          <a:lstStyle/>
          <a:p>
            <a:r>
              <a:rPr lang="ar-SA" sz="5400" b="1" dirty="0" smtClean="0"/>
              <a:t>ويجزئ التكفير بما يجزئ في فطرة فقط ولا يجزئ من البر أقل من مد ولا من غيره أقل من مدين "لكل واحد ممن يجوز دفع الزكاة إليهم" وإن </a:t>
            </a:r>
            <a:r>
              <a:rPr lang="ar-SA" sz="5400" b="1" dirty="0" err="1" smtClean="0"/>
              <a:t>غدى</a:t>
            </a:r>
            <a:r>
              <a:rPr lang="ar-SA" sz="5400" b="1" dirty="0" smtClean="0"/>
              <a:t> المساكين أو عشاهم لم يجزئه.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الظهار</a:t>
            </a:r>
            <a:endParaRPr lang="ar-SA" dirty="0"/>
          </a:p>
        </p:txBody>
      </p:sp>
      <p:sp>
        <p:nvSpPr>
          <p:cNvPr id="3" name="عنصر نائب للمحتوى 2"/>
          <p:cNvSpPr>
            <a:spLocks noGrp="1"/>
          </p:cNvSpPr>
          <p:nvPr>
            <p:ph idx="1"/>
          </p:nvPr>
        </p:nvSpPr>
        <p:spPr>
          <a:xfrm>
            <a:off x="0" y="1371600"/>
            <a:ext cx="9677400" cy="4953000"/>
          </a:xfrm>
        </p:spPr>
        <p:txBody>
          <a:bodyPr/>
          <a:lstStyle/>
          <a:p>
            <a:r>
              <a:rPr lang="ar-SA" sz="6600" b="1" dirty="0" smtClean="0"/>
              <a:t>وتجب النية في التكفير من صوم وغيره وإن أصاب المظاهر منها ليلا أو نهارا انقطع التتابع وإن أصاب غيرها ليلا لم </a:t>
            </a:r>
            <a:r>
              <a:rPr lang="ar-SA" sz="6600" b="1" dirty="0" smtClean="0"/>
              <a:t>ينقطع.</a:t>
            </a:r>
            <a:endParaRPr lang="ar-SA" sz="6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1342</TotalTime>
  <Words>434</Words>
  <Application>Microsoft Office PowerPoint</Application>
  <PresentationFormat>A4 Paper (210x297 mm)‎</PresentationFormat>
  <Paragraphs>45</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 كتاب الظهار</vt:lpstr>
      <vt:lpstr> كتاب الظهار </vt:lpstr>
      <vt:lpstr>كتاب الظهار</vt:lpstr>
      <vt:lpstr> كتاب الظهار</vt:lpstr>
      <vt:lpstr> كتاب الظهار</vt:lpstr>
      <vt:lpstr> كتاب الظهار </vt:lpstr>
      <vt:lpstr> كتاب الظهار</vt:lpstr>
      <vt:lpstr>  كتاب الظهار</vt:lpstr>
      <vt:lpstr>  كتاب الظهار</vt:lpstr>
      <vt:lpstr>  كتاب الظهار</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PC Planet</cp:lastModifiedBy>
  <cp:revision>98</cp:revision>
  <dcterms:created xsi:type="dcterms:W3CDTF">2009-10-14T19:14:34Z</dcterms:created>
  <dcterms:modified xsi:type="dcterms:W3CDTF">2012-03-01T20:48:03Z</dcterms:modified>
</cp:coreProperties>
</file>