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600" dirty="0" smtClean="0">
                <a:latin typeface="Calibri" pitchFamily="34" charset="0"/>
              </a:rPr>
              <a:t> </a:t>
            </a:r>
            <a:r>
              <a:rPr lang="ar-SA" sz="2600" dirty="0" smtClean="0">
                <a:latin typeface="Calibri" pitchFamily="34" charset="0"/>
              </a:rPr>
              <a:t> </a:t>
            </a:r>
            <a:r>
              <a:rPr lang="ar-EG" sz="2600" dirty="0" smtClean="0">
                <a:latin typeface="Calibri" pitchFamily="34" charset="0"/>
              </a:rPr>
              <a:t>كلية </a:t>
            </a:r>
            <a:r>
              <a:rPr lang="ar-EG" sz="2600" dirty="0" err="1">
                <a:latin typeface="Calibri" pitchFamily="34" charset="0"/>
              </a:rPr>
              <a:t>ا</a:t>
            </a:r>
            <a:r>
              <a:rPr lang="ar-SA" sz="2600" dirty="0" smtClean="0">
                <a:latin typeface="Calibri" pitchFamily="34" charset="0"/>
              </a:rPr>
              <a:t>لآداب</a:t>
            </a:r>
            <a:r>
              <a:rPr lang="ar-EG" sz="2600" dirty="0" smtClean="0">
                <a:latin typeface="Calibri" pitchFamily="34" charset="0"/>
              </a:rPr>
              <a:t> </a:t>
            </a:r>
            <a:r>
              <a:rPr lang="ar-EG" sz="2600" dirty="0">
                <a:latin typeface="Calibri" pitchFamily="34" charset="0"/>
              </a:rPr>
              <a:t>– </a:t>
            </a:r>
            <a:r>
              <a:rPr lang="ar-SA" sz="2600" dirty="0" err="1" smtClean="0">
                <a:latin typeface="Calibri" pitchFamily="34" charset="0"/>
              </a:rPr>
              <a:t>الدرسات</a:t>
            </a:r>
            <a:r>
              <a:rPr lang="ar-SA" sz="2600" dirty="0" smtClean="0">
                <a:latin typeface="Calibri" pitchFamily="34" charset="0"/>
              </a:rPr>
              <a:t> </a:t>
            </a:r>
            <a:r>
              <a:rPr lang="ar-SA" sz="2600" dirty="0" err="1" smtClean="0">
                <a:latin typeface="Calibri" pitchFamily="34" charset="0"/>
              </a:rPr>
              <a:t>الإ</a:t>
            </a:r>
            <a:r>
              <a:rPr lang="ar-EG" sz="2600" dirty="0" smtClean="0">
                <a:latin typeface="Calibri" pitchFamily="34" charset="0"/>
              </a:rPr>
              <a:t>س</a:t>
            </a:r>
            <a:r>
              <a:rPr lang="ar-SA" sz="2600" dirty="0" smtClean="0">
                <a:latin typeface="Calibri" pitchFamily="34" charset="0"/>
              </a:rPr>
              <a:t>لا</a:t>
            </a:r>
            <a:r>
              <a:rPr lang="ar-EG" sz="2600" dirty="0" smtClean="0">
                <a:latin typeface="Calibri" pitchFamily="34" charset="0"/>
              </a:rPr>
              <a:t>م</a:t>
            </a:r>
            <a:r>
              <a:rPr lang="ar-SA" sz="2600" dirty="0" err="1" smtClean="0">
                <a:latin typeface="Calibri" pitchFamily="34" charset="0"/>
              </a:rPr>
              <a:t>ية</a:t>
            </a:r>
            <a:endParaRPr lang="en-US" sz="26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828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فقه الأسرة309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latin typeface="Calibri" pitchFamily="34" charset="0"/>
                <a:cs typeface="Times New Roman" pitchFamily="18" charset="0"/>
              </a:rPr>
              <a:t>خالد </a:t>
            </a:r>
            <a:r>
              <a:rPr lang="ar-SA" sz="4000" b="1" dirty="0" err="1" smtClean="0">
                <a:latin typeface="Calibri" pitchFamily="34" charset="0"/>
                <a:cs typeface="Times New Roman" pitchFamily="18" charset="0"/>
              </a:rPr>
              <a:t>الدوغان</a:t>
            </a:r>
            <a:endParaRPr lang="ar-SA" sz="4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كتاب </a:t>
            </a:r>
            <a:r>
              <a:rPr lang="ar-SA" b="1" dirty="0" smtClean="0"/>
              <a:t>اللعان</a:t>
            </a:r>
            <a:r>
              <a:rPr lang="ar-SA" dirty="0" smtClean="0"/>
              <a:t> 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ar-SA" sz="6000" b="1" dirty="0" smtClean="0"/>
              <a:t>يشترط في صحته أن يكون بين زوجين ومن عرف العربية لم يصح </a:t>
            </a:r>
            <a:r>
              <a:rPr lang="ar-SA" sz="6000" b="1" dirty="0" err="1" smtClean="0"/>
              <a:t>لعانه</a:t>
            </a:r>
            <a:r>
              <a:rPr lang="ar-SA" sz="6000" b="1" dirty="0" smtClean="0"/>
              <a:t> بغيرها وإن جهلها فبلغته.</a:t>
            </a:r>
          </a:p>
          <a:p>
            <a:pPr marL="514350" indent="-514350"/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كتاب </a:t>
            </a:r>
            <a:r>
              <a:rPr lang="ar-SA" b="1" dirty="0" smtClean="0"/>
              <a:t>اللعان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753600" cy="4876800"/>
          </a:xfrm>
        </p:spPr>
        <p:txBody>
          <a:bodyPr/>
          <a:lstStyle/>
          <a:p>
            <a:pPr rtl="1"/>
            <a:r>
              <a:rPr lang="ar-SA" sz="4400" b="1" dirty="0" smtClean="0"/>
              <a:t>فإذا قذف امرأته بالزنا فله إسقاط الحد باللعان فيقول قبلها أربع مرات: أشهد بالله لقد زنت زوجتي هذه ويشير إليها ومع غيبتها يسميها وينسبها وفي الخامسة: وأن لعنة الله عليه إن كان من الكاذبين </a:t>
            </a:r>
            <a:endParaRPr lang="ar-SA" sz="4400" b="1" dirty="0" smtClean="0"/>
          </a:p>
          <a:p>
            <a:pPr rtl="1"/>
            <a:r>
              <a:rPr lang="ar-SA" sz="4400" b="1" dirty="0" smtClean="0"/>
              <a:t>ثم </a:t>
            </a:r>
            <a:r>
              <a:rPr lang="ar-SA" sz="4400" b="1" dirty="0" smtClean="0"/>
              <a:t>تقول هي أربع مرات: أشهد بالله لقد كذب فيما رماني به من الزنا ثم تقول في الخامسة: وأن غضب الله عليها إن كان من الصادقين.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ar-SA" b="1" dirty="0" smtClean="0"/>
              <a:t> كتاب اللعان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753600" cy="4754563"/>
          </a:xfrm>
        </p:spPr>
        <p:txBody>
          <a:bodyPr/>
          <a:lstStyle/>
          <a:p>
            <a:pPr rtl="1"/>
            <a:r>
              <a:rPr lang="ar-SA" sz="5600" b="1" dirty="0" smtClean="0"/>
              <a:t>فإن بدأت باللعان قبله أو نقص أحدهما </a:t>
            </a:r>
            <a:r>
              <a:rPr lang="ar-SA" sz="5600" b="1" dirty="0" smtClean="0"/>
              <a:t>شيئا </a:t>
            </a:r>
            <a:r>
              <a:rPr lang="ar-SA" sz="5600" b="1" dirty="0" smtClean="0"/>
              <a:t>من الألفاظ الخمسة أو لم يحضرهما حكم أو نائبه أو أبدل لفظة أشهد بأقسم أو أحلف أو لفظة اللعنة بالإبعاد أو الغضب بالسخط لم يصح.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كتاب </a:t>
            </a:r>
            <a:r>
              <a:rPr lang="ar-SA" b="1" dirty="0" smtClean="0"/>
              <a:t>اللعان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فصل</a:t>
            </a:r>
            <a:endParaRPr lang="ar-SA" b="1" dirty="0" smtClean="0"/>
          </a:p>
          <a:p>
            <a:pPr rtl="1"/>
            <a:r>
              <a:rPr lang="ar-SA" sz="8000" b="1" dirty="0" smtClean="0"/>
              <a:t>وإن </a:t>
            </a:r>
            <a:r>
              <a:rPr lang="ar-SA" sz="8000" b="1" dirty="0" smtClean="0"/>
              <a:t>قذف </a:t>
            </a:r>
            <a:r>
              <a:rPr lang="ar-SA" sz="8000" b="1" dirty="0" smtClean="0"/>
              <a:t>زوجته الصغيرة أو المجنونة عزر ولا لعان.</a:t>
            </a:r>
            <a:endParaRPr lang="ar-SA" sz="8000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كتاب </a:t>
            </a:r>
            <a:r>
              <a:rPr lang="ar-SA" b="1" dirty="0" smtClean="0"/>
              <a:t>اللعان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95400"/>
            <a:ext cx="9753600" cy="5105400"/>
          </a:xfrm>
        </p:spPr>
        <p:txBody>
          <a:bodyPr/>
          <a:lstStyle/>
          <a:p>
            <a:r>
              <a:rPr lang="ar-SA" sz="4000" b="1" dirty="0" smtClean="0"/>
              <a:t>ومن شرطه قذفها بالزنا </a:t>
            </a:r>
            <a:r>
              <a:rPr lang="ar-SA" sz="4000" b="1" dirty="0" smtClean="0"/>
              <a:t>لفظاً </a:t>
            </a:r>
            <a:r>
              <a:rPr lang="ar-SA" sz="4000" b="1" dirty="0" err="1" smtClean="0"/>
              <a:t>كزنيت</a:t>
            </a:r>
            <a:r>
              <a:rPr lang="ar-SA" sz="4000" b="1" dirty="0" smtClean="0"/>
              <a:t> أو يا زانية أو رأيتك تزنين في قبل أو </a:t>
            </a:r>
            <a:r>
              <a:rPr lang="ar-SA" sz="4000" b="1" dirty="0" smtClean="0"/>
              <a:t>دبر. </a:t>
            </a:r>
          </a:p>
          <a:p>
            <a:r>
              <a:rPr lang="ar-SA" sz="4000" b="1" dirty="0" smtClean="0"/>
              <a:t>فإن </a:t>
            </a:r>
            <a:r>
              <a:rPr lang="ar-SA" sz="4000" b="1" dirty="0" smtClean="0"/>
              <a:t>قال: وطئت بشبهة أو مكرهة "أو نائمة" أو قال: لم تزن ولكن ليس هذا الولد مني </a:t>
            </a:r>
            <a:r>
              <a:rPr lang="ar-SA" sz="4000" b="1" dirty="0" smtClean="0"/>
              <a:t>, فشهدت </a:t>
            </a:r>
            <a:r>
              <a:rPr lang="ar-SA" sz="4000" b="1" dirty="0" smtClean="0"/>
              <a:t>امرأة </a:t>
            </a:r>
            <a:r>
              <a:rPr lang="ar-SA" sz="4000" b="1" dirty="0" smtClean="0"/>
              <a:t>ثقة </a:t>
            </a:r>
            <a:r>
              <a:rPr lang="ar-SA" sz="4000" b="1" dirty="0" smtClean="0"/>
              <a:t>أنه ولد على فراشه لحقه نسبه "ولا لعان".</a:t>
            </a:r>
          </a:p>
          <a:p>
            <a:pPr rtl="1"/>
            <a:r>
              <a:rPr lang="ar-SA" sz="4000" b="1" dirty="0" smtClean="0"/>
              <a:t>ومن شرطه أن تكذبه الزوجة.</a:t>
            </a:r>
          </a:p>
          <a:p>
            <a:pPr rtl="1"/>
            <a:r>
              <a:rPr lang="ar-SA" sz="4000" b="1" dirty="0" smtClean="0"/>
              <a:t>وإذا تم سقط عنه الحد </a:t>
            </a:r>
            <a:r>
              <a:rPr lang="ar-SA" sz="4000" b="1" dirty="0" err="1" smtClean="0"/>
              <a:t>والتعزير</a:t>
            </a:r>
            <a:r>
              <a:rPr lang="ar-SA" sz="4000" b="1" dirty="0" smtClean="0"/>
              <a:t> وتثبت الفرقة بينهما بتحريم مؤبد.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كتاب </a:t>
            </a:r>
            <a:r>
              <a:rPr lang="ar-SA" b="1" dirty="0" smtClean="0"/>
              <a:t>اللعان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677400" cy="4754563"/>
          </a:xfrm>
        </p:spPr>
        <p:txBody>
          <a:bodyPr/>
          <a:lstStyle/>
          <a:p>
            <a:pPr rtl="1"/>
            <a:r>
              <a:rPr lang="ar-SA" b="1" dirty="0" smtClean="0"/>
              <a:t>فصل</a:t>
            </a:r>
          </a:p>
          <a:p>
            <a:pPr rtl="1"/>
            <a:r>
              <a:rPr lang="ar-SA" sz="5400" b="1" dirty="0" smtClean="0"/>
              <a:t>من ولدت زوجته منه أمكن </a:t>
            </a:r>
            <a:r>
              <a:rPr lang="ar-SA" sz="5400" b="1" dirty="0" smtClean="0"/>
              <a:t>أنه </a:t>
            </a:r>
            <a:r>
              <a:rPr lang="ar-SA" sz="5400" b="1" dirty="0" smtClean="0"/>
              <a:t>منه لحقه بأن تلده بعد نصف سنة منذ أمكن وطؤه أو دون أربع سنين منذ أبانها وهو ممن يولد لمثله "كابن عشر", "ولا يحكم ببلوغه إن شك فيه".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كتاب </a:t>
            </a:r>
            <a:r>
              <a:rPr lang="ar-SA" b="1" dirty="0" smtClean="0"/>
              <a:t>اللعان</a:t>
            </a: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677400" cy="4754563"/>
          </a:xfrm>
        </p:spPr>
        <p:txBody>
          <a:bodyPr/>
          <a:lstStyle/>
          <a:p>
            <a:pPr rtl="1"/>
            <a:r>
              <a:rPr lang="ar-SA" sz="4800" b="1" dirty="0" smtClean="0"/>
              <a:t>ومن اعترف بوطء أمته في الفرج أو دونه فولدت لنصف سنة </a:t>
            </a:r>
            <a:r>
              <a:rPr lang="ar-SA" sz="4800" b="1" dirty="0" smtClean="0"/>
              <a:t>فأزيد </a:t>
            </a:r>
            <a:r>
              <a:rPr lang="ar-SA" sz="4800" b="1" dirty="0" smtClean="0"/>
              <a:t>لحقه ولدها إلا أن يدعي </a:t>
            </a:r>
            <a:r>
              <a:rPr lang="ar-SA" sz="4800" b="1" dirty="0" err="1" smtClean="0"/>
              <a:t>الاستبراء</a:t>
            </a:r>
            <a:r>
              <a:rPr lang="ar-SA" sz="4800" b="1" dirty="0" smtClean="0"/>
              <a:t> ويحلف </a:t>
            </a:r>
            <a:r>
              <a:rPr lang="ar-SA" sz="4800" b="1" dirty="0" smtClean="0"/>
              <a:t>عليه</a:t>
            </a:r>
          </a:p>
          <a:p>
            <a:pPr rtl="1"/>
            <a:r>
              <a:rPr lang="ar-SA" sz="4800" b="1" dirty="0" smtClean="0"/>
              <a:t>وإن </a:t>
            </a:r>
            <a:r>
              <a:rPr lang="ar-SA" sz="4800" b="1" dirty="0" smtClean="0"/>
              <a:t>قال: وطئتها دون الفرج أو فيه ولم </a:t>
            </a:r>
            <a:r>
              <a:rPr lang="ar-SA" sz="4800" b="1" dirty="0" smtClean="0"/>
              <a:t>أنزل </a:t>
            </a:r>
            <a:r>
              <a:rPr lang="ar-SA" sz="4800" b="1" dirty="0" smtClean="0"/>
              <a:t>أو عزلت لحقه وإن أعتقها أو باعها بعد اعترافه </a:t>
            </a:r>
            <a:r>
              <a:rPr lang="ar-SA" sz="4800" b="1" dirty="0" err="1" smtClean="0"/>
              <a:t>بوطئها</a:t>
            </a:r>
            <a:r>
              <a:rPr lang="ar-SA" sz="4800" b="1" dirty="0" smtClean="0"/>
              <a:t> فأتت بولد لدون نصف سنة لحقه والبيع باطل.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336</Words>
  <Application>Microsoft Office PowerPoint</Application>
  <PresentationFormat>A4 Paper (210x297 mm)‎</PresentationFormat>
  <Paragraphs>38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  كتاب اللعان   </vt:lpstr>
      <vt:lpstr>  كتاب اللعان</vt:lpstr>
      <vt:lpstr>  كتاب اللعان  </vt:lpstr>
      <vt:lpstr> كتاب اللعان </vt:lpstr>
      <vt:lpstr>  كتاب اللعان </vt:lpstr>
      <vt:lpstr>  كتاب اللعان</vt:lpstr>
      <vt:lpstr>  كتاب اللعان </vt:lpstr>
      <vt:lpstr>الشريحة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PC Planet</cp:lastModifiedBy>
  <cp:revision>96</cp:revision>
  <dcterms:created xsi:type="dcterms:W3CDTF">2009-10-14T19:14:34Z</dcterms:created>
  <dcterms:modified xsi:type="dcterms:W3CDTF">2012-03-04T13:55:27Z</dcterms:modified>
</cp:coreProperties>
</file>