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834"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latin typeface="Calibri" pitchFamily="34" charset="0"/>
              </a:rPr>
              <a:t>نظام التعليم المطور للانتساب</a:t>
            </a:r>
            <a:endParaRPr lang="en-US" sz="2800" b="1" dirty="0">
              <a:latin typeface="Calibri" pitchFamily="34" charset="0"/>
            </a:endParaRPr>
          </a:p>
          <a:p>
            <a:pPr algn="ctr" rtl="0">
              <a:spcBef>
                <a:spcPct val="20000"/>
              </a:spcBef>
              <a:buFont typeface="Arial" pitchFamily="34" charset="0"/>
              <a:buNone/>
            </a:pPr>
            <a:r>
              <a:rPr lang="en-US" sz="2600" dirty="0" smtClean="0">
                <a:latin typeface="Calibri" pitchFamily="34" charset="0"/>
              </a:rPr>
              <a:t> </a:t>
            </a:r>
            <a:r>
              <a:rPr lang="ar-SA" sz="2600" dirty="0" smtClean="0">
                <a:latin typeface="Calibri" pitchFamily="34" charset="0"/>
              </a:rPr>
              <a:t> </a:t>
            </a:r>
            <a:r>
              <a:rPr lang="ar-EG" sz="2600" dirty="0" smtClean="0">
                <a:latin typeface="Calibri" pitchFamily="34" charset="0"/>
              </a:rPr>
              <a:t>كلية </a:t>
            </a:r>
            <a:r>
              <a:rPr lang="ar-EG" sz="2600" dirty="0" err="1">
                <a:latin typeface="Calibri" pitchFamily="34" charset="0"/>
              </a:rPr>
              <a:t>ا</a:t>
            </a:r>
            <a:r>
              <a:rPr lang="ar-SA" sz="2600" dirty="0" smtClean="0">
                <a:latin typeface="Calibri" pitchFamily="34" charset="0"/>
              </a:rPr>
              <a:t>لآداب</a:t>
            </a:r>
            <a:r>
              <a:rPr lang="ar-EG" sz="2600" dirty="0" smtClean="0">
                <a:latin typeface="Calibri" pitchFamily="34" charset="0"/>
              </a:rPr>
              <a:t> </a:t>
            </a:r>
            <a:r>
              <a:rPr lang="ar-EG" sz="2600" dirty="0">
                <a:latin typeface="Calibri" pitchFamily="34" charset="0"/>
              </a:rPr>
              <a:t>– </a:t>
            </a:r>
            <a:r>
              <a:rPr lang="ar-SA" sz="2600" dirty="0" err="1" smtClean="0">
                <a:latin typeface="Calibri" pitchFamily="34" charset="0"/>
              </a:rPr>
              <a:t>الدرسات</a:t>
            </a:r>
            <a:r>
              <a:rPr lang="ar-SA" sz="2600" dirty="0" smtClean="0">
                <a:latin typeface="Calibri" pitchFamily="34" charset="0"/>
              </a:rPr>
              <a:t> </a:t>
            </a:r>
            <a:r>
              <a:rPr lang="ar-SA" sz="2600" dirty="0" err="1" smtClean="0">
                <a:latin typeface="Calibri" pitchFamily="34" charset="0"/>
              </a:rPr>
              <a:t>الإ</a:t>
            </a:r>
            <a:r>
              <a:rPr lang="ar-EG" sz="2600" dirty="0" smtClean="0">
                <a:latin typeface="Calibri" pitchFamily="34" charset="0"/>
              </a:rPr>
              <a:t>س</a:t>
            </a:r>
            <a:r>
              <a:rPr lang="ar-SA" sz="2600" dirty="0" smtClean="0">
                <a:latin typeface="Calibri" pitchFamily="34" charset="0"/>
              </a:rPr>
              <a:t>لا</a:t>
            </a:r>
            <a:r>
              <a:rPr lang="ar-EG" sz="2600" dirty="0" smtClean="0">
                <a:latin typeface="Calibri" pitchFamily="34" charset="0"/>
              </a:rPr>
              <a:t>م</a:t>
            </a:r>
            <a:r>
              <a:rPr lang="ar-SA" sz="2600" dirty="0" err="1" smtClean="0">
                <a:latin typeface="Calibri" pitchFamily="34" charset="0"/>
              </a:rPr>
              <a:t>ية</a:t>
            </a:r>
            <a:endParaRPr lang="en-US" sz="2600" dirty="0">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2133600"/>
          </a:xfrm>
          <a:prstGeom prst="rect">
            <a:avLst/>
          </a:prstGeom>
          <a:noFill/>
          <a:ln w="9525">
            <a:noFill/>
            <a:miter lim="800000"/>
            <a:headEnd/>
            <a:tailEnd/>
          </a:ln>
        </p:spPr>
        <p:txBody>
          <a:bodyPr anchor="ctr"/>
          <a:lstStyle/>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ar-EG" sz="3700" b="1" dirty="0" smtClean="0">
                <a:solidFill>
                  <a:srgbClr val="376092"/>
                </a:solidFill>
                <a:latin typeface="AYM Wadiy S_U normal."/>
                <a:cs typeface="Times New Roman" pitchFamily="18" charset="0"/>
              </a:rPr>
              <a:t>اسم </a:t>
            </a:r>
            <a:r>
              <a:rPr lang="ar-EG" sz="3700" b="1" dirty="0">
                <a:solidFill>
                  <a:srgbClr val="376092"/>
                </a:solidFill>
                <a:latin typeface="AYM Wadiy S_U normal."/>
                <a:cs typeface="Times New Roman" pitchFamily="18" charset="0"/>
              </a:rPr>
              <a:t>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الأسرة309</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SA" sz="1700" b="1" dirty="0" smtClean="0">
                <a:solidFill>
                  <a:srgbClr val="7F7F7F"/>
                </a:solidFill>
                <a:latin typeface="Calibri" pitchFamily="34" charset="0"/>
                <a:cs typeface="Times New Roman" pitchFamily="18" charset="0"/>
              </a:rPr>
              <a:t>ـ</a:t>
            </a:r>
            <a:endParaRPr lang="en-US" sz="1700" b="1" dirty="0">
              <a:solidFill>
                <a:srgbClr val="7F7F7F"/>
              </a:solidFill>
              <a:latin typeface="Calibri" pitchFamily="34" charset="0"/>
            </a:endParaRPr>
          </a:p>
          <a:p>
            <a:pPr algn="l">
              <a:lnSpc>
                <a:spcPct val="80000"/>
              </a:lnSpc>
            </a:pPr>
            <a:r>
              <a:rPr lang="ar-SA" sz="4000" b="1" dirty="0">
                <a:latin typeface="Calibri" pitchFamily="34" charset="0"/>
                <a:cs typeface="Times New Roman" pitchFamily="18" charset="0"/>
              </a:rPr>
              <a:t>د. </a:t>
            </a:r>
            <a:r>
              <a:rPr lang="ar-SA" sz="4000" b="1" dirty="0" smtClean="0">
                <a:latin typeface="Calibri" pitchFamily="34" charset="0"/>
                <a:cs typeface="Times New Roman" pitchFamily="18" charset="0"/>
              </a:rPr>
              <a:t>خالد </a:t>
            </a:r>
            <a:r>
              <a:rPr lang="ar-SA" sz="4000" b="1" dirty="0" err="1" smtClean="0">
                <a:latin typeface="Calibri" pitchFamily="34" charset="0"/>
                <a:cs typeface="Times New Roman" pitchFamily="18" charset="0"/>
              </a:rPr>
              <a:t>الدوغان</a:t>
            </a:r>
            <a:endParaRPr lang="ar-SA" sz="4000" b="1" dirty="0" smtClean="0">
              <a:latin typeface="Calibri" pitchFamily="34" charset="0"/>
              <a:cs typeface="Times New Roman" pitchFamily="18" charset="0"/>
            </a:endParaRPr>
          </a:p>
          <a:p>
            <a:pPr algn="l">
              <a:lnSpc>
                <a:spcPct val="80000"/>
              </a:lnSpc>
            </a:pPr>
            <a:r>
              <a:rPr lang="ar-SA" sz="2400" b="1" dirty="0" smtClean="0">
                <a:latin typeface="Calibri" pitchFamily="34" charset="0"/>
                <a:cs typeface="Times New Roman" pitchFamily="18" charset="0"/>
              </a:rPr>
              <a:t>المحاضرة الثالثة عشر</a:t>
            </a:r>
            <a:endParaRPr lang="ar-SA" sz="2400" b="1" dirty="0" smtClean="0">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677400" cy="4754563"/>
          </a:xfrm>
        </p:spPr>
        <p:txBody>
          <a:bodyPr/>
          <a:lstStyle/>
          <a:p>
            <a:pPr marL="514350" indent="-514350"/>
            <a:r>
              <a:rPr lang="ar-SA" sz="4800" b="1" dirty="0" smtClean="0"/>
              <a:t>تلزم العدة كل امرأة فارقت زوجا خلا </a:t>
            </a:r>
            <a:r>
              <a:rPr lang="ar-SA" sz="4800" b="1" dirty="0" err="1" smtClean="0"/>
              <a:t>بها</a:t>
            </a:r>
            <a:r>
              <a:rPr lang="ar-SA" sz="4800" b="1" dirty="0" smtClean="0"/>
              <a:t> مطاوعة مع علمه </a:t>
            </a:r>
            <a:r>
              <a:rPr lang="ar-SA" sz="4800" b="1" dirty="0" err="1" smtClean="0"/>
              <a:t>بها</a:t>
            </a:r>
            <a:r>
              <a:rPr lang="ar-SA" sz="4800" b="1" dirty="0" smtClean="0"/>
              <a:t> "وقدرته على وطئها" ولو مع ما يمنعه منهما أو من </a:t>
            </a:r>
            <a:r>
              <a:rPr lang="ar-SA" sz="4800" b="1" dirty="0" smtClean="0"/>
              <a:t>أحدهما </a:t>
            </a:r>
            <a:r>
              <a:rPr lang="ar-SA" sz="4800" b="1" dirty="0" smtClean="0"/>
              <a:t>حسا أو شرعا أو وطئها أو مات عنها </a:t>
            </a:r>
            <a:r>
              <a:rPr lang="ar-SA" sz="4800" b="1" dirty="0" smtClean="0"/>
              <a:t>حتى </a:t>
            </a:r>
            <a:r>
              <a:rPr lang="ar-SA" sz="4800" b="1" dirty="0" smtClean="0"/>
              <a:t>في نكاح فاسد فيه خلاف وإن كان باطلا وفاقا لم تعتد للوفاة.</a:t>
            </a:r>
          </a:p>
          <a:p>
            <a:pPr marL="514350" indent="-514350"/>
            <a:endParaRPr lang="ar-SA" dirty="0" smtClean="0"/>
          </a:p>
          <a:p>
            <a:pPr marL="514350" indent="-514350">
              <a:buFont typeface="+mj-lt"/>
              <a:buAutoNum type="arabicPeriod"/>
            </a:pP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6400" b="1" dirty="0" smtClean="0"/>
              <a:t>"ومن فارقها حيا قبل وطء وخلوة أو بعدهما أو أحدهما وهو ممن لا يولد لمثله", "أو تحملت ماء الزوج أو قبلها أو لمسها بلا خلوة فلا عدة".</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r>
            <a:br>
              <a:rPr lang="en-US" dirty="0" smtClean="0"/>
            </a:br>
            <a:r>
              <a:rPr lang="ar-SA" b="1" dirty="0" smtClean="0"/>
              <a:t> </a:t>
            </a:r>
            <a:r>
              <a:rPr lang="ar-SA" b="1" dirty="0" smtClean="0"/>
              <a:t> كتاب </a:t>
            </a:r>
            <a:r>
              <a:rPr lang="ar-SA" b="1" dirty="0" smtClean="0"/>
              <a:t>العدد </a:t>
            </a:r>
            <a:r>
              <a:rPr lang="ar-SA" dirty="0" smtClean="0"/>
              <a:t/>
            </a:r>
            <a:br>
              <a:rPr lang="ar-SA" dirty="0" smtClean="0"/>
            </a:br>
            <a:endParaRPr lang="ar-SA" dirty="0"/>
          </a:p>
        </p:txBody>
      </p:sp>
      <p:sp>
        <p:nvSpPr>
          <p:cNvPr id="3" name="عنصر نائب للمحتوى 2"/>
          <p:cNvSpPr>
            <a:spLocks noGrp="1"/>
          </p:cNvSpPr>
          <p:nvPr>
            <p:ph idx="1"/>
          </p:nvPr>
        </p:nvSpPr>
        <p:spPr>
          <a:xfrm>
            <a:off x="0" y="1295400"/>
            <a:ext cx="9753600" cy="4830763"/>
          </a:xfrm>
        </p:spPr>
        <p:txBody>
          <a:bodyPr/>
          <a:lstStyle/>
          <a:p>
            <a:r>
              <a:rPr lang="ar-SA" sz="5400" b="1" dirty="0" err="1" smtClean="0">
                <a:solidFill>
                  <a:srgbClr val="0070C0"/>
                </a:solidFill>
              </a:rPr>
              <a:t>والمعتدات</a:t>
            </a:r>
            <a:r>
              <a:rPr lang="ar-SA" sz="5400" b="1" dirty="0" smtClean="0">
                <a:solidFill>
                  <a:srgbClr val="0070C0"/>
                </a:solidFill>
              </a:rPr>
              <a:t> </a:t>
            </a:r>
            <a:r>
              <a:rPr lang="ar-SA" sz="5400" b="1" dirty="0" smtClean="0">
                <a:solidFill>
                  <a:srgbClr val="0070C0"/>
                </a:solidFill>
              </a:rPr>
              <a:t>ست:</a:t>
            </a:r>
          </a:p>
          <a:p>
            <a:pPr rtl="1"/>
            <a:r>
              <a:rPr lang="ar-SA" sz="4000" b="1" dirty="0" smtClean="0">
                <a:solidFill>
                  <a:srgbClr val="FF0000"/>
                </a:solidFill>
              </a:rPr>
              <a:t>الحامل</a:t>
            </a:r>
            <a:r>
              <a:rPr lang="ar-SA" sz="4000" b="1" dirty="0" smtClean="0"/>
              <a:t> وعدتها من موت وغيره إلى وضع كل حمل وإنما تنقضي ما تصير به أمة أم ولد فإن لم يلحقه لصغره "أو لكونه ممسوحا" "أو ولدت لدون ستة أشهر منذ نكحها ونحوه وعاش" لم تنقض به.</a:t>
            </a:r>
          </a:p>
          <a:p>
            <a:pPr rtl="1"/>
            <a:r>
              <a:rPr lang="ar-SA" sz="4000" b="1" dirty="0" smtClean="0"/>
              <a:t>وأكثر مدة الحمل أربع سنين وأقلها ستة أشهر وغالبها تسعة ويباح إلقاء النطفة قبل أربعين يوما بدواء مباح.</a:t>
            </a:r>
          </a:p>
          <a:p>
            <a:endParaRPr lang="ar-SA" dirty="0" smtClean="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753600" cy="5257800"/>
          </a:xfrm>
        </p:spPr>
        <p:txBody>
          <a:bodyPr/>
          <a:lstStyle/>
          <a:p>
            <a:pPr rtl="1"/>
            <a:r>
              <a:rPr lang="ar-SA" sz="3600" b="1" dirty="0" smtClean="0">
                <a:solidFill>
                  <a:srgbClr val="FF0000"/>
                </a:solidFill>
              </a:rPr>
              <a:t>فصل</a:t>
            </a:r>
            <a:endParaRPr lang="ar-SA" sz="3600" b="1" dirty="0" smtClean="0">
              <a:solidFill>
                <a:srgbClr val="FF0000"/>
              </a:solidFill>
            </a:endParaRPr>
          </a:p>
          <a:p>
            <a:pPr rtl="1"/>
            <a:r>
              <a:rPr lang="ar-SA" sz="3600" b="1" dirty="0" smtClean="0">
                <a:solidFill>
                  <a:srgbClr val="FF0000"/>
                </a:solidFill>
              </a:rPr>
              <a:t>الثانية</a:t>
            </a:r>
            <a:r>
              <a:rPr lang="ar-SA" sz="3600" b="1" dirty="0" smtClean="0"/>
              <a:t>: المتوفى عنها زوجها بلا </a:t>
            </a:r>
            <a:r>
              <a:rPr lang="ar-SA" sz="3600" b="1" dirty="0" smtClean="0"/>
              <a:t>حمل </a:t>
            </a:r>
            <a:r>
              <a:rPr lang="ar-SA" sz="3600" b="1" dirty="0" smtClean="0"/>
              <a:t>قبل الدخول وبعده للحرة أربعة أشهر </a:t>
            </a:r>
            <a:r>
              <a:rPr lang="ar-SA" sz="3600" b="1" dirty="0" smtClean="0"/>
              <a:t>وعشرة </a:t>
            </a:r>
            <a:r>
              <a:rPr lang="ar-SA" sz="3600" b="1" dirty="0" smtClean="0"/>
              <a:t>وللأمة نصفها فإن مات زوج رجعية في عدة طلاق سقطت وابتدأت عدة وفاة منذ مات وإن مات في عدة من أبانها في الصحة لم تنتقل وتعتد من أبانها في مرض موته الأطول من عدة وفاة وطلاق ما لم تكن أمة أو ذمية أو جاءت البينونة منها فلطلاق لا غيره.</a:t>
            </a:r>
          </a:p>
          <a:p>
            <a:pPr rtl="1"/>
            <a:r>
              <a:rPr lang="ar-SA" sz="3600" b="1" dirty="0" smtClean="0"/>
              <a:t>"وإن طلق بعض نسائه مبهمة أو معينة ثم </a:t>
            </a:r>
            <a:r>
              <a:rPr lang="ar-SA" sz="3600" b="1" dirty="0" smtClean="0"/>
              <a:t>نسيها </a:t>
            </a:r>
            <a:r>
              <a:rPr lang="ar-SA" sz="3600" b="1" dirty="0" smtClean="0"/>
              <a:t>ثم مات قبل قرعة اعتد كل منهن سوى حامل الأطول منهما".</a:t>
            </a:r>
          </a:p>
          <a:p>
            <a:endParaRPr lang="ar-SA" dirty="0" smtClean="0"/>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العدد</a:t>
            </a:r>
            <a:endParaRPr lang="ar-SA" dirty="0"/>
          </a:p>
        </p:txBody>
      </p:sp>
      <p:sp>
        <p:nvSpPr>
          <p:cNvPr id="3" name="عنصر نائب للمحتوى 2"/>
          <p:cNvSpPr>
            <a:spLocks noGrp="1"/>
          </p:cNvSpPr>
          <p:nvPr>
            <p:ph idx="1"/>
          </p:nvPr>
        </p:nvSpPr>
        <p:spPr>
          <a:xfrm>
            <a:off x="0" y="1371600"/>
            <a:ext cx="9677400" cy="4754563"/>
          </a:xfrm>
        </p:spPr>
        <p:txBody>
          <a:bodyPr/>
          <a:lstStyle/>
          <a:p>
            <a:pPr rtl="1"/>
            <a:r>
              <a:rPr lang="ar-SA" sz="4800" b="1" dirty="0" smtClean="0">
                <a:solidFill>
                  <a:srgbClr val="FF0000"/>
                </a:solidFill>
              </a:rPr>
              <a:t>الثالثة</a:t>
            </a:r>
            <a:r>
              <a:rPr lang="ar-SA" sz="4800" b="1" dirty="0" smtClean="0"/>
              <a:t>: الحائل ذات </a:t>
            </a:r>
            <a:r>
              <a:rPr lang="ar-SA" sz="4800" b="1" dirty="0" err="1" smtClean="0"/>
              <a:t>الأقراء</a:t>
            </a:r>
            <a:r>
              <a:rPr lang="ar-SA" sz="4800" b="1" dirty="0" smtClean="0"/>
              <a:t> وهي الحيض المفارقة في الحياة فعدتها إن كانت </a:t>
            </a:r>
            <a:r>
              <a:rPr lang="ar-SA" sz="4800" b="1" dirty="0" smtClean="0"/>
              <a:t>حرة </a:t>
            </a:r>
            <a:r>
              <a:rPr lang="ar-SA" sz="4800" b="1" dirty="0" smtClean="0"/>
              <a:t>أو </a:t>
            </a:r>
            <a:r>
              <a:rPr lang="ar-SA" sz="4800" b="1" dirty="0" err="1" smtClean="0"/>
              <a:t>مبعضة</a:t>
            </a:r>
            <a:r>
              <a:rPr lang="ar-SA" sz="4800" b="1" dirty="0" smtClean="0"/>
              <a:t> </a:t>
            </a:r>
            <a:r>
              <a:rPr lang="ar-SA" sz="4800" b="1" dirty="0" err="1" smtClean="0"/>
              <a:t>ثلاتة</a:t>
            </a:r>
            <a:r>
              <a:rPr lang="ar-SA" sz="4800" b="1" dirty="0" smtClean="0"/>
              <a:t> </a:t>
            </a:r>
            <a:r>
              <a:rPr lang="ar-SA" sz="4800" b="1" dirty="0" err="1" smtClean="0"/>
              <a:t>قروء</a:t>
            </a:r>
            <a:r>
              <a:rPr lang="ar-SA" sz="4800" b="1" dirty="0" smtClean="0"/>
              <a:t> </a:t>
            </a:r>
            <a:r>
              <a:rPr lang="ar-SA" sz="4800" b="1" dirty="0" smtClean="0"/>
              <a:t>كاملة </a:t>
            </a:r>
            <a:r>
              <a:rPr lang="ar-SA" sz="4800" b="1" dirty="0" smtClean="0"/>
              <a:t>وإلا قرآن.</a:t>
            </a:r>
          </a:p>
          <a:p>
            <a:pPr rtl="1"/>
            <a:r>
              <a:rPr lang="ar-SA" sz="4800" b="1" dirty="0" smtClean="0">
                <a:solidFill>
                  <a:srgbClr val="FF0000"/>
                </a:solidFill>
              </a:rPr>
              <a:t>الرابعة</a:t>
            </a:r>
            <a:r>
              <a:rPr lang="ar-SA" sz="4800" b="1" dirty="0" smtClean="0"/>
              <a:t>: من فارقها حيا ولم تحض لصغر أو إياس فتعتد حرة ثلاثة أشهر وأمة شهران "</a:t>
            </a:r>
            <a:r>
              <a:rPr lang="ar-SA" sz="4800" b="1" dirty="0" err="1" smtClean="0"/>
              <a:t>ومبعضة</a:t>
            </a:r>
            <a:r>
              <a:rPr lang="ar-SA" sz="4800" b="1" dirty="0" smtClean="0"/>
              <a:t>" بالحساب ويجبر الكسر.</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753600" cy="4754563"/>
          </a:xfrm>
        </p:spPr>
        <p:txBody>
          <a:bodyPr/>
          <a:lstStyle/>
          <a:p>
            <a:pPr rtl="1"/>
            <a:r>
              <a:rPr lang="ar-SA" sz="4200" b="1" dirty="0" smtClean="0">
                <a:solidFill>
                  <a:srgbClr val="FF0000"/>
                </a:solidFill>
              </a:rPr>
              <a:t>الخامسة: </a:t>
            </a:r>
            <a:r>
              <a:rPr lang="ar-SA" sz="4200" b="1" dirty="0" smtClean="0"/>
              <a:t>من ارتفع حيضها ولم تدر سببه فعدتها سنة: تسعة أشهر للحمل وثلاثة للعدة وتنقص الأمة شهرا.</a:t>
            </a:r>
          </a:p>
          <a:p>
            <a:pPr rtl="1"/>
            <a:r>
              <a:rPr lang="ar-SA" sz="4200" b="1" dirty="0" smtClean="0"/>
              <a:t>وعدة من بلغت ولم تحض </a:t>
            </a:r>
            <a:r>
              <a:rPr lang="ar-SA" sz="4200" b="1" dirty="0" err="1" smtClean="0"/>
              <a:t>والمستحاضة</a:t>
            </a:r>
            <a:r>
              <a:rPr lang="ar-SA" sz="4200" b="1" dirty="0" smtClean="0"/>
              <a:t> الناسية "</a:t>
            </a:r>
            <a:r>
              <a:rPr lang="ar-SA" sz="4200" b="1" dirty="0" err="1" smtClean="0"/>
              <a:t>والمستحاضة</a:t>
            </a:r>
            <a:r>
              <a:rPr lang="ar-SA" sz="4200" b="1" dirty="0" smtClean="0"/>
              <a:t> </a:t>
            </a:r>
            <a:r>
              <a:rPr lang="ar-SA" sz="4200" b="1" dirty="0" err="1" smtClean="0"/>
              <a:t>المبتدأة</a:t>
            </a:r>
            <a:r>
              <a:rPr lang="ar-SA" sz="4200" b="1" dirty="0" smtClean="0"/>
              <a:t>" ثلاثة أشهر "والأمة شهران" وإن علمت ما رفعه من مرض أو رضاع أو غيرهما فلا نزال في عدة حتى يعود الحيض فتعتد به أو تبلغ سن </a:t>
            </a:r>
            <a:r>
              <a:rPr lang="ar-SA" sz="4200" b="1" dirty="0" err="1" smtClean="0"/>
              <a:t>الإياس</a:t>
            </a:r>
            <a:r>
              <a:rPr lang="ar-SA" sz="4200" b="1" dirty="0" smtClean="0"/>
              <a:t> فتعتد عدته.</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العدد </a:t>
            </a: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6000" b="1" dirty="0" smtClean="0">
                <a:solidFill>
                  <a:srgbClr val="FF0000"/>
                </a:solidFill>
              </a:rPr>
              <a:t>السادسة: </a:t>
            </a:r>
            <a:r>
              <a:rPr lang="ar-SA" sz="6000" b="1" dirty="0" smtClean="0"/>
              <a:t>امرأة المفقود تتربص ما تقدم في </a:t>
            </a:r>
            <a:r>
              <a:rPr lang="ar-SA" sz="6000" b="1" dirty="0" smtClean="0"/>
              <a:t>ميراثه </a:t>
            </a:r>
            <a:r>
              <a:rPr lang="ar-SA" sz="6000" b="1" dirty="0" smtClean="0"/>
              <a:t>ثم تعتد للوفاة "وأمة كحرة في التربص", "وفي العدة نصف عدة الحرة" ولا تفتقر إلى حكم حاكم بضرب المدة وعدة الوفاة.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p:txBody>
          <a:bodyPr/>
          <a:lstStyle/>
          <a:p>
            <a:pPr rtl="1"/>
            <a:r>
              <a:rPr lang="ar-SA" sz="4800" b="1" dirty="0" smtClean="0"/>
              <a:t>وإن تزوجت فقدم الأول قبل وطء الثاني فهي للأول وبعده له أخذها زوجة بالعقد الأول "ولو لم يطلق الثاني ولا يطأ قبل فراغ عدة الثاني" وله تركها معه "من غير تجديد عقد" ويأخذ قدر الصداق الذي أعطاها من الثاني ويرجع الثاني عليها بما أخذه منه.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677400" cy="4754563"/>
          </a:xfrm>
        </p:spPr>
        <p:txBody>
          <a:bodyPr/>
          <a:lstStyle/>
          <a:p>
            <a:pPr rtl="1"/>
            <a:r>
              <a:rPr lang="ar-SA" sz="7200" b="1" dirty="0" smtClean="0"/>
              <a:t>فصل</a:t>
            </a:r>
          </a:p>
          <a:p>
            <a:pPr rtl="1"/>
            <a:r>
              <a:rPr lang="ar-SA" sz="7200" b="1" dirty="0" smtClean="0"/>
              <a:t>ومن مات زوجها الغائب أو </a:t>
            </a:r>
            <a:r>
              <a:rPr lang="ar-SA" sz="7200" b="1" dirty="0" smtClean="0"/>
              <a:t>طلق </a:t>
            </a:r>
            <a:r>
              <a:rPr lang="ar-SA" sz="7200" b="1" dirty="0" smtClean="0"/>
              <a:t>اعتدت منذ </a:t>
            </a:r>
            <a:r>
              <a:rPr lang="ar-SA" sz="7200" b="1" dirty="0" smtClean="0"/>
              <a:t>الفرقة </a:t>
            </a:r>
            <a:r>
              <a:rPr lang="ar-SA" sz="7200" b="1" dirty="0" smtClean="0"/>
              <a:t>وإن لم تحد.</a:t>
            </a:r>
            <a:endParaRPr lang="ar-SA" sz="72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العدد</a:t>
            </a:r>
            <a:endParaRPr lang="ar-SA" dirty="0"/>
          </a:p>
        </p:txBody>
      </p:sp>
      <p:sp>
        <p:nvSpPr>
          <p:cNvPr id="3" name="عنصر نائب للمحتوى 2"/>
          <p:cNvSpPr>
            <a:spLocks noGrp="1"/>
          </p:cNvSpPr>
          <p:nvPr>
            <p:ph idx="1"/>
          </p:nvPr>
        </p:nvSpPr>
        <p:spPr>
          <a:xfrm>
            <a:off x="0" y="1371600"/>
            <a:ext cx="9753600" cy="4953000"/>
          </a:xfrm>
        </p:spPr>
        <p:txBody>
          <a:bodyPr/>
          <a:lstStyle/>
          <a:p>
            <a:pPr rtl="1"/>
            <a:r>
              <a:rPr lang="ar-SA" sz="4000" b="1" dirty="0" smtClean="0"/>
              <a:t>وعدة موطوءة بشبهة أو زنا "أو بعقد فاسد" </a:t>
            </a:r>
            <a:r>
              <a:rPr lang="ar-SA" sz="4000" b="1" dirty="0" smtClean="0"/>
              <a:t>كمطلقة, </a:t>
            </a:r>
          </a:p>
          <a:p>
            <a:pPr rtl="1"/>
            <a:r>
              <a:rPr lang="ar-SA" sz="4000" b="1" dirty="0" smtClean="0"/>
              <a:t>وإن </a:t>
            </a:r>
            <a:r>
              <a:rPr lang="ar-SA" sz="4000" b="1" dirty="0" smtClean="0"/>
              <a:t>وطئت </a:t>
            </a:r>
            <a:r>
              <a:rPr lang="ar-SA" sz="4000" b="1" dirty="0" err="1" smtClean="0"/>
              <a:t>معتدة</a:t>
            </a:r>
            <a:r>
              <a:rPr lang="ar-SA" sz="4000" b="1" dirty="0" smtClean="0"/>
              <a:t> بشبهة أو نكاح فاسد "فرق بينهما" وأتمت عدة الأول "ولا </a:t>
            </a:r>
            <a:r>
              <a:rPr lang="ar-SA" sz="4000" b="1" dirty="0" smtClean="0"/>
              <a:t>يحسب </a:t>
            </a:r>
            <a:r>
              <a:rPr lang="ar-SA" sz="4000" b="1" dirty="0" smtClean="0"/>
              <a:t>منها مقامها عند الثاني" ثم اعتدت للثاني "وتحل له بعقد بعد انقضاء </a:t>
            </a:r>
            <a:r>
              <a:rPr lang="ar-SA" sz="4000" b="1" dirty="0" err="1" smtClean="0"/>
              <a:t>العدتين</a:t>
            </a:r>
            <a:r>
              <a:rPr lang="ar-SA" sz="4000" b="1" dirty="0" smtClean="0"/>
              <a:t>" وإن تزوجت في عدتها لم تنقطع حتى يدخل </a:t>
            </a:r>
            <a:r>
              <a:rPr lang="ar-SA" sz="4000" b="1" dirty="0" err="1" smtClean="0"/>
              <a:t>بها</a:t>
            </a:r>
            <a:r>
              <a:rPr lang="ar-SA" sz="4000" b="1" dirty="0" smtClean="0"/>
              <a:t> فإذا فارقها بنت على عدتها من الأول ثم استأنفت العدة من الثاني وإن أتت بولد من أحدهما انقضت </a:t>
            </a:r>
            <a:r>
              <a:rPr lang="ar-SA" sz="4000" b="1" dirty="0" smtClean="0"/>
              <a:t>منه </a:t>
            </a:r>
            <a:r>
              <a:rPr lang="ar-SA" sz="4000" b="1" dirty="0" smtClean="0"/>
              <a:t>عدتها </a:t>
            </a:r>
            <a:r>
              <a:rPr lang="ar-SA" sz="4000" b="1" dirty="0" smtClean="0"/>
              <a:t>به </a:t>
            </a:r>
            <a:r>
              <a:rPr lang="ar-SA" sz="4000" b="1" dirty="0" smtClean="0"/>
              <a:t>ثم اعتدت للأخر.</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كتاب العدد</a:t>
            </a:r>
            <a:endParaRPr lang="ar-SA" dirty="0"/>
          </a:p>
        </p:txBody>
      </p:sp>
      <p:sp>
        <p:nvSpPr>
          <p:cNvPr id="3" name="عنصر نائب للمحتوى 2"/>
          <p:cNvSpPr>
            <a:spLocks noGrp="1"/>
          </p:cNvSpPr>
          <p:nvPr>
            <p:ph idx="1"/>
          </p:nvPr>
        </p:nvSpPr>
        <p:spPr>
          <a:xfrm>
            <a:off x="0" y="1371600"/>
            <a:ext cx="9753600" cy="4754563"/>
          </a:xfrm>
        </p:spPr>
        <p:txBody>
          <a:bodyPr/>
          <a:lstStyle/>
          <a:p>
            <a:r>
              <a:rPr lang="ar-SA" sz="6600" b="1" dirty="0" smtClean="0"/>
              <a:t>ومن وطئ </a:t>
            </a:r>
            <a:r>
              <a:rPr lang="ar-SA" sz="6600" b="1" dirty="0" err="1" smtClean="0"/>
              <a:t>معتدته</a:t>
            </a:r>
            <a:r>
              <a:rPr lang="ar-SA" sz="6600" b="1" dirty="0" smtClean="0"/>
              <a:t> </a:t>
            </a:r>
            <a:r>
              <a:rPr lang="ar-SA" sz="6600" b="1" dirty="0" err="1" smtClean="0"/>
              <a:t>البائن</a:t>
            </a:r>
            <a:r>
              <a:rPr lang="ar-SA" sz="6600" b="1" dirty="0" smtClean="0"/>
              <a:t> بشبهة استأنفت العدة </a:t>
            </a:r>
            <a:r>
              <a:rPr lang="ar-SA" sz="6600" b="1" dirty="0" err="1" smtClean="0"/>
              <a:t>بوطئه</a:t>
            </a:r>
            <a:r>
              <a:rPr lang="ar-SA" sz="6600" b="1" dirty="0" smtClean="0"/>
              <a:t> ودخلت فيها بقية الأولى وإن نكح من أبانها في عدتها ثم طلقها قبل الدخول بنت.</a:t>
            </a:r>
            <a:endParaRPr lang="ar-SA" sz="66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t>
            </a:r>
            <a:r>
              <a:rPr lang="ar-SA" b="1" dirty="0" smtClean="0"/>
              <a:t>  </a:t>
            </a:r>
            <a:br>
              <a:rPr lang="ar-SA" b="1" dirty="0" smtClean="0"/>
            </a:br>
            <a:r>
              <a:rPr lang="ar-SA" b="1" dirty="0" smtClean="0"/>
              <a:t>  كتاب العدد  </a:t>
            </a:r>
            <a:r>
              <a:rPr lang="ar-SA" b="1" dirty="0" err="1" smtClean="0"/>
              <a:t>ـ</a:t>
            </a:r>
            <a:r>
              <a:rPr lang="ar-SA" b="1" dirty="0" smtClean="0"/>
              <a:t> </a:t>
            </a:r>
            <a:r>
              <a:rPr lang="ar-SA" sz="3600" b="1" dirty="0" smtClean="0">
                <a:solidFill>
                  <a:srgbClr val="FF0000"/>
                </a:solidFill>
              </a:rPr>
              <a:t>فصل</a:t>
            </a:r>
            <a:r>
              <a:rPr lang="ar-SA" b="1" dirty="0" smtClean="0"/>
              <a:t/>
            </a:r>
            <a:br>
              <a:rPr lang="ar-SA" b="1" dirty="0" smtClean="0"/>
            </a:br>
            <a:r>
              <a:rPr lang="ar-SA" b="1" dirty="0" smtClean="0"/>
              <a:t> </a:t>
            </a:r>
            <a:endParaRPr lang="ar-SA" dirty="0"/>
          </a:p>
        </p:txBody>
      </p:sp>
      <p:sp>
        <p:nvSpPr>
          <p:cNvPr id="3" name="عنصر نائب للمحتوى 2"/>
          <p:cNvSpPr>
            <a:spLocks noGrp="1"/>
          </p:cNvSpPr>
          <p:nvPr>
            <p:ph idx="1"/>
          </p:nvPr>
        </p:nvSpPr>
        <p:spPr>
          <a:xfrm>
            <a:off x="0" y="1295400"/>
            <a:ext cx="9677400" cy="5029200"/>
          </a:xfrm>
        </p:spPr>
        <p:txBody>
          <a:bodyPr/>
          <a:lstStyle/>
          <a:p>
            <a:pPr rtl="1"/>
            <a:r>
              <a:rPr lang="ar-SA" sz="5200" b="1" dirty="0" smtClean="0"/>
              <a:t>يلزم </a:t>
            </a:r>
            <a:r>
              <a:rPr lang="ar-SA" sz="5200" b="1" dirty="0" err="1" smtClean="0"/>
              <a:t>الاحداد</a:t>
            </a:r>
            <a:r>
              <a:rPr lang="ar-SA" sz="5200" b="1" dirty="0" smtClean="0"/>
              <a:t> مدة العدة كل متوفى زوجها عنها "في نكاح صحيح" ولو ذمية "أو أمة" أو غير مكلفة ويباح </a:t>
            </a:r>
            <a:r>
              <a:rPr lang="ar-SA" sz="5200" b="1" dirty="0" err="1" smtClean="0"/>
              <a:t>لبائن</a:t>
            </a:r>
            <a:r>
              <a:rPr lang="ar-SA" sz="5200" b="1" dirty="0" smtClean="0"/>
              <a:t> </a:t>
            </a:r>
            <a:r>
              <a:rPr lang="ar-SA" sz="5200" b="1" dirty="0" smtClean="0"/>
              <a:t>من حي </a:t>
            </a:r>
          </a:p>
          <a:p>
            <a:pPr rtl="1"/>
            <a:r>
              <a:rPr lang="ar-SA" sz="5200" b="1" dirty="0" smtClean="0"/>
              <a:t>ولا </a:t>
            </a:r>
            <a:r>
              <a:rPr lang="ar-SA" sz="5200" b="1" dirty="0" smtClean="0"/>
              <a:t>يجب على رجعية وموطوءة بشبهة أو زنا أو في نكاح فاسد "أو باطل" أو بملك يمين.</a:t>
            </a:r>
          </a:p>
          <a:p>
            <a:pPr rtl="1"/>
            <a:endParaRPr lang="ar-SA" b="1"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كتاب </a:t>
            </a:r>
            <a:r>
              <a:rPr lang="ar-SA" b="1" dirty="0" smtClean="0"/>
              <a:t>العدد</a:t>
            </a:r>
            <a:endParaRPr lang="ar-SA" dirty="0"/>
          </a:p>
        </p:txBody>
      </p:sp>
      <p:sp>
        <p:nvSpPr>
          <p:cNvPr id="3" name="عنصر نائب للمحتوى 2"/>
          <p:cNvSpPr>
            <a:spLocks noGrp="1"/>
          </p:cNvSpPr>
          <p:nvPr>
            <p:ph idx="1"/>
          </p:nvPr>
        </p:nvSpPr>
        <p:spPr>
          <a:xfrm>
            <a:off x="0" y="1371600"/>
            <a:ext cx="9677400" cy="4754563"/>
          </a:xfrm>
        </p:spPr>
        <p:txBody>
          <a:bodyPr/>
          <a:lstStyle/>
          <a:p>
            <a:r>
              <a:rPr lang="ar-SA" sz="5400" b="1" dirty="0" err="1" smtClean="0"/>
              <a:t>والإحداد</a:t>
            </a:r>
            <a:r>
              <a:rPr lang="ar-SA" sz="5400" b="1" dirty="0" smtClean="0"/>
              <a:t>: اجتناب "ما يدعو إلى جماعها </a:t>
            </a:r>
            <a:r>
              <a:rPr lang="ar-SA" sz="5400" b="1" dirty="0" err="1" smtClean="0"/>
              <a:t>وبرغبه</a:t>
            </a:r>
            <a:r>
              <a:rPr lang="ar-SA" sz="5400" b="1" dirty="0" smtClean="0"/>
              <a:t> في النظر إليها من الزينة" والطيب والتحسين والحناء وما صبغ للزينة وحلي وكحل أسود "لا </a:t>
            </a:r>
            <a:r>
              <a:rPr lang="ar-SA" sz="5400" b="1" dirty="0" err="1" smtClean="0"/>
              <a:t>توتيا</a:t>
            </a:r>
            <a:r>
              <a:rPr lang="ar-SA" sz="5400" b="1" dirty="0" smtClean="0"/>
              <a:t> ونحوه" ولا نقاب </a:t>
            </a:r>
            <a:r>
              <a:rPr lang="ar-SA" sz="5400" b="1" dirty="0" smtClean="0"/>
              <a:t>وأبيض </a:t>
            </a:r>
            <a:r>
              <a:rPr lang="ar-SA" sz="5400" b="1" dirty="0" smtClean="0"/>
              <a:t>ولو كان حسنا.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t>
            </a:r>
            <a:br>
              <a:rPr lang="ar-SA" b="1" dirty="0" smtClean="0"/>
            </a:br>
            <a:r>
              <a:rPr lang="ar-SA" b="1" dirty="0" smtClean="0"/>
              <a:t>كتاب العدد </a:t>
            </a:r>
            <a:r>
              <a:rPr lang="ar-SA" b="1" dirty="0" err="1" smtClean="0"/>
              <a:t>ـ</a:t>
            </a:r>
            <a:r>
              <a:rPr lang="ar-SA" b="1" dirty="0" smtClean="0"/>
              <a:t> </a:t>
            </a:r>
            <a:r>
              <a:rPr lang="ar-SA" sz="4000" b="1" dirty="0" smtClean="0">
                <a:solidFill>
                  <a:schemeClr val="tx1"/>
                </a:solidFill>
              </a:rPr>
              <a:t>فصل</a:t>
            </a:r>
            <a:r>
              <a:rPr lang="ar-SA" b="1" dirty="0" smtClean="0"/>
              <a:t/>
            </a:r>
            <a:br>
              <a:rPr lang="ar-SA" b="1" dirty="0" smtClean="0"/>
            </a:br>
            <a:endParaRPr lang="ar-SA" dirty="0"/>
          </a:p>
        </p:txBody>
      </p:sp>
      <p:sp>
        <p:nvSpPr>
          <p:cNvPr id="3" name="عنصر نائب للمحتوى 2"/>
          <p:cNvSpPr>
            <a:spLocks noGrp="1"/>
          </p:cNvSpPr>
          <p:nvPr>
            <p:ph idx="1"/>
          </p:nvPr>
        </p:nvSpPr>
        <p:spPr>
          <a:xfrm>
            <a:off x="0" y="1371600"/>
            <a:ext cx="9677400" cy="4754563"/>
          </a:xfrm>
        </p:spPr>
        <p:txBody>
          <a:bodyPr/>
          <a:lstStyle/>
          <a:p>
            <a:pPr rtl="1"/>
            <a:r>
              <a:rPr lang="ar-SA" sz="5400" b="1" dirty="0" smtClean="0"/>
              <a:t>وتجب </a:t>
            </a:r>
            <a:r>
              <a:rPr lang="ar-SA" sz="5400" b="1" dirty="0" smtClean="0"/>
              <a:t>عدة الوفاة في المنزل حيث وجبت فإن تحولت خوفا أو قهرا "أو </a:t>
            </a:r>
            <a:r>
              <a:rPr lang="ar-SA" sz="5400" b="1" dirty="0" smtClean="0"/>
              <a:t>لحق" </a:t>
            </a:r>
            <a:r>
              <a:rPr lang="ar-SA" sz="5400" b="1" dirty="0" smtClean="0"/>
              <a:t>انتقلت "حيث شاءت".</a:t>
            </a:r>
          </a:p>
          <a:p>
            <a:pPr rtl="1"/>
            <a:r>
              <a:rPr lang="ar-SA" sz="5400" b="1" dirty="0" smtClean="0"/>
              <a:t>ولها الخروج لحاجتها نهارا لا ليلا "وإن تركت </a:t>
            </a:r>
            <a:r>
              <a:rPr lang="ar-SA" sz="5400" b="1" dirty="0" err="1" smtClean="0"/>
              <a:t>الإحداد</a:t>
            </a:r>
            <a:r>
              <a:rPr lang="ar-SA" sz="5400" b="1" dirty="0" smtClean="0"/>
              <a:t> </a:t>
            </a:r>
            <a:r>
              <a:rPr lang="ar-SA" sz="5400" b="1" dirty="0" smtClean="0"/>
              <a:t>أثمت </a:t>
            </a:r>
            <a:r>
              <a:rPr lang="ar-SA" sz="5400" b="1" dirty="0" smtClean="0"/>
              <a:t>وتمت عدتها بمضي زمانها".</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a:r>
            <a:br>
              <a:rPr lang="ar-SA" b="1" dirty="0" smtClean="0"/>
            </a:br>
            <a:r>
              <a:rPr lang="ar-SA" b="1" dirty="0" smtClean="0"/>
              <a:t> </a:t>
            </a:r>
            <a:r>
              <a:rPr lang="ar-SA" b="1" dirty="0" smtClean="0"/>
              <a:t> باب </a:t>
            </a:r>
            <a:r>
              <a:rPr lang="ar-SA" b="1" dirty="0" err="1" smtClean="0"/>
              <a:t>الاستبراء</a:t>
            </a:r>
            <a:r>
              <a:rPr lang="ar-SA" b="1" dirty="0" smtClean="0"/>
              <a:t/>
            </a:r>
            <a:br>
              <a:rPr lang="ar-SA" b="1" dirty="0" smtClean="0"/>
            </a:br>
            <a:endParaRPr lang="ar-SA" dirty="0"/>
          </a:p>
        </p:txBody>
      </p:sp>
      <p:sp>
        <p:nvSpPr>
          <p:cNvPr id="3" name="عنصر نائب للمحتوى 2"/>
          <p:cNvSpPr>
            <a:spLocks noGrp="1"/>
          </p:cNvSpPr>
          <p:nvPr>
            <p:ph idx="1"/>
          </p:nvPr>
        </p:nvSpPr>
        <p:spPr>
          <a:xfrm>
            <a:off x="0" y="1371600"/>
            <a:ext cx="9753600" cy="4754563"/>
          </a:xfrm>
        </p:spPr>
        <p:txBody>
          <a:bodyPr/>
          <a:lstStyle/>
          <a:p>
            <a:pPr rtl="1"/>
            <a:r>
              <a:rPr lang="ar-SA" sz="5400" b="1" dirty="0" smtClean="0"/>
              <a:t>من ملك أمة "يوطأ مثلها" من صغير وذكر وضدهما حرم عليه وطؤها ومقدماته قبل </a:t>
            </a:r>
            <a:r>
              <a:rPr lang="ar-SA" sz="5400" b="1" dirty="0" err="1" smtClean="0"/>
              <a:t>استبرائها</a:t>
            </a:r>
            <a:r>
              <a:rPr lang="ar-SA" sz="5400" b="1" dirty="0" smtClean="0"/>
              <a:t>.</a:t>
            </a:r>
          </a:p>
          <a:p>
            <a:pPr rtl="1"/>
            <a:r>
              <a:rPr lang="ar-SA" sz="5400" b="1" dirty="0" err="1" smtClean="0"/>
              <a:t>واستبراء</a:t>
            </a:r>
            <a:r>
              <a:rPr lang="ar-SA" sz="5400" b="1" dirty="0" smtClean="0"/>
              <a:t> الحامل بوضعها ومن تحيض </a:t>
            </a:r>
            <a:r>
              <a:rPr lang="ar-SA" sz="5400" b="1" dirty="0" err="1" smtClean="0"/>
              <a:t>بحيضة</a:t>
            </a:r>
            <a:r>
              <a:rPr lang="ar-SA" sz="5400" b="1" dirty="0" smtClean="0"/>
              <a:t> </a:t>
            </a:r>
            <a:r>
              <a:rPr lang="ar-SA" sz="5400" b="1" smtClean="0"/>
              <a:t>والآيسة</a:t>
            </a:r>
            <a:r>
              <a:rPr lang="ar-SA" sz="5400" b="1" dirty="0" smtClean="0"/>
              <a:t> </a:t>
            </a:r>
            <a:r>
              <a:rPr lang="ar-SA" sz="5400" b="1" dirty="0" smtClean="0"/>
              <a:t>والصغيرة بمضي شهر.</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17</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1355</TotalTime>
  <Words>758</Words>
  <Application>Microsoft Office PowerPoint</Application>
  <PresentationFormat>A4 Paper (210x297 mm)‎</PresentationFormat>
  <Paragraphs>69</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Office Theme</vt:lpstr>
      <vt:lpstr>الشريحة 1</vt:lpstr>
      <vt:lpstr>  كتاب العدد</vt:lpstr>
      <vt:lpstr>  كتاب العدد</vt:lpstr>
      <vt:lpstr>   كتاب العدد  </vt:lpstr>
      <vt:lpstr> كتاب العدد</vt:lpstr>
      <vt:lpstr>كتاب العدد</vt:lpstr>
      <vt:lpstr> كتاب العدد</vt:lpstr>
      <vt:lpstr> كتاب العدد </vt:lpstr>
      <vt:lpstr> كتاب العدد</vt:lpstr>
      <vt:lpstr> كتاب العدد</vt:lpstr>
      <vt:lpstr>كتاب العدد</vt:lpstr>
      <vt:lpstr>كتاب العدد</vt:lpstr>
      <vt:lpstr>       كتاب العدد  ـ فصل  </vt:lpstr>
      <vt:lpstr>  كتاب العدد</vt:lpstr>
      <vt:lpstr>   كتاب العدد ـ فصل </vt:lpstr>
      <vt:lpstr>   باب الاستبراء </vt:lpstr>
      <vt:lpstr>الشريحة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PC Planet</cp:lastModifiedBy>
  <cp:revision>103</cp:revision>
  <dcterms:created xsi:type="dcterms:W3CDTF">2009-10-14T19:14:34Z</dcterms:created>
  <dcterms:modified xsi:type="dcterms:W3CDTF">2012-03-11T03:29:54Z</dcterms:modified>
</cp:coreProperties>
</file>