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303" r:id="rId5"/>
    <p:sldId id="297" r:id="rId6"/>
    <p:sldId id="295" r:id="rId7"/>
    <p:sldId id="296" r:id="rId8"/>
    <p:sldId id="298" r:id="rId9"/>
    <p:sldId id="299" r:id="rId10"/>
    <p:sldId id="300" r:id="rId11"/>
    <p:sldId id="302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378" y="-4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نظرية المعرفة</a:t>
            </a:r>
            <a:endParaRPr lang="en-US" sz="2800" b="1" dirty="0"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بدران مسعود بن الحسن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المحاضرة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التمهيدية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المحاضرة التمهيدية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أهمية ومسوغات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محتوى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أهداف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طرائق التدريس والأنشطة المصاحبة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مصادر ومراجع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>
              <a:spcBef>
                <a:spcPts val="0"/>
              </a:spcBef>
            </a:pPr>
            <a:r>
              <a:rPr lang="ar-SA" sz="2500" dirty="0" smtClean="0"/>
              <a:t>- </a:t>
            </a:r>
            <a:r>
              <a:rPr lang="ar-SA" sz="2500" dirty="0" smtClean="0">
                <a:solidFill>
                  <a:srgbClr val="FF0000"/>
                </a:solidFill>
              </a:rPr>
              <a:t>منذ </a:t>
            </a:r>
            <a:r>
              <a:rPr lang="ar-SA" sz="2500" dirty="0" smtClean="0">
                <a:solidFill>
                  <a:srgbClr val="FF0000"/>
                </a:solidFill>
              </a:rPr>
              <a:t>خلق الله </a:t>
            </a:r>
            <a:r>
              <a:rPr lang="ar-SA" sz="2500" dirty="0" smtClean="0">
                <a:solidFill>
                  <a:srgbClr val="FF0000"/>
                </a:solidFill>
              </a:rPr>
              <a:t>الإنسان </a:t>
            </a:r>
            <a:r>
              <a:rPr lang="ar-SA" sz="2500" dirty="0" smtClean="0">
                <a:solidFill>
                  <a:srgbClr val="FF0000"/>
                </a:solidFill>
              </a:rPr>
              <a:t>زوده</a:t>
            </a:r>
            <a:r>
              <a:rPr lang="ar-SA" sz="2500" dirty="0" smtClean="0"/>
              <a:t> بجملة من المعارف يعرف أنه سيحتاج </a:t>
            </a:r>
            <a:r>
              <a:rPr lang="ar-SA" sz="2500" dirty="0" smtClean="0"/>
              <a:t>إليها في مسيرته لتحقيق </a:t>
            </a:r>
            <a:r>
              <a:rPr lang="ar-SA" sz="2500" dirty="0" smtClean="0">
                <a:solidFill>
                  <a:srgbClr val="FF0000"/>
                </a:solidFill>
              </a:rPr>
              <a:t>الاستخلاف</a:t>
            </a:r>
            <a:r>
              <a:rPr lang="ar-SA" sz="2500" dirty="0" smtClean="0"/>
              <a:t>. </a:t>
            </a:r>
            <a:r>
              <a:rPr lang="ar-SA" sz="2500" dirty="0" smtClean="0"/>
              <a:t>وهذا ما عبر عنه القرآن الكريم في قوله </a:t>
            </a:r>
            <a:r>
              <a:rPr lang="ar-SA" sz="2500" dirty="0" smtClean="0"/>
              <a:t>تعالى:"</a:t>
            </a:r>
            <a:r>
              <a:rPr lang="ar-SA" sz="2500" dirty="0" smtClean="0">
                <a:solidFill>
                  <a:srgbClr val="FF0000"/>
                </a:solidFill>
              </a:rPr>
              <a:t>وعلم آدم الأسماء كلها ثم عرضها على الملائكة فقال أنبئوني بأسماء هؤلاء </a:t>
            </a:r>
            <a:r>
              <a:rPr lang="ar-SA" sz="2500" dirty="0" err="1" smtClean="0">
                <a:solidFill>
                  <a:srgbClr val="FF0000"/>
                </a:solidFill>
              </a:rPr>
              <a:t>ان</a:t>
            </a:r>
            <a:r>
              <a:rPr lang="ar-SA" sz="2500" dirty="0" smtClean="0">
                <a:solidFill>
                  <a:srgbClr val="FF0000"/>
                </a:solidFill>
              </a:rPr>
              <a:t> كنتم صادقين قالوا سبحانك لا علم لنا إلا ما علمتنا انك أنت العليم الحكيم</a:t>
            </a:r>
            <a:r>
              <a:rPr lang="ar-SA" sz="2500" dirty="0" smtClean="0"/>
              <a:t>" سورة  </a:t>
            </a:r>
            <a:r>
              <a:rPr lang="ar-SA" sz="2500" dirty="0" smtClean="0"/>
              <a:t>البقرة. </a:t>
            </a:r>
            <a:endParaRPr lang="ar-SA" sz="2500" dirty="0" smtClean="0"/>
          </a:p>
          <a:p>
            <a:pPr marL="0" indent="0" algn="just" rtl="1">
              <a:spcBef>
                <a:spcPts val="0"/>
              </a:spcBef>
            </a:pPr>
            <a:r>
              <a:rPr lang="ar-SA" sz="2500" dirty="0" smtClean="0">
                <a:solidFill>
                  <a:srgbClr val="FF0000"/>
                </a:solidFill>
              </a:rPr>
              <a:t>ووهب </a:t>
            </a:r>
            <a:r>
              <a:rPr lang="ar-SA" sz="2500" dirty="0" smtClean="0">
                <a:solidFill>
                  <a:srgbClr val="FF0000"/>
                </a:solidFill>
              </a:rPr>
              <a:t>الإنسان </a:t>
            </a:r>
            <a:r>
              <a:rPr lang="ar-SA" sz="2500" dirty="0" smtClean="0">
                <a:solidFill>
                  <a:srgbClr val="FF0000"/>
                </a:solidFill>
              </a:rPr>
              <a:t>عقلا </a:t>
            </a:r>
            <a:r>
              <a:rPr lang="ar-SA" sz="2500" dirty="0" smtClean="0"/>
              <a:t>وهو يعلم أنه سيحتاج </a:t>
            </a:r>
            <a:r>
              <a:rPr lang="ar-SA" sz="2500" dirty="0" smtClean="0"/>
              <a:t>إليه </a:t>
            </a:r>
            <a:r>
              <a:rPr lang="ar-SA" sz="2500" dirty="0" smtClean="0"/>
              <a:t>في شتى مظاهر حياته اليومية</a:t>
            </a:r>
            <a:r>
              <a:rPr lang="ar-SA" sz="2500" dirty="0" smtClean="0"/>
              <a:t>. كذلك </a:t>
            </a:r>
            <a:r>
              <a:rPr lang="ar-SA" sz="2500" dirty="0" smtClean="0">
                <a:solidFill>
                  <a:srgbClr val="FF0000"/>
                </a:solidFill>
              </a:rPr>
              <a:t>نزل عليه كتب الوحي</a:t>
            </a:r>
            <a:r>
              <a:rPr lang="ar-SA" sz="2500" dirty="0" smtClean="0"/>
              <a:t> ليمده بمعارف ما كان </a:t>
            </a:r>
            <a:r>
              <a:rPr lang="ar-SA" sz="2500" dirty="0" smtClean="0"/>
              <a:t>بإمكانه </a:t>
            </a:r>
            <a:r>
              <a:rPr lang="ar-SA" sz="2500" dirty="0" smtClean="0"/>
              <a:t>الحصول عليها لولا الوحي</a:t>
            </a:r>
            <a:r>
              <a:rPr lang="ar-SA" sz="2500" dirty="0" smtClean="0"/>
              <a:t>. </a:t>
            </a:r>
            <a:r>
              <a:rPr lang="ar-SA" sz="2500" dirty="0" smtClean="0">
                <a:solidFill>
                  <a:srgbClr val="FF0000"/>
                </a:solidFill>
              </a:rPr>
              <a:t>وبث </a:t>
            </a:r>
            <a:r>
              <a:rPr lang="ar-SA" sz="2500" dirty="0" smtClean="0">
                <a:solidFill>
                  <a:srgbClr val="FF0000"/>
                </a:solidFill>
              </a:rPr>
              <a:t>في الكون والطبيعة من الآيات والعلامات والظواهر الطبيعية</a:t>
            </a:r>
            <a:r>
              <a:rPr lang="ar-SA" sz="2500" dirty="0" smtClean="0"/>
              <a:t> ما يساعده على </a:t>
            </a:r>
            <a:r>
              <a:rPr lang="ar-SA" sz="2500" dirty="0" smtClean="0">
                <a:solidFill>
                  <a:srgbClr val="FF0000"/>
                </a:solidFill>
              </a:rPr>
              <a:t>اكتشاف</a:t>
            </a:r>
            <a:r>
              <a:rPr lang="ar-SA" sz="2500" dirty="0" smtClean="0"/>
              <a:t> أسرار الكون </a:t>
            </a:r>
            <a:r>
              <a:rPr lang="ar-SA" sz="2500" dirty="0" smtClean="0"/>
              <a:t>و</a:t>
            </a:r>
            <a:r>
              <a:rPr lang="ar-SA" sz="2500" dirty="0" smtClean="0">
                <a:solidFill>
                  <a:srgbClr val="FF0000"/>
                </a:solidFill>
              </a:rPr>
              <a:t>إدراك</a:t>
            </a:r>
            <a:r>
              <a:rPr lang="ar-SA" sz="2500" dirty="0" smtClean="0"/>
              <a:t> </a:t>
            </a:r>
            <a:r>
              <a:rPr lang="ar-SA" sz="2500" dirty="0" smtClean="0"/>
              <a:t>قوانين الطبيعة وكل ذلك يدل على أن </a:t>
            </a:r>
            <a:r>
              <a:rPr lang="ar-SA" sz="2500" dirty="0" smtClean="0">
                <a:solidFill>
                  <a:srgbClr val="FF0000"/>
                </a:solidFill>
              </a:rPr>
              <a:t>حياة </a:t>
            </a:r>
            <a:r>
              <a:rPr lang="ar-SA" sz="2500" dirty="0" smtClean="0">
                <a:solidFill>
                  <a:srgbClr val="FF0000"/>
                </a:solidFill>
              </a:rPr>
              <a:t>الإنسان </a:t>
            </a:r>
            <a:r>
              <a:rPr lang="ar-SA" sz="2500" dirty="0" smtClean="0">
                <a:solidFill>
                  <a:srgbClr val="FF0000"/>
                </a:solidFill>
              </a:rPr>
              <a:t>لا يمكن أن تستقيم دون معرفة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مسوغات المقرر: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تأصيل المعرفة والعلوم من خلال:</a:t>
            </a:r>
          </a:p>
          <a:p>
            <a:pPr algn="just" rtl="1"/>
            <a:r>
              <a:rPr lang="ar-SA" dirty="0" smtClean="0"/>
              <a:t>دراسة مناهج المعرفة ونظرياتها</a:t>
            </a:r>
          </a:p>
          <a:p>
            <a:pPr algn="just" rtl="1"/>
            <a:r>
              <a:rPr lang="ar-SA" dirty="0" smtClean="0"/>
              <a:t>والتعرف على أعلامها </a:t>
            </a:r>
          </a:p>
          <a:p>
            <a:pPr algn="just" rtl="1"/>
            <a:r>
              <a:rPr lang="ar-SA" dirty="0" smtClean="0"/>
              <a:t>واتجاهاتها المعاصرة 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محتوى المقرر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يحتوى المقرر على </a:t>
            </a:r>
            <a:r>
              <a:rPr lang="ar-SA" sz="2800" dirty="0" smtClean="0">
                <a:solidFill>
                  <a:srgbClr val="FF0000"/>
                </a:solidFill>
              </a:rPr>
              <a:t>14</a:t>
            </a:r>
            <a:r>
              <a:rPr lang="ar-SA" sz="2800" dirty="0" smtClean="0"/>
              <a:t> محاضرة موزعة على </a:t>
            </a:r>
            <a:r>
              <a:rPr lang="ar-SA" sz="2800" dirty="0" smtClean="0">
                <a:solidFill>
                  <a:srgbClr val="FF0000"/>
                </a:solidFill>
              </a:rPr>
              <a:t>14</a:t>
            </a:r>
            <a:r>
              <a:rPr lang="ar-SA" sz="2800" dirty="0" smtClean="0"/>
              <a:t> أسبوع.</a:t>
            </a:r>
          </a:p>
          <a:p>
            <a:pPr rtl="1"/>
            <a:r>
              <a:rPr lang="ar-SA" sz="2400" b="1" dirty="0" smtClean="0"/>
              <a:t>المعرفة وأنواعها –</a:t>
            </a:r>
            <a:r>
              <a:rPr lang="en-US" sz="2400" b="1" smtClean="0"/>
              <a:t> </a:t>
            </a:r>
            <a:r>
              <a:rPr lang="ar-SA" sz="2400" b="1" smtClean="0"/>
              <a:t>المعرفة </a:t>
            </a:r>
            <a:r>
              <a:rPr lang="ar-SA" sz="2400" b="1" dirty="0" smtClean="0"/>
              <a:t>وفلسفة العلم  </a:t>
            </a:r>
            <a:r>
              <a:rPr lang="en-US" sz="2400" b="1" dirty="0" smtClean="0"/>
              <a:t>-</a:t>
            </a:r>
            <a:r>
              <a:rPr lang="ar-SA" sz="2400" b="1" dirty="0" smtClean="0"/>
              <a:t>نظرية المعرفة (نشأتها ومبادؤها)– مصادر المعرفة – ضوابط المعرفة – مناهج المعرفة (المنطق الصوري والمنطق الرمزي) - مناهج المعرفة (المنهج الجدلي والمنطق الاشراقي) - مناهج المعرفة (المنهج التجريبي) –– أشهر أعلامها (ابن سينا وابن عربي) – أشهر أعلامها (الغزالي وابن رشد)، أشهر أعلامها (كانط وهيجل وباشلار) – الاتجاهات المعاصرة في نظرية المعرفة.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أهداف المقرر: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>
                <a:solidFill>
                  <a:srgbClr val="FF0000"/>
                </a:solidFill>
              </a:rPr>
              <a:t>يتوقع في نهاية تدريس المقرر أن يكون </a:t>
            </a:r>
            <a:r>
              <a:rPr lang="ar-SA" sz="2400" dirty="0" smtClean="0"/>
              <a:t>الطالب قادراً على أن : </a:t>
            </a:r>
            <a:endParaRPr lang="en-US" sz="2400" dirty="0" smtClean="0"/>
          </a:p>
          <a:p>
            <a:pPr rtl="1"/>
            <a:r>
              <a:rPr lang="ar-SA" sz="2400" dirty="0" smtClean="0"/>
              <a:t>- </a:t>
            </a:r>
            <a:r>
              <a:rPr lang="ar-SA" sz="2400" dirty="0" smtClean="0">
                <a:solidFill>
                  <a:srgbClr val="FF0000"/>
                </a:solidFill>
              </a:rPr>
              <a:t>يبرهن</a:t>
            </a:r>
            <a:r>
              <a:rPr lang="ar-SA" sz="2400" dirty="0" smtClean="0"/>
              <a:t> أمورا افتراضية معتمدة على مناهج المعرفة: (التّجريبيّة، والصورية، والرمزية، والجدلية ) </a:t>
            </a:r>
            <a:endParaRPr lang="en-US" sz="2400" dirty="0" smtClean="0"/>
          </a:p>
          <a:p>
            <a:pPr rtl="1"/>
            <a:r>
              <a:rPr lang="ar-SA" sz="2400" dirty="0" smtClean="0"/>
              <a:t>- </a:t>
            </a:r>
            <a:r>
              <a:rPr lang="ar-SA" sz="2400" dirty="0" smtClean="0">
                <a:solidFill>
                  <a:srgbClr val="FF0000"/>
                </a:solidFill>
              </a:rPr>
              <a:t>يميز</a:t>
            </a:r>
            <a:r>
              <a:rPr lang="ar-SA" sz="2400" dirty="0" smtClean="0"/>
              <a:t> بين اتجاهات المعرفة.</a:t>
            </a:r>
            <a:endParaRPr lang="en-US" sz="2400" dirty="0" smtClean="0"/>
          </a:p>
          <a:p>
            <a:pPr rtl="1"/>
            <a:r>
              <a:rPr lang="ar-SA" sz="2400" dirty="0" smtClean="0"/>
              <a:t>- </a:t>
            </a:r>
            <a:r>
              <a:rPr lang="ar-SA" sz="2400" dirty="0" smtClean="0">
                <a:solidFill>
                  <a:srgbClr val="FF0000"/>
                </a:solidFill>
              </a:rPr>
              <a:t>يبين مناهج المعرفة </a:t>
            </a:r>
            <a:r>
              <a:rPr lang="ar-SA" sz="2400" dirty="0" smtClean="0"/>
              <a:t>في مختلف الاتجاهات0</a:t>
            </a:r>
            <a:endParaRPr lang="en-US" sz="2400" dirty="0" smtClean="0"/>
          </a:p>
          <a:p>
            <a:r>
              <a:rPr lang="ar-SA" sz="2400" dirty="0" smtClean="0"/>
              <a:t>- </a:t>
            </a:r>
            <a:r>
              <a:rPr lang="ar-SA" sz="2400" dirty="0" smtClean="0">
                <a:solidFill>
                  <a:srgbClr val="FF0000"/>
                </a:solidFill>
              </a:rPr>
              <a:t>يحلل النصوص </a:t>
            </a:r>
            <a:r>
              <a:rPr lang="ar-SA" sz="2400" dirty="0" smtClean="0"/>
              <a:t>المختارة لاتجاهات المعرفة.</a:t>
            </a:r>
            <a:endParaRPr lang="en-US" sz="2400" b="1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طرائق التدريس والأنشطة المصاحبة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Tx/>
              <a:buChar char="-"/>
            </a:pPr>
            <a:r>
              <a:rPr lang="ar-SA" sz="2400" b="1" dirty="0" smtClean="0"/>
              <a:t>استخدام طريقة </a:t>
            </a:r>
            <a:r>
              <a:rPr lang="ar-SA" sz="2400" b="1" dirty="0" smtClean="0">
                <a:solidFill>
                  <a:srgbClr val="FF0000"/>
                </a:solidFill>
              </a:rPr>
              <a:t>الإلقاء والمحاورة </a:t>
            </a:r>
            <a:r>
              <a:rPr lang="ar-SA" sz="2400" b="1" dirty="0" smtClean="0"/>
              <a:t>عند عرض المادة العلمية.</a:t>
            </a:r>
          </a:p>
          <a:p>
            <a:pPr rtl="1">
              <a:buFontTx/>
              <a:buChar char="-"/>
            </a:pPr>
            <a:endParaRPr lang="en-US" sz="2400" b="1" dirty="0" smtClean="0"/>
          </a:p>
          <a:p>
            <a:pPr rtl="1">
              <a:buFontTx/>
              <a:buChar char="-"/>
            </a:pPr>
            <a:r>
              <a:rPr lang="ar-SA" sz="2400" b="1" dirty="0" smtClean="0"/>
              <a:t>فتح </a:t>
            </a:r>
            <a:r>
              <a:rPr lang="ar-SA" sz="2400" b="1" dirty="0" smtClean="0">
                <a:solidFill>
                  <a:srgbClr val="FF0000"/>
                </a:solidFill>
              </a:rPr>
              <a:t>المناقشة في القضايا المطروحة </a:t>
            </a:r>
            <a:r>
              <a:rPr lang="ar-SA" sz="2400" b="1" dirty="0" smtClean="0"/>
              <a:t>عن طريق مشاركة الطلبة في إنضاج الموضوعات في </a:t>
            </a:r>
            <a:r>
              <a:rPr lang="ar-SA" sz="2400" b="1" dirty="0" smtClean="0">
                <a:solidFill>
                  <a:srgbClr val="FF0000"/>
                </a:solidFill>
              </a:rPr>
              <a:t>منتدى النقاش</a:t>
            </a:r>
            <a:r>
              <a:rPr lang="ar-SA" sz="2400" b="1" dirty="0" smtClean="0"/>
              <a:t> الخاص بالمقرر على </a:t>
            </a:r>
            <a:r>
              <a:rPr lang="ar-SA" sz="2400" b="1" dirty="0" err="1" smtClean="0"/>
              <a:t>البلاكبورد</a:t>
            </a:r>
            <a:r>
              <a:rPr lang="ar-SA" sz="2400" b="1" dirty="0" smtClean="0"/>
              <a:t>.</a:t>
            </a:r>
          </a:p>
          <a:p>
            <a:pPr rtl="1">
              <a:buFontTx/>
              <a:buChar char="-"/>
            </a:pPr>
            <a:endParaRPr lang="en-US" sz="2400" b="1" dirty="0" smtClean="0"/>
          </a:p>
          <a:p>
            <a:pPr rtl="1">
              <a:buFontTx/>
              <a:buChar char="-"/>
            </a:pPr>
            <a:r>
              <a:rPr lang="ar-SA" sz="2400" b="1" dirty="0" smtClean="0"/>
              <a:t>تكليف الطلبة ببعض </a:t>
            </a:r>
            <a:r>
              <a:rPr lang="ar-SA" sz="2400" b="1" dirty="0" smtClean="0">
                <a:solidFill>
                  <a:srgbClr val="FF0000"/>
                </a:solidFill>
              </a:rPr>
              <a:t>الواجبات</a:t>
            </a:r>
            <a:r>
              <a:rPr lang="ar-SA" sz="2400" b="1" dirty="0" smtClean="0"/>
              <a:t>.</a:t>
            </a:r>
          </a:p>
          <a:p>
            <a:pPr rtl="1"/>
            <a:endParaRPr lang="en-US" sz="2400" b="1" dirty="0" smtClean="0"/>
          </a:p>
          <a:p>
            <a:pPr rtl="1"/>
            <a:r>
              <a:rPr lang="ar-SA" sz="2400" b="1" dirty="0" smtClean="0"/>
              <a:t>- </a:t>
            </a:r>
            <a:r>
              <a:rPr lang="ar-SA" sz="2400" b="1" dirty="0" smtClean="0">
                <a:solidFill>
                  <a:srgbClr val="FF0000"/>
                </a:solidFill>
              </a:rPr>
              <a:t>ربط المادة العلمية بمختلف مدارس المعرفة الموجودة</a:t>
            </a:r>
            <a:r>
              <a:rPr lang="ar-SA" sz="2400" b="1" dirty="0" smtClean="0"/>
              <a:t>. </a:t>
            </a:r>
            <a:endParaRPr lang="en-US" sz="2400" b="1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مصادر المقرر ومراجعه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371600"/>
            <a:ext cx="9601200" cy="4754563"/>
          </a:xfrm>
        </p:spPr>
        <p:txBody>
          <a:bodyPr/>
          <a:lstStyle/>
          <a:p>
            <a:pPr marL="0" rtl="1">
              <a:spcBef>
                <a:spcPts val="0"/>
              </a:spcBef>
            </a:pPr>
            <a:r>
              <a:rPr lang="ar-SA" sz="2600" b="1" dirty="0" smtClean="0"/>
              <a:t>المرجع الأساس:</a:t>
            </a:r>
          </a:p>
          <a:p>
            <a:pPr marL="0" rtl="1">
              <a:spcBef>
                <a:spcPts val="0"/>
              </a:spcBef>
            </a:pPr>
            <a:r>
              <a:rPr lang="ar-SA" sz="2600" b="1" dirty="0" smtClean="0"/>
              <a:t>1. </a:t>
            </a:r>
            <a:r>
              <a:rPr lang="ar-SA" sz="2600" dirty="0" smtClean="0">
                <a:solidFill>
                  <a:srgbClr val="FF0000"/>
                </a:solidFill>
              </a:rPr>
              <a:t>نظرية المعرفة عند مفكري الإسلام وفلاسفة الغرب المعاصرين</a:t>
            </a:r>
            <a:r>
              <a:rPr lang="ar-SA" sz="2600" dirty="0" smtClean="0"/>
              <a:t>، محمود زيدان، دار النهضة العربية. بيروت.</a:t>
            </a:r>
          </a:p>
          <a:p>
            <a:pPr marL="0" rtl="1">
              <a:spcBef>
                <a:spcPts val="0"/>
              </a:spcBef>
            </a:pPr>
            <a:r>
              <a:rPr lang="ar-SA" sz="2600" dirty="0" smtClean="0"/>
              <a:t>2. </a:t>
            </a:r>
            <a:r>
              <a:rPr lang="ar-SA" sz="2600" dirty="0" smtClean="0">
                <a:solidFill>
                  <a:srgbClr val="FF0000"/>
                </a:solidFill>
              </a:rPr>
              <a:t>مناهج البحث عند مفكري الإسلام</a:t>
            </a:r>
            <a:r>
              <a:rPr lang="ar-SA" sz="2600" dirty="0" smtClean="0"/>
              <a:t>، علي سامي النشار دار السلام بمصر.</a:t>
            </a:r>
            <a:endParaRPr lang="en-US" sz="2600" dirty="0" smtClean="0"/>
          </a:p>
          <a:p>
            <a:pPr marL="0" rtl="1">
              <a:spcBef>
                <a:spcPts val="0"/>
              </a:spcBef>
            </a:pPr>
            <a:r>
              <a:rPr lang="ar-SA" sz="2600" b="1" dirty="0" smtClean="0"/>
              <a:t>المراجع المساعدة:</a:t>
            </a:r>
          </a:p>
          <a:p>
            <a:pPr marL="0" indent="0" rtl="1">
              <a:spcBef>
                <a:spcPts val="0"/>
              </a:spcBef>
            </a:pPr>
            <a:r>
              <a:rPr lang="ar-SA" sz="2600" dirty="0" smtClean="0"/>
              <a:t>1. نظرية المعرفة المعاصرة، صلاح إسماعيل  الدار المصرية السعودية – القاهرة</a:t>
            </a:r>
            <a:endParaRPr lang="en-US" sz="2600" dirty="0" smtClean="0"/>
          </a:p>
          <a:p>
            <a:pPr marL="0" indent="0" rtl="1">
              <a:spcBef>
                <a:spcPts val="0"/>
              </a:spcBef>
            </a:pPr>
            <a:r>
              <a:rPr lang="ar-SA" sz="2600" dirty="0" smtClean="0"/>
              <a:t>2. نقد العقل الخالص. </a:t>
            </a:r>
            <a:r>
              <a:rPr lang="ar-SA" sz="2600" dirty="0" err="1" smtClean="0"/>
              <a:t>كانط</a:t>
            </a:r>
            <a:r>
              <a:rPr lang="ar-SA" sz="2600" dirty="0" smtClean="0"/>
              <a:t>، ترجمة أحمد </a:t>
            </a:r>
            <a:r>
              <a:rPr lang="ar-SA" sz="2600" dirty="0" err="1" smtClean="0"/>
              <a:t>الشّيبانيّ</a:t>
            </a:r>
            <a:r>
              <a:rPr lang="ar-SA" sz="2600" dirty="0" smtClean="0"/>
              <a:t> 0</a:t>
            </a:r>
            <a:endParaRPr lang="en-US" sz="2600" dirty="0" smtClean="0"/>
          </a:p>
          <a:p>
            <a:pPr marL="0" indent="0" rtl="1">
              <a:spcBef>
                <a:spcPts val="0"/>
              </a:spcBef>
            </a:pPr>
            <a:r>
              <a:rPr lang="ar-SA" sz="2600" dirty="0" smtClean="0"/>
              <a:t>3. الفلسفة والعلم، من </a:t>
            </a:r>
            <a:r>
              <a:rPr lang="ar-SA" sz="2600" dirty="0" err="1" smtClean="0"/>
              <a:t>كانط</a:t>
            </a:r>
            <a:r>
              <a:rPr lang="ar-SA" sz="2600" dirty="0" smtClean="0"/>
              <a:t> ونيوتن إلى الوضعيّة وحدود المعرفة الإنسانيّة. عبد القادر </a:t>
            </a:r>
            <a:r>
              <a:rPr lang="ar-SA" sz="2600" dirty="0" err="1" smtClean="0"/>
              <a:t>بشتة</a:t>
            </a:r>
            <a:r>
              <a:rPr lang="ar-SA" sz="2600" dirty="0" smtClean="0"/>
              <a:t> </a:t>
            </a:r>
            <a:endParaRPr lang="en-US" sz="2600" dirty="0" smtClean="0"/>
          </a:p>
          <a:p>
            <a:pPr marL="0" indent="0" rtl="1">
              <a:spcBef>
                <a:spcPts val="0"/>
              </a:spcBef>
            </a:pPr>
            <a:r>
              <a:rPr lang="ar-SA" sz="2600" dirty="0" smtClean="0"/>
              <a:t>4. تجديد المنهج في تقويم التراث. طه عبد الرّحمن</a:t>
            </a:r>
            <a:endParaRPr lang="en-US" sz="2600" dirty="0" smtClean="0"/>
          </a:p>
          <a:p>
            <a:pPr marL="0" rtl="1">
              <a:spcBef>
                <a:spcPts val="0"/>
              </a:spcBef>
            </a:pPr>
            <a:endParaRPr lang="ar-SA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048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الساعات المكتبية الجوالة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133600" y="1828800"/>
          <a:ext cx="4724400" cy="219471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134007"/>
                <a:gridCol w="1590393"/>
              </a:tblGrid>
              <a:tr h="2921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اليوم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الوقت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533400" y="1524000"/>
            <a:ext cx="8763000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ar-SA" sz="2000" dirty="0">
                <a:solidFill>
                  <a:srgbClr val="0070C0"/>
                </a:solidFill>
              </a:rPr>
              <a:t>الساعات المكتبية:</a:t>
            </a:r>
          </a:p>
          <a:p>
            <a:endParaRPr lang="ar-SA" sz="2800" dirty="0"/>
          </a:p>
          <a:p>
            <a:r>
              <a:rPr lang="ar-SA" sz="2800" dirty="0" smtClean="0">
                <a:solidFill>
                  <a:srgbClr val="FF0000"/>
                </a:solidFill>
              </a:rPr>
              <a:t>			     السبت		</a:t>
            </a:r>
            <a:r>
              <a:rPr lang="ar-SA" sz="2800" dirty="0" smtClean="0">
                <a:solidFill>
                  <a:srgbClr val="FF0000"/>
                </a:solidFill>
              </a:rPr>
              <a:t>11.00-</a:t>
            </a:r>
            <a:r>
              <a:rPr lang="ar-SA" sz="2800" dirty="0" smtClean="0">
                <a:solidFill>
                  <a:srgbClr val="FF0000"/>
                </a:solidFill>
              </a:rPr>
              <a:t>-</a:t>
            </a:r>
            <a:r>
              <a:rPr lang="ar-SA" sz="2800" dirty="0" smtClean="0">
                <a:solidFill>
                  <a:srgbClr val="FF0000"/>
                </a:solidFill>
              </a:rPr>
              <a:t>12.00</a:t>
            </a:r>
            <a:endParaRPr lang="ar-SA" sz="2800" dirty="0">
              <a:solidFill>
                <a:srgbClr val="FF0000"/>
              </a:solidFill>
            </a:endParaRPr>
          </a:p>
          <a:p>
            <a:r>
              <a:rPr lang="ar-SA" sz="2800" dirty="0" smtClean="0">
                <a:solidFill>
                  <a:srgbClr val="FF0000"/>
                </a:solidFill>
              </a:rPr>
              <a:t>			     الثلاثاء		</a:t>
            </a:r>
            <a:r>
              <a:rPr lang="ar-SA" sz="2800" dirty="0" smtClean="0">
                <a:solidFill>
                  <a:srgbClr val="FF0000"/>
                </a:solidFill>
              </a:rPr>
              <a:t>11.00</a:t>
            </a:r>
            <a:r>
              <a:rPr lang="ar-SA" sz="2800" dirty="0" smtClean="0">
                <a:solidFill>
                  <a:srgbClr val="FF0000"/>
                </a:solidFill>
              </a:rPr>
              <a:t>– </a:t>
            </a:r>
            <a:r>
              <a:rPr lang="ar-SA" sz="2800" dirty="0" smtClean="0">
                <a:solidFill>
                  <a:srgbClr val="FF0000"/>
                </a:solidFill>
              </a:rPr>
              <a:t>12.00</a:t>
            </a:r>
            <a:endParaRPr lang="ar-SA" sz="2800" dirty="0">
              <a:solidFill>
                <a:srgbClr val="FF0000"/>
              </a:solidFill>
            </a:endParaRPr>
          </a:p>
          <a:p>
            <a:r>
              <a:rPr lang="ar-SA" sz="2800" dirty="0" smtClean="0">
                <a:solidFill>
                  <a:srgbClr val="FF0000"/>
                </a:solidFill>
              </a:rPr>
              <a:t>			     الأربعاء		 </a:t>
            </a:r>
            <a:r>
              <a:rPr lang="ar-SA" sz="2800" dirty="0" smtClean="0">
                <a:solidFill>
                  <a:srgbClr val="FF0000"/>
                </a:solidFill>
              </a:rPr>
              <a:t>11.00</a:t>
            </a:r>
            <a:r>
              <a:rPr lang="ar-SA" sz="2800" dirty="0" smtClean="0">
                <a:solidFill>
                  <a:srgbClr val="FF0000"/>
                </a:solidFill>
              </a:rPr>
              <a:t>– </a:t>
            </a:r>
            <a:r>
              <a:rPr lang="ar-SA" sz="2800" dirty="0" smtClean="0">
                <a:solidFill>
                  <a:srgbClr val="FF0000"/>
                </a:solidFill>
              </a:rPr>
              <a:t>12.00</a:t>
            </a:r>
            <a:endParaRPr lang="ar-SA" sz="2800" dirty="0">
              <a:solidFill>
                <a:srgbClr val="FF0000"/>
              </a:solidFill>
            </a:endParaRPr>
          </a:p>
          <a:p>
            <a:endParaRPr lang="ar-SA" sz="2000" dirty="0" smtClean="0">
              <a:solidFill>
                <a:srgbClr val="0070C0"/>
              </a:solidFill>
            </a:endParaRPr>
          </a:p>
          <a:p>
            <a:r>
              <a:rPr lang="ar-SA" sz="2000" dirty="0" smtClean="0">
                <a:solidFill>
                  <a:srgbClr val="0070C0"/>
                </a:solidFill>
              </a:rPr>
              <a:t>رقم </a:t>
            </a:r>
            <a:r>
              <a:rPr lang="ar-SA" sz="2000" dirty="0">
                <a:solidFill>
                  <a:srgbClr val="0070C0"/>
                </a:solidFill>
              </a:rPr>
              <a:t>جوال المقرر:</a:t>
            </a:r>
            <a:endParaRPr lang="en-US" sz="2000" dirty="0">
              <a:solidFill>
                <a:srgbClr val="0070C0"/>
              </a:solidFill>
            </a:endParaRPr>
          </a:p>
          <a:p>
            <a:pPr algn="ctr"/>
            <a:r>
              <a:rPr lang="ar-SA" sz="2800" dirty="0" smtClean="0"/>
              <a:t>0537512304</a:t>
            </a:r>
            <a:r>
              <a:rPr lang="ar-SA" sz="2800" dirty="0"/>
              <a:t> </a:t>
            </a:r>
            <a:endParaRPr lang="en-US" sz="2800" dirty="0"/>
          </a:p>
          <a:p>
            <a:r>
              <a:rPr lang="ar-SA" sz="1600" dirty="0">
                <a:solidFill>
                  <a:srgbClr val="FF0000"/>
                </a:solidFill>
              </a:rPr>
              <a:t>سيكون الجوال </a:t>
            </a:r>
            <a:r>
              <a:rPr lang="ar-SA" sz="1600" dirty="0" smtClean="0">
                <a:solidFill>
                  <a:srgbClr val="FF0000"/>
                </a:solidFill>
              </a:rPr>
              <a:t>مفتوحا </a:t>
            </a:r>
            <a:r>
              <a:rPr lang="ar-SA" sz="1600" dirty="0">
                <a:solidFill>
                  <a:srgbClr val="FF0000"/>
                </a:solidFill>
              </a:rPr>
              <a:t>في الأوقات المحددة </a:t>
            </a:r>
            <a:r>
              <a:rPr lang="ar-SA" sz="1600" dirty="0" smtClean="0">
                <a:solidFill>
                  <a:srgbClr val="FF0000"/>
                </a:solidFill>
              </a:rPr>
              <a:t>في جدول الساعات المكتبية، </a:t>
            </a:r>
            <a:r>
              <a:rPr lang="ar-SA" sz="1600" dirty="0">
                <a:solidFill>
                  <a:srgbClr val="FF0000"/>
                </a:solidFill>
              </a:rPr>
              <a:t>وسيتم </a:t>
            </a:r>
            <a:r>
              <a:rPr lang="ar-SA" sz="1600" dirty="0" smtClean="0">
                <a:solidFill>
                  <a:srgbClr val="FF0000"/>
                </a:solidFill>
              </a:rPr>
              <a:t>إغلاقه </a:t>
            </a:r>
            <a:r>
              <a:rPr lang="ar-SA" sz="1600" dirty="0">
                <a:solidFill>
                  <a:srgbClr val="FF0000"/>
                </a:solidFill>
              </a:rPr>
              <a:t>خارج هذه الأوقات، لذا على الجميع التقيد بهذه </a:t>
            </a:r>
            <a:r>
              <a:rPr lang="ar-SA" sz="1600" dirty="0" smtClean="0">
                <a:solidFill>
                  <a:srgbClr val="FF0000"/>
                </a:solidFill>
              </a:rPr>
              <a:t>المواعيد.</a:t>
            </a:r>
            <a:endParaRPr lang="ar-SA" sz="1600" dirty="0">
              <a:solidFill>
                <a:srgbClr val="FF0000"/>
              </a:solidFill>
            </a:endParaRPr>
          </a:p>
          <a:p>
            <a:endParaRPr lang="ar-SA" sz="2800" dirty="0"/>
          </a:p>
          <a:p>
            <a:r>
              <a:rPr lang="ar-SA" sz="2000" dirty="0">
                <a:solidFill>
                  <a:srgbClr val="0070C0"/>
                </a:solidFill>
              </a:rPr>
              <a:t>البريد الإلكتروني</a:t>
            </a:r>
            <a:r>
              <a:rPr lang="ar-SA" sz="2000" dirty="0" smtClean="0">
                <a:solidFill>
                  <a:srgbClr val="0070C0"/>
                </a:solidFill>
              </a:rPr>
              <a:t>:			</a:t>
            </a:r>
            <a:r>
              <a:rPr lang="en-US" sz="2000" dirty="0" smtClean="0">
                <a:solidFill>
                  <a:srgbClr val="0070C0"/>
                </a:solidFill>
              </a:rPr>
              <a:t>blahcene@kfu.edu.sa</a:t>
            </a:r>
            <a:endParaRPr lang="en-US" sz="2000" dirty="0">
              <a:solidFill>
                <a:srgbClr val="0070C0"/>
              </a:solidFill>
            </a:endParaRPr>
          </a:p>
          <a:p>
            <a:pPr algn="ctr"/>
            <a:r>
              <a:rPr lang="ar-SA" sz="2800" dirty="0"/>
              <a:t> 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1581</TotalTime>
  <Words>448</Words>
  <Application>Microsoft Office PowerPoint</Application>
  <PresentationFormat>A4 Paper (210x297 mm)‎</PresentationFormat>
  <Paragraphs>86</Paragraphs>
  <Slides>12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عنوان المحاضرة</vt:lpstr>
      <vt:lpstr>المحاضرة التمهيدية</vt:lpstr>
      <vt:lpstr>الشريحة 4</vt:lpstr>
      <vt:lpstr>مسوغات المقرر:</vt:lpstr>
      <vt:lpstr>محتوى المقرر</vt:lpstr>
      <vt:lpstr>أهداف المقرر:</vt:lpstr>
      <vt:lpstr>طرائق التدريس والأنشطة المصاحبة</vt:lpstr>
      <vt:lpstr>مصادر المقرر ومراجعه</vt:lpstr>
      <vt:lpstr>توزيع الدرجات</vt:lpstr>
      <vt:lpstr>الساعات المكتبية الجوالة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blahcene</cp:lastModifiedBy>
  <cp:revision>123</cp:revision>
  <dcterms:created xsi:type="dcterms:W3CDTF">2009-10-14T19:14:34Z</dcterms:created>
  <dcterms:modified xsi:type="dcterms:W3CDTF">2012-02-01T05:31:45Z</dcterms:modified>
</cp:coreProperties>
</file>