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87" r:id="rId5"/>
    <p:sldId id="288" r:id="rId6"/>
    <p:sldId id="292" r:id="rId7"/>
    <p:sldId id="293" r:id="rId8"/>
    <p:sldId id="294" r:id="rId9"/>
    <p:sldId id="295" r:id="rId10"/>
    <p:sldId id="296" r:id="rId11"/>
    <p:sldId id="286" r:id="rId12"/>
    <p:sldId id="291" r:id="rId13"/>
    <p:sldId id="303" r:id="rId14"/>
    <p:sldId id="299" r:id="rId15"/>
    <p:sldId id="300" r:id="rId16"/>
    <p:sldId id="301" r:id="rId17"/>
    <p:sldId id="30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أشهر أعلام نظرية المعرفة</a:t>
            </a:r>
          </a:p>
          <a:p>
            <a:pPr rtl="1" eaLnBrk="1" hangingPunct="1"/>
            <a:r>
              <a:rPr lang="ar-SA" b="1" dirty="0" smtClean="0">
                <a:solidFill>
                  <a:schemeClr val="tx1"/>
                </a:solidFill>
              </a:rPr>
              <a:t>(</a:t>
            </a:r>
            <a:r>
              <a:rPr lang="ar-SA" b="1" dirty="0" err="1" smtClean="0">
                <a:solidFill>
                  <a:schemeClr val="tx1"/>
                </a:solidFill>
              </a:rPr>
              <a:t>كانط</a:t>
            </a:r>
            <a:r>
              <a:rPr lang="ar-SA" b="1" dirty="0" smtClean="0">
                <a:solidFill>
                  <a:schemeClr val="tx1"/>
                </a:solidFill>
              </a:rPr>
              <a:t> </a:t>
            </a:r>
            <a:r>
              <a:rPr lang="ar-SA" b="1" dirty="0" err="1" smtClean="0">
                <a:solidFill>
                  <a:schemeClr val="tx1"/>
                </a:solidFill>
              </a:rPr>
              <a:t>وباشلار</a:t>
            </a:r>
            <a:r>
              <a:rPr lang="ar-SA" b="1" dirty="0" smtClean="0">
                <a:solidFill>
                  <a:schemeClr val="tx1"/>
                </a:solidFill>
              </a:rPr>
              <a:t>)</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r>
              <a:rPr lang="ar-SA" b="1" dirty="0" err="1" smtClean="0">
                <a:cs typeface="Arial" pitchFamily="34" charset="0"/>
              </a:rPr>
              <a:t>كانط</a:t>
            </a:r>
            <a:endParaRPr lang="ar-SA" b="1" dirty="0" smtClean="0">
              <a:cs typeface="Arial" pitchFamily="34" charset="0"/>
            </a:endParaRPr>
          </a:p>
          <a:p>
            <a:endParaRPr lang="ar-SA" b="1" dirty="0" smtClean="0">
              <a:cs typeface="Arial" pitchFamily="34" charset="0"/>
            </a:endParaRPr>
          </a:p>
          <a:p>
            <a:r>
              <a:rPr lang="ar-SA" b="1" dirty="0" err="1" smtClean="0">
                <a:cs typeface="Arial" pitchFamily="34" charset="0"/>
              </a:rPr>
              <a:t>باشلار</a:t>
            </a:r>
            <a:endParaRPr lang="ar-SA" b="1" smtClean="0">
              <a:cs typeface="Arial" pitchFamily="34" charset="0"/>
            </a:endParaRPr>
          </a:p>
          <a:p>
            <a:r>
              <a:rPr lang="en-GB" b="1"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endParaRPr lang="ar-SA" dirty="0" smtClean="0"/>
          </a:p>
          <a:p>
            <a:pPr algn="ctr"/>
            <a:r>
              <a:rPr lang="ar-SA" b="1" dirty="0" err="1" smtClean="0"/>
              <a:t>كانط</a:t>
            </a:r>
            <a:r>
              <a:rPr lang="ar-SA" b="1" dirty="0" smtClean="0"/>
              <a:t> (كانت)</a:t>
            </a:r>
            <a:endParaRPr lang="ar-SA"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err="1" smtClean="0">
                <a:cs typeface="+mn-cs"/>
              </a:rPr>
              <a:t>ع</a:t>
            </a:r>
            <a:r>
              <a:rPr lang="ar-SY" sz="2500" dirty="0" err="1" smtClean="0">
                <a:cs typeface="+mn-cs"/>
              </a:rPr>
              <a:t>مانويل</a:t>
            </a:r>
            <a:r>
              <a:rPr lang="ar-SY" sz="2500" dirty="0" smtClean="0">
                <a:cs typeface="+mn-cs"/>
              </a:rPr>
              <a:t> كانْت أو (كانط) </a:t>
            </a:r>
            <a:r>
              <a:rPr lang="en-US" sz="2500" dirty="0" smtClean="0">
                <a:cs typeface="+mn-cs"/>
              </a:rPr>
              <a:t>Immanuel Kant</a:t>
            </a:r>
            <a:r>
              <a:rPr lang="ar-SY" sz="2500" dirty="0" smtClean="0">
                <a:cs typeface="+mn-cs"/>
              </a:rPr>
              <a:t> </a:t>
            </a:r>
            <a:r>
              <a:rPr lang="ar-SY" sz="2500" dirty="0" smtClean="0">
                <a:solidFill>
                  <a:srgbClr val="FF0000"/>
                </a:solidFill>
                <a:cs typeface="+mn-cs"/>
              </a:rPr>
              <a:t>فيلسوف ألماني ومؤسس «المثالية الكلاسيكية الألمانية»، و«المثالية النقدية» أو «المتعالية»</a:t>
            </a:r>
            <a:r>
              <a:rPr lang="ar-SY" sz="2500" dirty="0" smtClean="0">
                <a:cs typeface="+mn-cs"/>
              </a:rPr>
              <a:t>، فأثرت في عصره وشطرت الفلسفة الحديثة شطرين، «ماقبل كانْت» و«مابعد كانْت»، وسيطرت فلسفته على القرن التاسع عشر برمته، وكانت نتاجاً أصيلاً لما استقاه من سابقيه. تأثرت فلسفته بتيارين كبيرين من تيارات الفلسفة الأوربية، أحدهما النزعة العقلية، والآخر هو النزعة التجريبية التي قرأها عند </a:t>
            </a:r>
            <a:r>
              <a:rPr lang="ar-SY" sz="2500" dirty="0" err="1" smtClean="0">
                <a:cs typeface="+mn-cs"/>
              </a:rPr>
              <a:t>هيوم</a:t>
            </a:r>
            <a:r>
              <a:rPr lang="ar-SA" sz="2500" dirty="0" smtClean="0">
                <a:cs typeface="+mn-cs"/>
              </a:rPr>
              <a:t> </a:t>
            </a:r>
            <a:r>
              <a:rPr lang="en-US" sz="2500" dirty="0" smtClean="0">
                <a:cs typeface="+mn-cs"/>
              </a:rPr>
              <a:t>Hume</a:t>
            </a:r>
            <a:r>
              <a:rPr lang="ar-SY" sz="2500" dirty="0" smtClean="0">
                <a:cs typeface="+mn-cs"/>
              </a:rPr>
              <a:t> وكان تأثيره شديداً فيه، حتى وصفه أنه «أيقظه من سباته الاعتقادي».</a:t>
            </a:r>
            <a:endParaRPr lang="ar-SA" sz="2500" dirty="0" smtClean="0">
              <a:cs typeface="+mn-cs"/>
            </a:endParaRPr>
          </a:p>
          <a:p>
            <a:pPr marL="0" indent="0" algn="just" rtl="1">
              <a:spcBef>
                <a:spcPts val="0"/>
              </a:spcBef>
            </a:pPr>
            <a:r>
              <a:rPr lang="ar-SY" sz="2500" dirty="0" smtClean="0">
                <a:solidFill>
                  <a:srgbClr val="FF0000"/>
                </a:solidFill>
              </a:rPr>
              <a:t>وتنقسم فلسـفة كانْت إلى مرحلتين أسـاسيتين</a:t>
            </a:r>
            <a:r>
              <a:rPr lang="ar-SY" sz="2500" dirty="0" smtClean="0"/>
              <a:t>: مرحلة ما قبل 1770 وتسـمى «</a:t>
            </a:r>
            <a:r>
              <a:rPr lang="ar-SY" sz="2500" dirty="0" smtClean="0">
                <a:solidFill>
                  <a:srgbClr val="FF0000"/>
                </a:solidFill>
              </a:rPr>
              <a:t>قبل النقدية</a:t>
            </a:r>
            <a:r>
              <a:rPr lang="ar-SY" sz="2500" dirty="0" smtClean="0"/>
              <a:t>»، وما بعد 1770 وتسـمى «</a:t>
            </a:r>
            <a:r>
              <a:rPr lang="ar-SY" sz="2500" dirty="0" smtClean="0">
                <a:solidFill>
                  <a:srgbClr val="FF0000"/>
                </a:solidFill>
              </a:rPr>
              <a:t>النقدية</a:t>
            </a:r>
            <a:r>
              <a:rPr lang="ar-SY" sz="2500" dirty="0" smtClean="0"/>
              <a:t>». وكلمة نقدية وضعها كانْت نفسه، إذ وصف فلسـفته الناضجة أنها «مثالية نقدية تقوم على نقد الفلسـفة العقلية». وفيها كتب «نقد العقل الخالص» «مقدمة لكل ميتافيزيقا مستقبلية» و«تأسيس ميتافيزيقا الأخلاق»</a:t>
            </a:r>
            <a:r>
              <a:rPr lang="ar-SA" sz="2500" dirty="0" smtClean="0"/>
              <a:t> وغيرها من كتبه.</a:t>
            </a:r>
            <a:endParaRPr lang="en-US" sz="2500" dirty="0" smtClean="0">
              <a:cs typeface="+mn-cs"/>
            </a:endParaRPr>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Y" sz="2500" dirty="0" smtClean="0"/>
              <a:t>ويجمع كانْت في كتابه «نقد العقل النظري» </a:t>
            </a:r>
            <a:r>
              <a:rPr lang="ar-SY" sz="2500" dirty="0" smtClean="0">
                <a:solidFill>
                  <a:srgbClr val="FF0000"/>
                </a:solidFill>
              </a:rPr>
              <a:t>بين النزعة العقلية والتجريبية </a:t>
            </a:r>
            <a:r>
              <a:rPr lang="ar-SY" sz="2500" dirty="0" smtClean="0"/>
              <a:t>في مركب واحد. </a:t>
            </a:r>
            <a:endParaRPr lang="ar-SA" sz="2500" dirty="0" smtClean="0"/>
          </a:p>
          <a:p>
            <a:pPr marL="0" indent="0" algn="just" rtl="1">
              <a:spcBef>
                <a:spcPts val="0"/>
              </a:spcBef>
            </a:pPr>
            <a:r>
              <a:rPr lang="ar-SY" sz="2500" dirty="0" smtClean="0"/>
              <a:t>ولم يشك كانْت في المعرفة الرياضية، لكنه </a:t>
            </a:r>
            <a:r>
              <a:rPr lang="ar-SY" sz="2500" dirty="0" smtClean="0">
                <a:solidFill>
                  <a:srgbClr val="FF0000"/>
                </a:solidFill>
              </a:rPr>
              <a:t>شك في وفي قدرة العقل على الحصول على المعرفة الميتافيزيقية</a:t>
            </a:r>
            <a:r>
              <a:rPr lang="ar-SY" sz="2500" dirty="0" smtClean="0"/>
              <a:t>. </a:t>
            </a:r>
            <a:endParaRPr lang="ar-SA" sz="2500" dirty="0" smtClean="0"/>
          </a:p>
          <a:p>
            <a:pPr marL="0" indent="0" algn="just" rtl="1">
              <a:spcBef>
                <a:spcPts val="0"/>
              </a:spcBef>
            </a:pPr>
            <a:r>
              <a:rPr lang="ar-SA" sz="2500" dirty="0" smtClean="0"/>
              <a:t>و</a:t>
            </a:r>
            <a:r>
              <a:rPr lang="ar-SY" sz="2500" dirty="0" smtClean="0"/>
              <a:t>ميز بين الأحكام التحليلية والأحكام التركيبية. </a:t>
            </a:r>
            <a:r>
              <a:rPr lang="ar-SY" sz="2500" dirty="0" smtClean="0">
                <a:solidFill>
                  <a:srgbClr val="FF0000"/>
                </a:solidFill>
              </a:rPr>
              <a:t>فالأحكام التحليلية </a:t>
            </a:r>
            <a:r>
              <a:rPr lang="ar-SY" sz="2500" dirty="0" smtClean="0"/>
              <a:t>يكون </a:t>
            </a:r>
            <a:r>
              <a:rPr lang="ar-SY" sz="2500" dirty="0" err="1" smtClean="0"/>
              <a:t>محمولها</a:t>
            </a:r>
            <a:r>
              <a:rPr lang="ar-SY" sz="2500" dirty="0" smtClean="0"/>
              <a:t> جزءاً من موضوعها كما القول: «الكل أكبر من الجزء». وتعتمد مبدأ عدم التناقض، وهي أحكام مستقلة عن كل خبرة حسّية، فالحكم فيها أولي قبلي وضروري أي صادق أو كاذب بالضرورة </a:t>
            </a:r>
            <a:r>
              <a:rPr lang="ar-SY" sz="2500" dirty="0" smtClean="0">
                <a:solidFill>
                  <a:srgbClr val="FF0000"/>
                </a:solidFill>
              </a:rPr>
              <a:t>من دون حاجة للتجربة</a:t>
            </a:r>
            <a:r>
              <a:rPr lang="ar-SA" sz="2500" dirty="0" smtClean="0"/>
              <a:t>. </a:t>
            </a:r>
            <a:r>
              <a:rPr lang="ar-SY" sz="2500" dirty="0" smtClean="0">
                <a:solidFill>
                  <a:srgbClr val="FF0000"/>
                </a:solidFill>
              </a:rPr>
              <a:t>أما الأحكام التركيبية</a:t>
            </a:r>
            <a:r>
              <a:rPr lang="ar-SY" sz="2500" dirty="0" smtClean="0"/>
              <a:t>: فيزيد </a:t>
            </a:r>
            <a:r>
              <a:rPr lang="ar-SY" sz="2500" dirty="0" err="1" smtClean="0"/>
              <a:t>محمولها</a:t>
            </a:r>
            <a:r>
              <a:rPr lang="ar-SY" sz="2500" dirty="0" smtClean="0"/>
              <a:t> معرفة على موضوعها، لأن المحمول غير متضمن بالموضوع كالقول: «بعض الأجسام ثقيلة»، </a:t>
            </a:r>
            <a:r>
              <a:rPr lang="ar-SY" sz="2500" dirty="0" smtClean="0">
                <a:solidFill>
                  <a:srgbClr val="FF0000"/>
                </a:solidFill>
              </a:rPr>
              <a:t>ويستدل بالتجربة </a:t>
            </a:r>
            <a:r>
              <a:rPr lang="ar-SY" sz="2500" dirty="0" smtClean="0"/>
              <a:t>على أن الجسم ثقيل أو خفيف</a:t>
            </a:r>
            <a:r>
              <a:rPr lang="ar-SA" sz="2500" dirty="0" smtClean="0"/>
              <a:t>.</a:t>
            </a:r>
            <a:r>
              <a:rPr lang="ar-SY" sz="2500" dirty="0" smtClean="0"/>
              <a:t> </a:t>
            </a:r>
            <a:endParaRPr lang="ar-SA" sz="2500" dirty="0" smtClean="0"/>
          </a:p>
          <a:p>
            <a:pPr marL="0" indent="0" algn="just" rtl="1">
              <a:spcBef>
                <a:spcPts val="0"/>
              </a:spcBef>
            </a:pPr>
            <a:r>
              <a:rPr lang="ar-SY" sz="2500" dirty="0" smtClean="0"/>
              <a:t>ويرى كانْت أن </a:t>
            </a:r>
            <a:r>
              <a:rPr lang="ar-SY" sz="2500" dirty="0" smtClean="0">
                <a:solidFill>
                  <a:srgbClr val="FF0000"/>
                </a:solidFill>
              </a:rPr>
              <a:t>المعرفة العلمية </a:t>
            </a:r>
            <a:r>
              <a:rPr lang="ar-SY" sz="2500" dirty="0" err="1" smtClean="0">
                <a:solidFill>
                  <a:srgbClr val="FF0000"/>
                </a:solidFill>
              </a:rPr>
              <a:t>الحقيقية</a:t>
            </a:r>
            <a:r>
              <a:rPr lang="ar-SY" sz="2500" dirty="0" smtClean="0">
                <a:solidFill>
                  <a:srgbClr val="FF0000"/>
                </a:solidFill>
              </a:rPr>
              <a:t> هي المعرفة التي تُقوم بالحس والفهم</a:t>
            </a:r>
            <a:r>
              <a:rPr lang="ar-SY" sz="2500" dirty="0" smtClean="0"/>
              <a:t>، أو التي </a:t>
            </a:r>
            <a:r>
              <a:rPr lang="ar-SY" sz="2500" dirty="0" smtClean="0">
                <a:solidFill>
                  <a:srgbClr val="FF0000"/>
                </a:solidFill>
              </a:rPr>
              <a:t>مصدرها الإدراك الحسي والتفكير</a:t>
            </a:r>
            <a:r>
              <a:rPr lang="ar-SY" sz="2500" dirty="0" smtClean="0"/>
              <a:t>، أو التي يكون موضوعها الوجود الخارجي، وما يضيفه الفكر من عنده على التجربة</a:t>
            </a:r>
            <a:endParaRPr lang="ar-SA"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Y" sz="2500" dirty="0" smtClean="0">
                <a:solidFill>
                  <a:srgbClr val="FF0000"/>
                </a:solidFill>
              </a:rPr>
              <a:t>ومهمة النقد معرفة ما يأتي من الخارج</a:t>
            </a:r>
            <a:r>
              <a:rPr lang="ar-SY" sz="2500" dirty="0" smtClean="0"/>
              <a:t>، وما يضيفه الفكر عليه، ويسمي كانْت إضافات الفكر صوراً أو إضافات صورية، </a:t>
            </a:r>
            <a:r>
              <a:rPr lang="ar-SY" sz="2500" dirty="0" smtClean="0">
                <a:solidFill>
                  <a:srgbClr val="FF0000"/>
                </a:solidFill>
              </a:rPr>
              <a:t>ويسمي مذهبه بالفلسفة المثالية التصورية، أو المتعالية </a:t>
            </a:r>
            <a:r>
              <a:rPr lang="ar-SY" sz="2500" dirty="0" smtClean="0"/>
              <a:t>(الترانسندنتالية </a:t>
            </a:r>
            <a:r>
              <a:rPr lang="en-US" sz="2500" dirty="0" smtClean="0"/>
              <a:t>transcendental</a:t>
            </a:r>
            <a:r>
              <a:rPr lang="ar-SY" sz="2500" dirty="0" smtClean="0"/>
              <a:t>)</a:t>
            </a:r>
            <a:endParaRPr lang="ar-SA" sz="2500" dirty="0" smtClean="0"/>
          </a:p>
          <a:p>
            <a:pPr marL="0" indent="0" algn="just" rtl="1">
              <a:spcBef>
                <a:spcPts val="0"/>
              </a:spcBef>
            </a:pPr>
            <a:r>
              <a:rPr lang="ar-SA" sz="2500" dirty="0" smtClean="0"/>
              <a:t>و</a:t>
            </a:r>
            <a:r>
              <a:rPr lang="ar-MA" sz="2500" dirty="0" smtClean="0"/>
              <a:t>من المعروف أن </a:t>
            </a:r>
            <a:r>
              <a:rPr lang="ar-MA" sz="2500" dirty="0" err="1" smtClean="0"/>
              <a:t>كانط</a:t>
            </a:r>
            <a:r>
              <a:rPr lang="ar-MA" sz="2500" dirty="0" smtClean="0"/>
              <a:t> صاحب مشروع نقدي يرتكز على ثلاثة أسئلة رئيسية:</a:t>
            </a:r>
            <a:endParaRPr lang="en-US" sz="2500" dirty="0" smtClean="0"/>
          </a:p>
          <a:p>
            <a:pPr marL="0" indent="0" algn="just" rtl="1">
              <a:spcBef>
                <a:spcPts val="0"/>
              </a:spcBef>
            </a:pPr>
            <a:r>
              <a:rPr lang="ar-MA" sz="2500" dirty="0" smtClean="0"/>
              <a:t>  - ما الذي يمكنني أن أعرفه؟</a:t>
            </a:r>
            <a:r>
              <a:rPr lang="ar-SA" sz="2500" dirty="0" smtClean="0"/>
              <a:t>     </a:t>
            </a:r>
            <a:r>
              <a:rPr lang="ar-MA" sz="2500" dirty="0" smtClean="0"/>
              <a:t>- ما الذي ينبغي لي أن أعمله؟</a:t>
            </a:r>
            <a:endParaRPr lang="en-US" sz="2500" dirty="0" smtClean="0"/>
          </a:p>
          <a:p>
            <a:pPr marL="0" indent="0" algn="just" rtl="1">
              <a:spcBef>
                <a:spcPts val="0"/>
              </a:spcBef>
            </a:pPr>
            <a:r>
              <a:rPr lang="ar-MA" sz="2500" dirty="0" smtClean="0"/>
              <a:t>  - ما الذي أستطيع أن </a:t>
            </a:r>
            <a:r>
              <a:rPr lang="ar-MA" sz="2500" dirty="0" err="1" smtClean="0"/>
              <a:t>آمله</a:t>
            </a:r>
            <a:r>
              <a:rPr lang="ar-MA" sz="2500" dirty="0" smtClean="0"/>
              <a:t>؟</a:t>
            </a:r>
            <a:endParaRPr lang="en-US" sz="2500" dirty="0" smtClean="0"/>
          </a:p>
          <a:p>
            <a:pPr marL="0" indent="0" algn="just" rtl="1">
              <a:spcBef>
                <a:spcPts val="0"/>
              </a:spcBef>
            </a:pPr>
            <a:r>
              <a:rPr lang="ar-MA" sz="2500" dirty="0" smtClean="0"/>
              <a:t>وواضح أن السؤال الأول يتعلق بمشكلة المعرفة، بينما يتعلق السؤال الثاني بالمشكلة الخلقية، في حين يتعلق السؤال الثالث بالمشكلة الدينية.</a:t>
            </a:r>
            <a:endParaRPr lang="ar-SA" sz="2500" dirty="0" smtClean="0"/>
          </a:p>
          <a:p>
            <a:pPr marL="0" indent="0" algn="just" rtl="1">
              <a:spcBef>
                <a:spcPts val="0"/>
              </a:spcBef>
            </a:pPr>
            <a:r>
              <a:rPr lang="ar-MA" sz="2800" dirty="0" smtClean="0"/>
              <a:t>وإذا كان ديكارت قد بدأ بالشك من أجل الوصول إلى المعرفة الصحيحة، فإن </a:t>
            </a:r>
            <a:r>
              <a:rPr lang="ar-MA" sz="2800" dirty="0" err="1" smtClean="0">
                <a:solidFill>
                  <a:srgbClr val="FF0000"/>
                </a:solidFill>
              </a:rPr>
              <a:t>كانط</a:t>
            </a:r>
            <a:r>
              <a:rPr lang="ar-MA" sz="2800" dirty="0" smtClean="0">
                <a:solidFill>
                  <a:srgbClr val="FF0000"/>
                </a:solidFill>
              </a:rPr>
              <a:t> لم يبدأ بالشك المطلق، فهناك علمين قائمين لا يمكن الشك فيهما وهما العلم الرياضي والعلم الطبيعي.</a:t>
            </a:r>
            <a:endParaRPr lang="en-US" sz="2800" dirty="0" smtClean="0">
              <a:solidFill>
                <a:srgbClr val="FF0000"/>
              </a:solidFill>
            </a:endParaRPr>
          </a:p>
          <a:p>
            <a:pPr marL="0" indent="0" algn="just" rtl="1">
              <a:spcBef>
                <a:spcPts val="0"/>
              </a:spcBef>
            </a:pPr>
            <a:endParaRPr lang="ar-SA"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MA" sz="2500" dirty="0" smtClean="0">
                <a:cs typeface="+mn-cs"/>
              </a:rPr>
              <a:t>وقد اختلف </a:t>
            </a:r>
            <a:r>
              <a:rPr lang="ar-MA" sz="2500" dirty="0" err="1" smtClean="0">
                <a:cs typeface="+mn-cs"/>
              </a:rPr>
              <a:t>كانط</a:t>
            </a:r>
            <a:r>
              <a:rPr lang="ar-MA" sz="2500" dirty="0" smtClean="0">
                <a:cs typeface="+mn-cs"/>
              </a:rPr>
              <a:t> مع ديكارت في حديث هذا الأخير عن وجود أفكار فطرية في العقل. فما يوجد في العقل هو فقط مجموعة من المبادئ القبلية التي هي بمثابة شروط ضرورية قائمة في الفهم، وعن طريقها يعمل هذا الأخير على تنظيم المعطيات الحسية ويركب منها معرفة.</a:t>
            </a:r>
            <a:endParaRPr lang="ar-SA" sz="2500" dirty="0" smtClean="0">
              <a:cs typeface="+mn-cs"/>
            </a:endParaRPr>
          </a:p>
          <a:p>
            <a:pPr marL="0" indent="0" algn="just" rtl="1">
              <a:spcBef>
                <a:spcPts val="0"/>
              </a:spcBef>
            </a:pPr>
            <a:r>
              <a:rPr lang="ar-MA" sz="2500" dirty="0" smtClean="0">
                <a:cs typeface="+mn-cs"/>
              </a:rPr>
              <a:t>هكذا يرى </a:t>
            </a:r>
            <a:r>
              <a:rPr lang="ar-MA" sz="2500" dirty="0" err="1" smtClean="0">
                <a:cs typeface="+mn-cs"/>
              </a:rPr>
              <a:t>كانط</a:t>
            </a:r>
            <a:r>
              <a:rPr lang="ar-MA" sz="2500" dirty="0" smtClean="0">
                <a:cs typeface="+mn-cs"/>
              </a:rPr>
              <a:t> أن </a:t>
            </a:r>
            <a:r>
              <a:rPr lang="ar-MA" sz="2500" dirty="0" smtClean="0">
                <a:solidFill>
                  <a:srgbClr val="FF0000"/>
                </a:solidFill>
                <a:cs typeface="+mn-cs"/>
              </a:rPr>
              <a:t>هناك مصدران للمعرفة البشرية، وهما الحساسية والفهم. فالحساسية تمدنا بالموضوعات في حين يعمل الفهم على تعقل تلك الموضوعات</a:t>
            </a:r>
            <a:r>
              <a:rPr lang="ar-MA" sz="2500" dirty="0" smtClean="0">
                <a:cs typeface="+mn-cs"/>
              </a:rPr>
              <a:t>.</a:t>
            </a:r>
            <a:endParaRPr lang="ar-SA" sz="2500" dirty="0" smtClean="0">
              <a:cs typeface="+mn-cs"/>
            </a:endParaRPr>
          </a:p>
          <a:p>
            <a:pPr marL="0" indent="0" algn="just" rtl="1">
              <a:spcBef>
                <a:spcPts val="0"/>
              </a:spcBef>
            </a:pPr>
            <a:r>
              <a:rPr lang="ar-MA" sz="2500" dirty="0" smtClean="0">
                <a:solidFill>
                  <a:srgbClr val="FF0000"/>
                </a:solidFill>
                <a:cs typeface="+mn-cs"/>
              </a:rPr>
              <a:t>فالمعرفة العلمية الصحيحة، لا بد أن تتصف بالواقعية من جهة، والضرورة من جهة أخرى</a:t>
            </a:r>
            <a:r>
              <a:rPr lang="ar-MA" sz="2500" dirty="0" smtClean="0">
                <a:cs typeface="+mn-cs"/>
              </a:rPr>
              <a:t>. والذي يمنحها صفة الواقعية هي الحساسية، بينما يمنحها الفهم صفة الضرورة. ولكي يتصف العلم بهاتين الصفتين، لا بد أن تكون أحكامه تركيبية وقبلية في نفس الوقت.</a:t>
            </a:r>
            <a:endParaRPr lang="ar-SA" sz="2500" dirty="0" smtClean="0">
              <a:cs typeface="+mn-cs"/>
            </a:endParaRPr>
          </a:p>
          <a:p>
            <a:pPr marL="0" indent="0" algn="just" rtl="1">
              <a:spcBef>
                <a:spcPts val="0"/>
              </a:spcBef>
            </a:pPr>
            <a:r>
              <a:rPr lang="ar-MA" sz="2500" dirty="0" smtClean="0"/>
              <a:t>وإذا كانت </a:t>
            </a:r>
            <a:r>
              <a:rPr lang="ar-MA" sz="2500" dirty="0" smtClean="0">
                <a:solidFill>
                  <a:srgbClr val="FF0000"/>
                </a:solidFill>
              </a:rPr>
              <a:t>أحكام العلم تركيبية قبلية</a:t>
            </a:r>
            <a:r>
              <a:rPr lang="ar-MA" sz="2500" dirty="0" smtClean="0"/>
              <a:t>، </a:t>
            </a:r>
            <a:r>
              <a:rPr lang="ar-MA" sz="2500" dirty="0" smtClean="0">
                <a:solidFill>
                  <a:srgbClr val="FF0000"/>
                </a:solidFill>
              </a:rPr>
              <a:t>فإن لها مصدرين رئيسيين هما الحساسية والفهم</a:t>
            </a:r>
            <a:r>
              <a:rPr lang="ar-MA" sz="2500" dirty="0" smtClean="0"/>
              <a:t>. </a:t>
            </a:r>
            <a:r>
              <a:rPr lang="ar-MA" sz="2500" dirty="0" smtClean="0">
                <a:solidFill>
                  <a:srgbClr val="FF0000"/>
                </a:solidFill>
              </a:rPr>
              <a:t>فالحساسية هي التي تمدنا بمادة المعرفة نظرا لارتباطها المباشر بالعالم الخارجي، في حين يمدنا الفهم بصورة المعرفة ويجعل موضوعات الحساسية قابلة للتعقل</a:t>
            </a:r>
            <a:r>
              <a:rPr lang="ar-MA" sz="2500" dirty="0" smtClean="0"/>
              <a:t>.</a:t>
            </a:r>
            <a:endParaRPr lang="ar-SA" sz="2500" dirty="0" smtClean="0">
              <a:cs typeface="+mn-cs"/>
            </a:endParaRPr>
          </a:p>
          <a:p>
            <a:pPr marL="0" indent="0" algn="just" rtl="1">
              <a:spcBef>
                <a:spcPts val="0"/>
              </a:spcBef>
            </a:pPr>
            <a:endParaRPr lang="ar-SA" sz="2500" dirty="0" smtClean="0">
              <a:cs typeface="+mn-cs"/>
            </a:endParaRPr>
          </a:p>
          <a:p>
            <a:pPr marL="0" indent="0" algn="just" rtl="1">
              <a:spcBef>
                <a:spcPts val="0"/>
              </a:spcBef>
            </a:pPr>
            <a:endParaRPr lang="ar-SA" sz="2500" dirty="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MA" sz="2500" dirty="0" smtClean="0"/>
              <a:t>من هنا </a:t>
            </a:r>
            <a:r>
              <a:rPr lang="ar-MA" sz="2500" dirty="0" smtClean="0">
                <a:solidFill>
                  <a:srgbClr val="FF0000"/>
                </a:solidFill>
              </a:rPr>
              <a:t>فالمعرفة هي نتاج تضافر وتكامل بين كل من الحساسية والفهم</a:t>
            </a:r>
            <a:r>
              <a:rPr lang="ar-MA" sz="2500" dirty="0" smtClean="0"/>
              <a:t>. وهذا ما تعبر عنه عبارة </a:t>
            </a:r>
            <a:r>
              <a:rPr lang="ar-MA" sz="2500" dirty="0" err="1" smtClean="0"/>
              <a:t>كانط</a:t>
            </a:r>
            <a:r>
              <a:rPr lang="ar-MA" sz="2500" dirty="0" smtClean="0"/>
              <a:t>: ”</a:t>
            </a:r>
            <a:r>
              <a:rPr lang="ar-MA" sz="2500" dirty="0" smtClean="0">
                <a:solidFill>
                  <a:srgbClr val="FF0000"/>
                </a:solidFill>
              </a:rPr>
              <a:t>إن المفاهيم بدون حدوس حسية جوفاء، كما أن الحدوس الحسية بدون مفاهيم عمياء</a:t>
            </a:r>
            <a:r>
              <a:rPr lang="ar-MA" sz="2500" dirty="0" smtClean="0"/>
              <a:t>”. ذلك أن </a:t>
            </a:r>
            <a:r>
              <a:rPr lang="ar-MA" sz="2500" dirty="0" err="1" smtClean="0">
                <a:solidFill>
                  <a:srgbClr val="FF0000"/>
                </a:solidFill>
              </a:rPr>
              <a:t>كانط</a:t>
            </a:r>
            <a:r>
              <a:rPr lang="ar-MA" sz="2500" dirty="0" smtClean="0">
                <a:solidFill>
                  <a:srgbClr val="FF0000"/>
                </a:solidFill>
              </a:rPr>
              <a:t> يميز بين أحكام الإدراك الحسي وأحكام التجربة</a:t>
            </a:r>
            <a:r>
              <a:rPr lang="ar-MA" sz="2500" dirty="0" smtClean="0"/>
              <a:t>، فالأولى تتأسس على الترابط المنطقي </a:t>
            </a:r>
            <a:r>
              <a:rPr lang="ar-MA" sz="2500" dirty="0" err="1" smtClean="0"/>
              <a:t>للإدراكات</a:t>
            </a:r>
            <a:r>
              <a:rPr lang="ar-MA" sz="2500" dirty="0" smtClean="0"/>
              <a:t> الحسية في الحساسية، ولا تحتاج إلى أي تدخل من قبل الفهم. أما الأحكام الثانية فهي نتيجة لتدخل مقولات الفهم التي تعمل على تنظيم الأحكام الحسية وتحويلها إلى أحكام تجربة تتسم بصفات الموضوعية والكلية والضرورة.</a:t>
            </a:r>
            <a:endParaRPr lang="ar-SA" sz="2500" dirty="0" smtClean="0"/>
          </a:p>
          <a:p>
            <a:pPr marL="0" indent="0" algn="just" rtl="1">
              <a:spcBef>
                <a:spcPts val="0"/>
              </a:spcBef>
            </a:pPr>
            <a:r>
              <a:rPr lang="ar-MA" sz="2500" dirty="0" smtClean="0">
                <a:solidFill>
                  <a:srgbClr val="FF0000"/>
                </a:solidFill>
              </a:rPr>
              <a:t>ويربط </a:t>
            </a:r>
            <a:r>
              <a:rPr lang="ar-MA" sz="2500" dirty="0" err="1" smtClean="0">
                <a:solidFill>
                  <a:srgbClr val="FF0000"/>
                </a:solidFill>
              </a:rPr>
              <a:t>كانط</a:t>
            </a:r>
            <a:r>
              <a:rPr lang="ar-MA" sz="2500" dirty="0" smtClean="0">
                <a:solidFill>
                  <a:srgbClr val="FF0000"/>
                </a:solidFill>
              </a:rPr>
              <a:t> بين أنواع الأحكام وأنواع المقولات؛ فلكي يكون الحكم ضروريا وكليا لابد له من أن يستمد من المقولات القبلية للفهم صورة محددة من الصور</a:t>
            </a:r>
            <a:r>
              <a:rPr lang="ar-MA" sz="2500" dirty="0" smtClean="0"/>
              <a:t>.</a:t>
            </a:r>
            <a:endParaRPr lang="ar-SA" sz="2500" dirty="0" smtClean="0"/>
          </a:p>
          <a:p>
            <a:pPr marL="0" indent="0" algn="just" rtl="1">
              <a:spcBef>
                <a:spcPts val="0"/>
              </a:spcBef>
            </a:pPr>
            <a:r>
              <a:rPr lang="ar-MA" sz="2500" dirty="0" smtClean="0"/>
              <a:t>وقد صنف </a:t>
            </a:r>
            <a:r>
              <a:rPr lang="ar-MA" sz="2500" dirty="0" err="1" smtClean="0"/>
              <a:t>كانط</a:t>
            </a:r>
            <a:r>
              <a:rPr lang="ar-MA" sz="2500" dirty="0" smtClean="0"/>
              <a:t> المقولات، تبعا للتصنيف المدرسي للأحكام من حيث الكم والكيف والإضافة والجهة. وسعى إلى </a:t>
            </a:r>
            <a:r>
              <a:rPr lang="ar-MA" sz="2500" dirty="0" smtClean="0">
                <a:solidFill>
                  <a:srgbClr val="FF0000"/>
                </a:solidFill>
              </a:rPr>
              <a:t>البرهنة على أن المقولات هي بمثابة شروط أولية/قبلية ضرورية لوجود الموضوعات الخارجية بالنسبة إلينا</a:t>
            </a:r>
            <a:r>
              <a:rPr lang="ar-MA" sz="2500" dirty="0" smtClean="0"/>
              <a:t>. </a:t>
            </a:r>
            <a:endParaRPr lang="ar-SA" sz="2500" dirty="0" smtClean="0"/>
          </a:p>
          <a:p>
            <a:pPr marL="0" indent="0" algn="just" rtl="1">
              <a:spcBef>
                <a:spcPts val="0"/>
              </a:spcBef>
            </a:pPr>
            <a:endParaRPr lang="en-US" sz="2500" dirty="0" smtClean="0"/>
          </a:p>
          <a:p>
            <a:pPr marL="0" indent="0" algn="just" rtl="1">
              <a:spcBef>
                <a:spcPts val="0"/>
              </a:spcBef>
            </a:pPr>
            <a:endParaRPr lang="en-US" sz="2500"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MA" sz="2500" dirty="0" smtClean="0">
                <a:solidFill>
                  <a:srgbClr val="FF0000"/>
                </a:solidFill>
              </a:rPr>
              <a:t>فمقولات الفهم القبلية هي التي تجعل التجربة ممكنة بالقياس إلينا</a:t>
            </a:r>
            <a:r>
              <a:rPr lang="ar-MA" sz="2500" dirty="0" smtClean="0"/>
              <a:t>.</a:t>
            </a:r>
            <a:r>
              <a:rPr lang="ar-SA" sz="2500" dirty="0" smtClean="0"/>
              <a:t> و</a:t>
            </a:r>
            <a:r>
              <a:rPr lang="ar-MA" sz="2500" dirty="0" smtClean="0"/>
              <a:t>الفكر يتعقل الوقائع الخارجية ويجد فيها قوانينه الخاصة. كما أن المقولات تنطبق على الأشياء حتما، ومن ثمة فالطبيعة خاضعة لقوانين العقل. </a:t>
            </a:r>
            <a:endParaRPr lang="ar-SA" sz="2500" dirty="0" smtClean="0"/>
          </a:p>
          <a:p>
            <a:pPr marL="0" indent="0" algn="just" rtl="1">
              <a:spcBef>
                <a:spcPts val="0"/>
              </a:spcBef>
            </a:pPr>
            <a:r>
              <a:rPr lang="ar-MA" sz="2500" dirty="0" smtClean="0"/>
              <a:t>وإذا كان الفهم يفرض صوره ومقولاته القبلية على الطبيعة، ويعمل على تركيب وتوحيد الوقائع الحسية المشتتة، </a:t>
            </a:r>
            <a:r>
              <a:rPr lang="ar-MA" sz="2500" dirty="0" smtClean="0">
                <a:solidFill>
                  <a:srgbClr val="FF0000"/>
                </a:solidFill>
              </a:rPr>
              <a:t>فليس معنى ذلك أن العقل هو الذي يخلق الواقع، أو أن العالم هو من تصورنا أو تمثلنا، بل إن للعالم الخارجي وجوده الفعلي المستقل عن الذات والذي لا يمكن الشك فيه أبدا</a:t>
            </a:r>
            <a:r>
              <a:rPr lang="ar-SA" sz="2500" dirty="0" smtClean="0"/>
              <a:t>. </a:t>
            </a:r>
          </a:p>
          <a:p>
            <a:pPr marL="0" indent="0" algn="just" rtl="1">
              <a:spcBef>
                <a:spcPts val="0"/>
              </a:spcBef>
            </a:pPr>
            <a:r>
              <a:rPr lang="ar-SA" sz="2500" dirty="0" smtClean="0"/>
              <a:t>لقد </a:t>
            </a:r>
            <a:r>
              <a:rPr lang="ar-SA" sz="2500" dirty="0" smtClean="0">
                <a:solidFill>
                  <a:srgbClr val="FF0000"/>
                </a:solidFill>
              </a:rPr>
              <a:t>أحدث </a:t>
            </a:r>
            <a:r>
              <a:rPr lang="ar-SA" sz="2500" dirty="0" err="1" smtClean="0">
                <a:solidFill>
                  <a:srgbClr val="FF0000"/>
                </a:solidFill>
              </a:rPr>
              <a:t>كانط</a:t>
            </a:r>
            <a:r>
              <a:rPr lang="ar-SA" sz="2500" dirty="0" smtClean="0">
                <a:solidFill>
                  <a:srgbClr val="FF0000"/>
                </a:solidFill>
              </a:rPr>
              <a:t> ثورة في مجال نظرية المعرفة، حيث جعل الواقع يدور في فلك الفكر بعدما كان الفكر في السابق يدور في فلك الواقع</a:t>
            </a:r>
            <a:r>
              <a:rPr lang="ar-SA" sz="2500" dirty="0" smtClean="0"/>
              <a:t>. ويتجلى ذلك في حديث </a:t>
            </a:r>
            <a:r>
              <a:rPr lang="ar-SA" sz="2500" dirty="0" err="1" smtClean="0"/>
              <a:t>كانط</a:t>
            </a:r>
            <a:r>
              <a:rPr lang="ar-SA" sz="2500" dirty="0" smtClean="0"/>
              <a:t> عن مجموعة من المقولات والمبادئ القبلية التي يحتوي عليها الفهم وهي التي تجعل أية معرفة بالواقع الطبيعي ممكنة.</a:t>
            </a:r>
            <a:endParaRPr lang="en-US" sz="2500" dirty="0" smtClean="0"/>
          </a:p>
          <a:p>
            <a:endParaRPr lang="ar-SA"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r>
              <a:rPr lang="ar-SA" b="1" dirty="0" err="1" smtClean="0"/>
              <a:t>باشلار</a:t>
            </a:r>
            <a:endParaRPr lang="ar-SA"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يعدّ </a:t>
            </a:r>
            <a:r>
              <a:rPr lang="ar-SA" sz="2500" dirty="0" err="1" smtClean="0"/>
              <a:t>غاستون</a:t>
            </a:r>
            <a:r>
              <a:rPr lang="ar-SA" sz="2500" dirty="0" smtClean="0"/>
              <a:t> </a:t>
            </a:r>
            <a:r>
              <a:rPr lang="ar-SA" sz="2500" dirty="0" err="1" smtClean="0"/>
              <a:t>باشلار</a:t>
            </a:r>
            <a:r>
              <a:rPr lang="ar-SA" sz="2500" dirty="0" smtClean="0"/>
              <a:t> (1884-1962)</a:t>
            </a:r>
            <a:r>
              <a:rPr lang="en-US" sz="2500" dirty="0" smtClean="0"/>
              <a:t> </a:t>
            </a:r>
            <a:r>
              <a:rPr lang="ar-SA" sz="2500" dirty="0" smtClean="0"/>
              <a:t>واحداً من أهم الفلاسفة </a:t>
            </a:r>
            <a:r>
              <a:rPr lang="ar-SA" sz="2500" dirty="0" smtClean="0"/>
              <a:t>الفرنسيين. </a:t>
            </a:r>
            <a:r>
              <a:rPr lang="ar-SA" sz="2500" dirty="0" smtClean="0"/>
              <a:t>كرّس جزءاً كبيراً من حياته وعمله لفلسفة </a:t>
            </a:r>
            <a:r>
              <a:rPr lang="ar-SA" sz="2500" dirty="0" smtClean="0"/>
              <a:t>العلوم، </a:t>
            </a:r>
            <a:r>
              <a:rPr lang="ar-SA" sz="2500" dirty="0" smtClean="0"/>
              <a:t>وقدّمَ أفكاراً متميزة في مجال الابستمولوجيا حيث تمثل مفاهيمه في </a:t>
            </a:r>
            <a:r>
              <a:rPr lang="ar-SA" sz="2500" dirty="0" smtClean="0">
                <a:solidFill>
                  <a:srgbClr val="FF0000"/>
                </a:solidFill>
              </a:rPr>
              <a:t>العقبة المعرفية </a:t>
            </a:r>
            <a:r>
              <a:rPr lang="ar-SA" sz="2500" dirty="0" smtClean="0"/>
              <a:t>و</a:t>
            </a:r>
            <a:r>
              <a:rPr lang="ar-SA" sz="2500" dirty="0" smtClean="0">
                <a:solidFill>
                  <a:srgbClr val="FF0000"/>
                </a:solidFill>
              </a:rPr>
              <a:t>القطيعة المعرفية </a:t>
            </a:r>
            <a:r>
              <a:rPr lang="ar-SA" sz="2500" dirty="0" smtClean="0"/>
              <a:t>و</a:t>
            </a:r>
            <a:r>
              <a:rPr lang="ar-SA" sz="2500" dirty="0" smtClean="0">
                <a:solidFill>
                  <a:srgbClr val="FF0000"/>
                </a:solidFill>
              </a:rPr>
              <a:t>الجدلية المعرفية </a:t>
            </a:r>
            <a:r>
              <a:rPr lang="ar-SA" sz="2500" dirty="0" smtClean="0"/>
              <a:t>و</a:t>
            </a:r>
            <a:r>
              <a:rPr lang="ar-SA" sz="2500" dirty="0" smtClean="0">
                <a:solidFill>
                  <a:srgbClr val="FF0000"/>
                </a:solidFill>
              </a:rPr>
              <a:t>التاريخ </a:t>
            </a:r>
            <a:r>
              <a:rPr lang="ar-SA" sz="2500" dirty="0" smtClean="0">
                <a:solidFill>
                  <a:srgbClr val="FF0000"/>
                </a:solidFill>
              </a:rPr>
              <a:t>التراجعي</a:t>
            </a:r>
            <a:r>
              <a:rPr lang="ar-SA" sz="2500" dirty="0" smtClean="0"/>
              <a:t>، </a:t>
            </a:r>
            <a:r>
              <a:rPr lang="ar-SA" sz="2500" dirty="0" smtClean="0"/>
              <a:t>مساهمات لا يمكن </a:t>
            </a:r>
            <a:r>
              <a:rPr lang="ar-SA" sz="2500" dirty="0" smtClean="0"/>
              <a:t>تجاوزها، </a:t>
            </a:r>
            <a:r>
              <a:rPr lang="ar-SA" sz="2500" dirty="0" smtClean="0"/>
              <a:t>بل تركت آثارها واضحة في فلسفة معاصريه ومن جاء بعده . </a:t>
            </a:r>
            <a:endParaRPr lang="ar-SA" sz="2500" dirty="0" smtClean="0"/>
          </a:p>
          <a:p>
            <a:pPr marL="0" indent="0" algn="just" rtl="1">
              <a:spcBef>
                <a:spcPts val="0"/>
              </a:spcBef>
            </a:pPr>
            <a:r>
              <a:rPr lang="ar-SA" sz="2500" dirty="0" smtClean="0"/>
              <a:t>وقد برز كواحد من أهم وأشهر المتخصصين بفلسفة العلوم حيث درس بعمق الوسائل التي يحصل </a:t>
            </a:r>
            <a:r>
              <a:rPr lang="ar-SA" sz="2500" dirty="0" err="1" smtClean="0"/>
              <a:t>بها</a:t>
            </a:r>
            <a:r>
              <a:rPr lang="ar-SA" sz="2500" dirty="0" smtClean="0"/>
              <a:t> الإنسان على المعرفة </a:t>
            </a:r>
            <a:r>
              <a:rPr lang="ar-SA" sz="2500" dirty="0" smtClean="0"/>
              <a:t>العلمية. وقيمة فلسفة </a:t>
            </a:r>
            <a:r>
              <a:rPr lang="ar-SA" sz="2500" dirty="0" err="1" smtClean="0"/>
              <a:t>باشلار</a:t>
            </a:r>
            <a:r>
              <a:rPr lang="ar-SA" sz="2500" dirty="0" smtClean="0"/>
              <a:t> </a:t>
            </a:r>
            <a:r>
              <a:rPr lang="ar-SA" sz="2500" dirty="0" smtClean="0"/>
              <a:t>تتمثل في رفضها لا غير، رفضها للأنساق الفلسفية المثالية والعقلانية ونقدها. إلا أن قراءة </a:t>
            </a:r>
            <a:r>
              <a:rPr lang="ar-SA" sz="2500" dirty="0" err="1" smtClean="0"/>
              <a:t>باشلار</a:t>
            </a:r>
            <a:r>
              <a:rPr lang="ar-SA" sz="2500" dirty="0" smtClean="0"/>
              <a:t> تظهر أن الفلسفة التجريبية البحتة أيضا كانت محلا </a:t>
            </a:r>
            <a:r>
              <a:rPr lang="ar-SA" sz="2500" dirty="0" smtClean="0"/>
              <a:t>للنقد، </a:t>
            </a:r>
            <a:r>
              <a:rPr lang="ar-SA" sz="2500" dirty="0" smtClean="0"/>
              <a:t>فقد كان في منطقة وسطى بين العقلانية المثالية والتجريبية المثالية أيضا، يسمي </a:t>
            </a:r>
            <a:r>
              <a:rPr lang="ar-SA" sz="2500" dirty="0" err="1" smtClean="0"/>
              <a:t>باشلار</a:t>
            </a:r>
            <a:r>
              <a:rPr lang="ar-SA" sz="2500" dirty="0" smtClean="0"/>
              <a:t> هذه المنطقة </a:t>
            </a:r>
            <a:r>
              <a:rPr lang="ar-SA" sz="2500" dirty="0" err="1" smtClean="0"/>
              <a:t>ب</a:t>
            </a:r>
            <a:r>
              <a:rPr lang="ar-SA" sz="2500" dirty="0" smtClean="0"/>
              <a:t> "</a:t>
            </a:r>
            <a:r>
              <a:rPr lang="ar-SA" sz="2500" dirty="0" smtClean="0">
                <a:solidFill>
                  <a:srgbClr val="FF0000"/>
                </a:solidFill>
              </a:rPr>
              <a:t>العقلانية التطبيقية</a:t>
            </a:r>
            <a:r>
              <a:rPr lang="ar-SA" sz="2500" dirty="0" smtClean="0"/>
              <a:t>" وعنون </a:t>
            </a:r>
            <a:r>
              <a:rPr lang="ar-SA" sz="2500" dirty="0" err="1" smtClean="0"/>
              <a:t>بها</a:t>
            </a:r>
            <a:r>
              <a:rPr lang="ar-SA" sz="2500" dirty="0" smtClean="0"/>
              <a:t> كتابه الذي صدر في </a:t>
            </a:r>
            <a:r>
              <a:rPr lang="ar-SA" sz="2500" dirty="0" smtClean="0"/>
              <a:t>1948. </a:t>
            </a:r>
            <a:r>
              <a:rPr lang="ar-SA" sz="2500" dirty="0" smtClean="0">
                <a:solidFill>
                  <a:srgbClr val="FF0000"/>
                </a:solidFill>
              </a:rPr>
              <a:t>والعقلانية </a:t>
            </a:r>
            <a:r>
              <a:rPr lang="ar-SA" sz="2500" dirty="0" smtClean="0">
                <a:solidFill>
                  <a:srgbClr val="FF0000"/>
                </a:solidFill>
              </a:rPr>
              <a:t>التطبيقية فلسفة تقوم على الحوار بين العقل والتجربة. ترفض الانطلاق من مبادئ قبلية كما </a:t>
            </a:r>
            <a:r>
              <a:rPr lang="ar-SA" sz="2500" dirty="0" smtClean="0">
                <a:solidFill>
                  <a:srgbClr val="FF0000"/>
                </a:solidFill>
              </a:rPr>
              <a:t>ترفض </a:t>
            </a:r>
            <a:r>
              <a:rPr lang="ar-SA" sz="2500" dirty="0" smtClean="0">
                <a:solidFill>
                  <a:srgbClr val="FF0000"/>
                </a:solidFill>
              </a:rPr>
              <a:t>ربط الفكر العلمي بمعطيات الحس والواقع وحدها </a:t>
            </a:r>
            <a:endParaRPr lang="ar-SA" sz="2500" dirty="0" smtClean="0">
              <a:solidFill>
                <a:srgbClr val="FF0000"/>
              </a:solidFill>
            </a:endParaRPr>
          </a:p>
          <a:p>
            <a:pPr marL="0" indent="0" algn="just" rtl="1">
              <a:spcBef>
                <a:spcPts val="0"/>
              </a:spcBef>
            </a:pPr>
            <a:endParaRPr lang="en-US" sz="2500"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وتقوم العقلانية التطبيقية على </a:t>
            </a:r>
            <a:r>
              <a:rPr lang="ar-SA" sz="2500" dirty="0" smtClean="0">
                <a:solidFill>
                  <a:srgbClr val="FF0000"/>
                </a:solidFill>
              </a:rPr>
              <a:t>أربعة مبادئ تقف ضد مفاهيم الفكر العلمي القديم </a:t>
            </a:r>
            <a:r>
              <a:rPr lang="ar-SA" sz="2500" dirty="0" smtClean="0"/>
              <a:t>وهي : </a:t>
            </a:r>
            <a:endParaRPr lang="ar-SA" sz="2500" dirty="0" smtClean="0"/>
          </a:p>
          <a:p>
            <a:pPr marL="457200" indent="-457200" algn="just" rtl="1">
              <a:spcBef>
                <a:spcPts val="0"/>
              </a:spcBef>
              <a:buAutoNum type="arabic1Minus"/>
            </a:pPr>
            <a:r>
              <a:rPr lang="ar-SA" sz="2500" dirty="0" smtClean="0"/>
              <a:t>ليس </a:t>
            </a:r>
            <a:r>
              <a:rPr lang="ar-SA" sz="2500" dirty="0" smtClean="0"/>
              <a:t>ثمة عقل ثابت يحكم جميع أنماط معرفتنا. </a:t>
            </a:r>
            <a:endParaRPr lang="ar-SA" sz="2500" dirty="0" smtClean="0"/>
          </a:p>
          <a:p>
            <a:pPr marL="457200" indent="-457200" algn="just" rtl="1">
              <a:spcBef>
                <a:spcPts val="0"/>
              </a:spcBef>
              <a:buAutoNum type="arabic1Minus"/>
            </a:pPr>
            <a:r>
              <a:rPr lang="ar-SA" sz="2500" dirty="0" smtClean="0"/>
              <a:t>ليس </a:t>
            </a:r>
            <a:r>
              <a:rPr lang="ar-SA" sz="2500" dirty="0" smtClean="0"/>
              <a:t>ثمة منهج شامل. </a:t>
            </a:r>
            <a:endParaRPr lang="ar-SA" sz="2500" dirty="0" smtClean="0"/>
          </a:p>
          <a:p>
            <a:pPr marL="457200" indent="-457200" algn="just" rtl="1">
              <a:spcBef>
                <a:spcPts val="0"/>
              </a:spcBef>
            </a:pPr>
            <a:r>
              <a:rPr lang="ar-SA" sz="2500" dirty="0" smtClean="0"/>
              <a:t>ج- </a:t>
            </a:r>
            <a:r>
              <a:rPr lang="ar-SA" sz="2500" dirty="0" smtClean="0"/>
              <a:t>ليس ثمة واقع بسيط يقتصر العالِم على معاينته وشرحه بل هو معقد ومركب من عناصر متعددة تشكل الظواهر المشاهدة عينة واحدة ضمن بنية متكاملة من الظواهر. </a:t>
            </a:r>
            <a:endParaRPr lang="ar-SA" sz="2500" dirty="0" smtClean="0"/>
          </a:p>
          <a:p>
            <a:pPr marL="457200" indent="-457200" algn="just" rtl="1">
              <a:spcBef>
                <a:spcPts val="0"/>
              </a:spcBef>
            </a:pPr>
            <a:r>
              <a:rPr lang="ar-SA" sz="2500" dirty="0" smtClean="0"/>
              <a:t>د- </a:t>
            </a:r>
            <a:r>
              <a:rPr lang="ar-SA" sz="2500" dirty="0" smtClean="0"/>
              <a:t>على فلسفة العلم أن تفتح المكان </a:t>
            </a:r>
            <a:r>
              <a:rPr lang="ar-SA" sz="2500" dirty="0" err="1" smtClean="0"/>
              <a:t>للأبستمولوجيا</a:t>
            </a:r>
            <a:r>
              <a:rPr lang="ar-SA" sz="2500" dirty="0" smtClean="0"/>
              <a:t> بوصفها الدراسة النقدية لتكوين المفاهيم العلمية الرئيسية وتوظيفها في حقلها الخصوصي وليس بالنسبة إلى نظرية المعرفة بشكل عام.</a:t>
            </a: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b="1" u="sng" dirty="0" smtClean="0"/>
              <a:t>القطيعة </a:t>
            </a:r>
            <a:r>
              <a:rPr lang="ar-SA" sz="2500" b="1" u="sng" dirty="0" err="1" smtClean="0"/>
              <a:t>الابستيمولوجية</a:t>
            </a:r>
            <a:r>
              <a:rPr lang="ar-SA" sz="2500" b="1" u="sng" dirty="0" smtClean="0"/>
              <a:t>:</a:t>
            </a:r>
          </a:p>
          <a:p>
            <a:pPr marL="0" indent="0" algn="just" rtl="1">
              <a:spcBef>
                <a:spcPts val="0"/>
              </a:spcBef>
            </a:pPr>
            <a:r>
              <a:rPr lang="ar-SA" sz="2500" dirty="0" smtClean="0"/>
              <a:t>إن </a:t>
            </a:r>
            <a:r>
              <a:rPr lang="ar-SA" sz="2500" dirty="0" smtClean="0"/>
              <a:t>مفهوم القطيعة </a:t>
            </a:r>
            <a:r>
              <a:rPr lang="ar-SA" sz="2500" dirty="0" err="1" smtClean="0"/>
              <a:t>الابستمولوجية</a:t>
            </a:r>
            <a:r>
              <a:rPr lang="ar-SA" sz="2500" dirty="0" smtClean="0"/>
              <a:t> ، هو </a:t>
            </a:r>
            <a:r>
              <a:rPr lang="ar-SA" sz="2500" dirty="0" smtClean="0">
                <a:solidFill>
                  <a:srgbClr val="FF0000"/>
                </a:solidFill>
              </a:rPr>
              <a:t>المفهوم الذي يعبر في نظر </a:t>
            </a:r>
            <a:r>
              <a:rPr lang="ar-SA" sz="2500" dirty="0" err="1" smtClean="0">
                <a:solidFill>
                  <a:srgbClr val="FF0000"/>
                </a:solidFill>
              </a:rPr>
              <a:t>باشلار</a:t>
            </a:r>
            <a:r>
              <a:rPr lang="ar-SA" sz="2500" dirty="0" smtClean="0">
                <a:solidFill>
                  <a:srgbClr val="FF0000"/>
                </a:solidFill>
              </a:rPr>
              <a:t> عن القفزات الكيفية في تطور العلوم ويكون من نتائجها تجاوز العوائق </a:t>
            </a:r>
            <a:r>
              <a:rPr lang="ar-SA" sz="2500" dirty="0" err="1" smtClean="0">
                <a:solidFill>
                  <a:srgbClr val="FF0000"/>
                </a:solidFill>
              </a:rPr>
              <a:t>الابستمولوجية</a:t>
            </a:r>
            <a:r>
              <a:rPr lang="ar-SA" sz="2500" dirty="0" smtClean="0">
                <a:solidFill>
                  <a:srgbClr val="FF0000"/>
                </a:solidFill>
              </a:rPr>
              <a:t> القائمة </a:t>
            </a:r>
            <a:r>
              <a:rPr lang="ar-SA" sz="2500" dirty="0" smtClean="0"/>
              <a:t>.</a:t>
            </a:r>
          </a:p>
          <a:p>
            <a:pPr marL="0" indent="0" algn="just" rtl="1">
              <a:spcBef>
                <a:spcPts val="0"/>
              </a:spcBef>
            </a:pPr>
            <a:r>
              <a:rPr lang="ar-SA" sz="2500" dirty="0" smtClean="0"/>
              <a:t>فمثلا عند الانتقال من فيزياء </a:t>
            </a:r>
            <a:r>
              <a:rPr lang="ar-SA" sz="2500" dirty="0" err="1" smtClean="0"/>
              <a:t>النيوتنية</a:t>
            </a:r>
            <a:r>
              <a:rPr lang="ar-SA" sz="2500" dirty="0" smtClean="0"/>
              <a:t> إلى النظرية النسبية هذا لا يكون مانعا نهائيا لظهور عوائق </a:t>
            </a:r>
            <a:r>
              <a:rPr lang="ar-SA" sz="2500" dirty="0" err="1" smtClean="0"/>
              <a:t>ابستمولوجية</a:t>
            </a:r>
            <a:r>
              <a:rPr lang="ar-SA" sz="2500" dirty="0" smtClean="0"/>
              <a:t> جديدة داخل الفكر العلمي الجديد ذاته ، وهذا مايعنية باشلار عندما يقول </a:t>
            </a:r>
            <a:r>
              <a:rPr lang="ar-SA" sz="2500" dirty="0" smtClean="0"/>
              <a:t>"بان </a:t>
            </a:r>
            <a:r>
              <a:rPr lang="ar-SA" sz="2500" dirty="0" smtClean="0">
                <a:solidFill>
                  <a:srgbClr val="FF0000"/>
                </a:solidFill>
              </a:rPr>
              <a:t>تاريخ العلوم جدل بين العوائق الابستمولوجية والقطيعات </a:t>
            </a:r>
            <a:r>
              <a:rPr lang="ar-SA" sz="2500" dirty="0" smtClean="0">
                <a:solidFill>
                  <a:srgbClr val="FF0000"/>
                </a:solidFill>
              </a:rPr>
              <a:t>الابستمولوجية</a:t>
            </a:r>
            <a:r>
              <a:rPr lang="ar-SA" sz="2500" dirty="0" smtClean="0"/>
              <a:t>”</a:t>
            </a:r>
          </a:p>
          <a:p>
            <a:pPr marL="0" indent="0" algn="just" rtl="1">
              <a:spcBef>
                <a:spcPts val="0"/>
              </a:spcBef>
            </a:pPr>
            <a:r>
              <a:rPr lang="ar-SA" sz="2500" dirty="0" smtClean="0"/>
              <a:t>وهذا </a:t>
            </a:r>
            <a:r>
              <a:rPr lang="ar-SA" sz="2500" dirty="0" smtClean="0"/>
              <a:t>التطور الجدلي عند باشلار يأتي ردا على النظرية الاستمرارية على </a:t>
            </a:r>
            <a:r>
              <a:rPr lang="ar-SA" sz="2500" dirty="0" smtClean="0"/>
              <a:t>مستويين. </a:t>
            </a:r>
          </a:p>
          <a:p>
            <a:pPr marL="0" indent="0" algn="just" rtl="1">
              <a:spcBef>
                <a:spcPts val="0"/>
              </a:spcBef>
            </a:pPr>
            <a:r>
              <a:rPr lang="ar-SA" sz="2500" dirty="0" smtClean="0">
                <a:solidFill>
                  <a:srgbClr val="FF0000"/>
                </a:solidFill>
              </a:rPr>
              <a:t>الأول</a:t>
            </a:r>
            <a:r>
              <a:rPr lang="ar-SA" sz="2500" dirty="0" smtClean="0"/>
              <a:t>: الاستمرار </a:t>
            </a:r>
            <a:r>
              <a:rPr lang="ar-SA" sz="2500" dirty="0" smtClean="0"/>
              <a:t>من التفكير العامي إلى التفكير العلمي . </a:t>
            </a:r>
            <a:endParaRPr lang="ar-SA" sz="2500" dirty="0" smtClean="0"/>
          </a:p>
          <a:p>
            <a:pPr marL="0" indent="0" algn="just" rtl="1">
              <a:spcBef>
                <a:spcPts val="0"/>
              </a:spcBef>
            </a:pPr>
            <a:r>
              <a:rPr lang="ar-SA" sz="2500" dirty="0" smtClean="0"/>
              <a:t>أما </a:t>
            </a:r>
            <a:r>
              <a:rPr lang="ar-SA" sz="2500" dirty="0" smtClean="0"/>
              <a:t>المستوى </a:t>
            </a:r>
            <a:r>
              <a:rPr lang="ar-SA" sz="2500" dirty="0" smtClean="0">
                <a:solidFill>
                  <a:srgbClr val="FF0000"/>
                </a:solidFill>
              </a:rPr>
              <a:t>الثاني</a:t>
            </a:r>
            <a:r>
              <a:rPr lang="ar-SA" sz="2500" dirty="0" smtClean="0"/>
              <a:t> : الاستمرار بين الفكر العلمي الجديد وبين الفكر العلمي القديم </a:t>
            </a:r>
            <a:r>
              <a:rPr lang="ar-SA" sz="2500" dirty="0" smtClean="0"/>
              <a:t>له.</a:t>
            </a:r>
            <a:endParaRPr lang="en-US"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solidFill>
                  <a:srgbClr val="FF0000"/>
                </a:solidFill>
              </a:rPr>
              <a:t>أي </a:t>
            </a:r>
            <a:r>
              <a:rPr lang="ar-SA" sz="2500" dirty="0" smtClean="0">
                <a:solidFill>
                  <a:srgbClr val="FF0000"/>
                </a:solidFill>
              </a:rPr>
              <a:t>أن </a:t>
            </a:r>
            <a:r>
              <a:rPr lang="ar-SA" sz="2500" dirty="0" smtClean="0">
                <a:solidFill>
                  <a:srgbClr val="FF0000"/>
                </a:solidFill>
              </a:rPr>
              <a:t>في تاريخ العلوم قفزات كيفية تحقق قطيعة بين الفكر العلمي والمعرفة العامة </a:t>
            </a:r>
            <a:r>
              <a:rPr lang="ar-SA" sz="2500" dirty="0" smtClean="0"/>
              <a:t>بحيث لم يعد من الممكن النظر إلى النظريات المعاصرة من وجهة نظر المعرفة </a:t>
            </a:r>
            <a:r>
              <a:rPr lang="ar-SA" sz="2500" dirty="0" smtClean="0"/>
              <a:t>العامة، </a:t>
            </a:r>
            <a:r>
              <a:rPr lang="ar-SA" sz="2500" dirty="0" smtClean="0"/>
              <a:t>فان باشلار يتحدث في كتاباته عن </a:t>
            </a:r>
            <a:r>
              <a:rPr lang="ar-SA" sz="2500" dirty="0" smtClean="0">
                <a:solidFill>
                  <a:srgbClr val="FF0000"/>
                </a:solidFill>
              </a:rPr>
              <a:t>مفهوم القطيعة الابستمولوجية على مستويين </a:t>
            </a:r>
            <a:r>
              <a:rPr lang="ar-SA" sz="2500" dirty="0" smtClean="0">
                <a:solidFill>
                  <a:srgbClr val="FF0000"/>
                </a:solidFill>
              </a:rPr>
              <a:t>هما</a:t>
            </a:r>
            <a:r>
              <a:rPr lang="ar-SA" sz="2500" dirty="0" smtClean="0"/>
              <a:t>:</a:t>
            </a:r>
          </a:p>
          <a:p>
            <a:pPr marL="0" indent="0" algn="just" rtl="1">
              <a:spcBef>
                <a:spcPts val="0"/>
              </a:spcBef>
            </a:pPr>
            <a:r>
              <a:rPr lang="ar-SA" sz="2500" dirty="0" smtClean="0"/>
              <a:t>1- </a:t>
            </a:r>
            <a:r>
              <a:rPr lang="ar-SA" sz="2500" dirty="0" smtClean="0"/>
              <a:t>قطيعة </a:t>
            </a:r>
            <a:r>
              <a:rPr lang="ar-SA" sz="2500" dirty="0" err="1" smtClean="0"/>
              <a:t>ابستمولوجية</a:t>
            </a:r>
            <a:r>
              <a:rPr lang="ar-SA" sz="2500" dirty="0" smtClean="0"/>
              <a:t> </a:t>
            </a:r>
            <a:r>
              <a:rPr lang="ar-SA" sz="2500" dirty="0" smtClean="0">
                <a:solidFill>
                  <a:srgbClr val="FF0000"/>
                </a:solidFill>
              </a:rPr>
              <a:t>بين المعرفة العامة والمعرفة </a:t>
            </a:r>
            <a:r>
              <a:rPr lang="ar-SA" sz="2500" dirty="0" smtClean="0">
                <a:solidFill>
                  <a:srgbClr val="FF0000"/>
                </a:solidFill>
              </a:rPr>
              <a:t>العلمية</a:t>
            </a:r>
            <a:r>
              <a:rPr lang="ar-SA" sz="2500" dirty="0" smtClean="0"/>
              <a:t>.</a:t>
            </a:r>
          </a:p>
          <a:p>
            <a:pPr marL="0" indent="0" algn="just" rtl="1">
              <a:spcBef>
                <a:spcPts val="0"/>
              </a:spcBef>
            </a:pPr>
            <a:r>
              <a:rPr lang="ar-SA" sz="2500" dirty="0" smtClean="0"/>
              <a:t>2- </a:t>
            </a:r>
            <a:r>
              <a:rPr lang="ar-SA" sz="2500" dirty="0" smtClean="0"/>
              <a:t>قطيعة </a:t>
            </a:r>
            <a:r>
              <a:rPr lang="ar-SA" sz="2500" dirty="0" err="1" smtClean="0"/>
              <a:t>ابستمولوجية</a:t>
            </a:r>
            <a:r>
              <a:rPr lang="ar-SA" sz="2500" dirty="0" smtClean="0"/>
              <a:t> </a:t>
            </a:r>
            <a:r>
              <a:rPr lang="ar-SA" sz="2500" dirty="0" smtClean="0">
                <a:solidFill>
                  <a:srgbClr val="FF0000"/>
                </a:solidFill>
              </a:rPr>
              <a:t>تتحقق مع النظريات العلمية المعاصرة </a:t>
            </a:r>
            <a:r>
              <a:rPr lang="ar-SA" sz="2500" dirty="0" smtClean="0"/>
              <a:t>في الرياضيات والعلوم الفيزيائية </a:t>
            </a:r>
            <a:r>
              <a:rPr lang="ar-SA" sz="2500" dirty="0" smtClean="0">
                <a:solidFill>
                  <a:srgbClr val="FF0000"/>
                </a:solidFill>
              </a:rPr>
              <a:t>بين العلم في الماضي والفكر العلمي الجديد </a:t>
            </a:r>
            <a:r>
              <a:rPr lang="ar-SA" sz="2500" dirty="0" smtClean="0"/>
              <a:t>الذي ظهر مع هذه </a:t>
            </a:r>
            <a:r>
              <a:rPr lang="ar-SA" sz="2500" dirty="0" smtClean="0"/>
              <a:t>النظريات.</a:t>
            </a:r>
          </a:p>
          <a:p>
            <a:pPr marL="0" indent="0" algn="just" rtl="1">
              <a:spcBef>
                <a:spcPts val="0"/>
              </a:spcBef>
            </a:pP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b="1" u="sng" dirty="0" smtClean="0"/>
              <a:t>العوائق </a:t>
            </a:r>
            <a:r>
              <a:rPr lang="ar-SA" sz="2500" b="1" u="sng" dirty="0" err="1" smtClean="0"/>
              <a:t>الابستمولوجية</a:t>
            </a:r>
            <a:r>
              <a:rPr lang="ar-SA" sz="2500" b="1" u="sng" dirty="0" smtClean="0"/>
              <a:t> </a:t>
            </a:r>
            <a:r>
              <a:rPr lang="ar-SA" sz="2500" b="1" u="sng" dirty="0" smtClean="0"/>
              <a:t>:</a:t>
            </a:r>
          </a:p>
          <a:p>
            <a:pPr marL="0" indent="0" algn="just" rtl="1">
              <a:spcBef>
                <a:spcPts val="0"/>
              </a:spcBef>
            </a:pPr>
            <a:r>
              <a:rPr lang="ar-SA" sz="2500" dirty="0" smtClean="0"/>
              <a:t>ليست </a:t>
            </a:r>
            <a:r>
              <a:rPr lang="ar-SA" sz="2500" dirty="0" smtClean="0"/>
              <a:t>عوائق تطرأ على العملية العلمية من الخارج وليست نتيجة لا للشروط الخارجية لعملية المعرفة ولا للحواس والفكر كأداتين ذاتيتين لبلوغ المعرفة عند الإنسان، بل هي </a:t>
            </a:r>
            <a:r>
              <a:rPr lang="ar-SA" sz="2500" dirty="0" smtClean="0">
                <a:solidFill>
                  <a:srgbClr val="FF0000"/>
                </a:solidFill>
              </a:rPr>
              <a:t>منبثقة من صميم المعرفة العلمية، وتبرز في الشروط النفسية للمعرفة</a:t>
            </a:r>
            <a:r>
              <a:rPr lang="ar-SA" sz="2500" dirty="0" smtClean="0"/>
              <a:t> تبعا لضرورة وظيفية، وذلك بمجرد قيام العلاقة بين الذات والموضوع، فالمعرفة العلمية هي التي تنتج عوائقها </a:t>
            </a:r>
            <a:r>
              <a:rPr lang="ar-SA" sz="2500" dirty="0" err="1" smtClean="0"/>
              <a:t>الابستمولوجية</a:t>
            </a:r>
            <a:r>
              <a:rPr lang="ar-SA" sz="2500" dirty="0" smtClean="0"/>
              <a:t> بنفسها</a:t>
            </a:r>
            <a:r>
              <a:rPr lang="ar-SA" sz="2500" dirty="0" smtClean="0"/>
              <a:t>.</a:t>
            </a:r>
          </a:p>
          <a:p>
            <a:pPr marL="0" indent="0" algn="just" rtl="1">
              <a:spcBef>
                <a:spcPts val="0"/>
              </a:spcBef>
            </a:pPr>
            <a:r>
              <a:rPr lang="ar-SA" sz="2500" dirty="0" smtClean="0"/>
              <a:t>ويستنتج </a:t>
            </a:r>
            <a:r>
              <a:rPr lang="ar-SA" sz="2500" dirty="0" err="1" smtClean="0"/>
              <a:t>باشلار</a:t>
            </a:r>
            <a:r>
              <a:rPr lang="ar-SA" sz="2500" dirty="0" smtClean="0"/>
              <a:t> من خلال قراءته للمعرفة العلمية </a:t>
            </a:r>
            <a:r>
              <a:rPr lang="ar-SA" sz="2500" dirty="0" smtClean="0"/>
              <a:t>عددا </a:t>
            </a:r>
            <a:r>
              <a:rPr lang="ar-SA" sz="2500" dirty="0" smtClean="0"/>
              <a:t>من العوائق </a:t>
            </a:r>
            <a:r>
              <a:rPr lang="ar-SA" sz="2500" dirty="0" err="1" smtClean="0"/>
              <a:t>الابستمولوجية</a:t>
            </a:r>
            <a:r>
              <a:rPr lang="ar-SA" sz="2500" dirty="0" smtClean="0"/>
              <a:t>. </a:t>
            </a:r>
            <a:r>
              <a:rPr lang="ar-SA" sz="2500" dirty="0" smtClean="0">
                <a:solidFill>
                  <a:srgbClr val="FF0000"/>
                </a:solidFill>
              </a:rPr>
              <a:t>العائق </a:t>
            </a:r>
            <a:r>
              <a:rPr lang="ar-SA" sz="2500" dirty="0" smtClean="0">
                <a:solidFill>
                  <a:srgbClr val="FF0000"/>
                </a:solidFill>
              </a:rPr>
              <a:t>الأول</a:t>
            </a:r>
            <a:r>
              <a:rPr lang="ar-SA" sz="2500" dirty="0" smtClean="0"/>
              <a:t>: </a:t>
            </a:r>
            <a:r>
              <a:rPr lang="ar-SA" sz="2500" dirty="0" smtClean="0"/>
              <a:t>التجربة الأولى، أي التجربة السابقة على النقد </a:t>
            </a:r>
            <a:r>
              <a:rPr lang="ar-SA" sz="2500" dirty="0" smtClean="0"/>
              <a:t>العائق. </a:t>
            </a:r>
            <a:r>
              <a:rPr lang="ar-SA" sz="2500" dirty="0" smtClean="0">
                <a:solidFill>
                  <a:srgbClr val="FF0000"/>
                </a:solidFill>
              </a:rPr>
              <a:t>الثاني</a:t>
            </a:r>
            <a:r>
              <a:rPr lang="ar-SA" sz="2500" dirty="0" smtClean="0"/>
              <a:t>: </a:t>
            </a:r>
            <a:r>
              <a:rPr lang="ar-SA" sz="2500" dirty="0" smtClean="0"/>
              <a:t>عائق </a:t>
            </a:r>
            <a:r>
              <a:rPr lang="ar-SA" sz="2500" dirty="0" smtClean="0"/>
              <a:t>التعميم، </a:t>
            </a:r>
            <a:r>
              <a:rPr lang="ar-SA" sz="2500" dirty="0" smtClean="0"/>
              <a:t>يقول </a:t>
            </a:r>
            <a:r>
              <a:rPr lang="ar-SA" sz="2500" dirty="0" err="1" smtClean="0"/>
              <a:t>باشلار</a:t>
            </a:r>
            <a:r>
              <a:rPr lang="ar-SA" sz="2500" dirty="0" smtClean="0"/>
              <a:t>:” إنه </a:t>
            </a:r>
            <a:r>
              <a:rPr lang="ar-SA" sz="2500" dirty="0" smtClean="0"/>
              <a:t>ما من شيء عمل على كبح تطور المعرفة العلمية كما فعل المذهب الخاطئ للتعميم الذي ساد من أرسطو إلى بيكون، والذي ما يزال بالنسبة لعقول كثيرة المذهب الأساس للمعرفة". </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solidFill>
                  <a:srgbClr val="FF0000"/>
                </a:solidFill>
              </a:rPr>
              <a:t>العائق </a:t>
            </a:r>
            <a:r>
              <a:rPr lang="ar-SA" sz="2500" dirty="0" smtClean="0">
                <a:solidFill>
                  <a:srgbClr val="FF0000"/>
                </a:solidFill>
              </a:rPr>
              <a:t>الثالث: </a:t>
            </a:r>
            <a:r>
              <a:rPr lang="ar-SA" sz="2500" dirty="0" smtClean="0">
                <a:solidFill>
                  <a:srgbClr val="FF0000"/>
                </a:solidFill>
              </a:rPr>
              <a:t>العائق اللفظي </a:t>
            </a:r>
            <a:r>
              <a:rPr lang="ar-SA" sz="2500" dirty="0" smtClean="0"/>
              <a:t>ويعني أن هناك ألفاظا تتمدد أثناء استخدامها فتصبح تدل على أشياء خارج دلالتها الأصلية مما يجعل من استخدامها مشوشا ومبهما إلى حد كبير. </a:t>
            </a:r>
            <a:endParaRPr lang="ar-SA" sz="2500" dirty="0" smtClean="0"/>
          </a:p>
          <a:p>
            <a:pPr marL="0" indent="0" algn="just" rtl="1">
              <a:spcBef>
                <a:spcPts val="0"/>
              </a:spcBef>
            </a:pPr>
            <a:r>
              <a:rPr lang="ar-SA" sz="2500" dirty="0" smtClean="0">
                <a:solidFill>
                  <a:srgbClr val="FF0000"/>
                </a:solidFill>
              </a:rPr>
              <a:t>العائق الرابع: </a:t>
            </a:r>
            <a:r>
              <a:rPr lang="ar-SA" sz="2500" dirty="0" smtClean="0">
                <a:solidFill>
                  <a:srgbClr val="FF0000"/>
                </a:solidFill>
              </a:rPr>
              <a:t>هو العائق الجوهري</a:t>
            </a:r>
            <a:r>
              <a:rPr lang="ar-SA" sz="2500" dirty="0" smtClean="0"/>
              <a:t>. أي فكرة الجوهر التي تسببت في </a:t>
            </a:r>
            <a:r>
              <a:rPr lang="ar-SA" sz="2500" dirty="0" err="1" smtClean="0"/>
              <a:t>توهان</a:t>
            </a:r>
            <a:r>
              <a:rPr lang="ar-SA" sz="2500" dirty="0" smtClean="0"/>
              <a:t> العلماء لعصور طويلة بحثا عن جواهر الأشياء بدلا من ظواهرها. </a:t>
            </a:r>
            <a:r>
              <a:rPr lang="ar-SA" sz="2500" dirty="0" smtClean="0">
                <a:solidFill>
                  <a:srgbClr val="FF0000"/>
                </a:solidFill>
              </a:rPr>
              <a:t>العائق </a:t>
            </a:r>
            <a:r>
              <a:rPr lang="ar-SA" sz="2500" dirty="0" smtClean="0">
                <a:solidFill>
                  <a:srgbClr val="FF0000"/>
                </a:solidFill>
              </a:rPr>
              <a:t>الخامس: </a:t>
            </a:r>
            <a:r>
              <a:rPr lang="ar-SA" sz="2500" dirty="0" smtClean="0">
                <a:solidFill>
                  <a:srgbClr val="FF0000"/>
                </a:solidFill>
              </a:rPr>
              <a:t>العائق الإحيائي </a:t>
            </a:r>
            <a:r>
              <a:rPr lang="ar-SA" sz="2500" dirty="0" smtClean="0"/>
              <a:t>ويعني به إدخال بعض العلوم في مجالات غير مجالاتها التي تعمل فيها خصوصا إدخال الأحياء </a:t>
            </a:r>
            <a:r>
              <a:rPr lang="ar-SA" sz="2500" dirty="0" smtClean="0"/>
              <a:t>(البيولوجيا) </a:t>
            </a:r>
            <a:r>
              <a:rPr lang="ar-SA" sz="2500" dirty="0" smtClean="0"/>
              <a:t>في علم الكيمياء والفيزياء.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2346</TotalTime>
  <Words>1485</Words>
  <Application>Microsoft Office PowerPoint</Application>
  <PresentationFormat>A4 Paper (210x297 mm)‎</PresentationFormat>
  <Paragraphs>70</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الثانية عشر</vt:lpstr>
      <vt:lpstr>عناصر المحاضرة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190</cp:revision>
  <dcterms:created xsi:type="dcterms:W3CDTF">2009-10-14T19:14:34Z</dcterms:created>
  <dcterms:modified xsi:type="dcterms:W3CDTF">2012-03-16T22:13:06Z</dcterms:modified>
</cp:coreProperties>
</file>